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7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8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theme/themeOverride9.xml" ContentType="application/vnd.openxmlformats-officedocument.themeOverr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39.xml" ContentType="application/vnd.openxmlformats-officedocument.drawingml.chart+xml"/>
  <Override PartName="/ppt/theme/themeOverride10.xml" ContentType="application/vnd.openxmlformats-officedocument.themeOverride+xml"/>
  <Override PartName="/ppt/charts/chart40.xml" ContentType="application/vnd.openxmlformats-officedocument.drawingml.chart+xml"/>
  <Override PartName="/ppt/theme/themeOverride11.xml" ContentType="application/vnd.openxmlformats-officedocument.themeOverr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41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9"/>
  </p:notesMasterIdLst>
  <p:sldIdLst>
    <p:sldId id="256" r:id="rId2"/>
    <p:sldId id="270" r:id="rId3"/>
    <p:sldId id="334" r:id="rId4"/>
    <p:sldId id="259" r:id="rId5"/>
    <p:sldId id="321" r:id="rId6"/>
    <p:sldId id="261" r:id="rId7"/>
    <p:sldId id="336" r:id="rId8"/>
    <p:sldId id="260" r:id="rId9"/>
    <p:sldId id="325" r:id="rId10"/>
    <p:sldId id="331" r:id="rId11"/>
    <p:sldId id="337" r:id="rId12"/>
    <p:sldId id="333" r:id="rId13"/>
    <p:sldId id="342" r:id="rId14"/>
    <p:sldId id="263" r:id="rId15"/>
    <p:sldId id="265" r:id="rId16"/>
    <p:sldId id="266" r:id="rId17"/>
    <p:sldId id="267" r:id="rId18"/>
    <p:sldId id="338" r:id="rId19"/>
    <p:sldId id="339" r:id="rId20"/>
    <p:sldId id="268" r:id="rId21"/>
    <p:sldId id="273" r:id="rId22"/>
    <p:sldId id="304" r:id="rId23"/>
    <p:sldId id="269" r:id="rId24"/>
    <p:sldId id="340" r:id="rId25"/>
    <p:sldId id="326" r:id="rId26"/>
    <p:sldId id="341" r:id="rId27"/>
    <p:sldId id="327" r:id="rId28"/>
    <p:sldId id="298" r:id="rId29"/>
    <p:sldId id="328" r:id="rId30"/>
    <p:sldId id="285" r:id="rId31"/>
    <p:sldId id="332" r:id="rId32"/>
    <p:sldId id="288" r:id="rId33"/>
    <p:sldId id="289" r:id="rId34"/>
    <p:sldId id="305" r:id="rId35"/>
    <p:sldId id="282" r:id="rId36"/>
    <p:sldId id="281" r:id="rId37"/>
    <p:sldId id="29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5050"/>
    <a:srgbClr val="FF0000"/>
    <a:srgbClr val="0033CC"/>
    <a:srgbClr val="33CC33"/>
    <a:srgbClr val="FF6600"/>
    <a:srgbClr val="000099"/>
    <a:srgbClr val="006600"/>
    <a:srgbClr val="FF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Темни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Світлий стиль 3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Помірний стиль 1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7" autoAdjust="0"/>
    <p:restoredTop sz="96238" autoAdjust="0"/>
  </p:normalViewPr>
  <p:slideViewPr>
    <p:cSldViewPr>
      <p:cViewPr varScale="1">
        <p:scale>
          <a:sx n="111" d="100"/>
          <a:sy n="111" d="100"/>
        </p:scale>
        <p:origin x="6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7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8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9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10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11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2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94051847643753"/>
          <c:y val="4.7592361532479303E-2"/>
          <c:w val="0.7342707837207656"/>
          <c:h val="0.663491983796672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>
                <a:alpha val="99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2.9902750134738966E-3"/>
                  <c:y val="-2.3742020117422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Лікарями</c:v>
                </c:pt>
                <c:pt idx="1">
                  <c:v>Середніми мед. працівниками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214.8</c:v>
                </c:pt>
                <c:pt idx="1">
                  <c:v>451.1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>
                <a:alpha val="94000"/>
              </a:srgbClr>
            </a:solidFill>
          </c:spPr>
          <c:invertIfNegative val="0"/>
          <c:dLbls>
            <c:dLbl>
              <c:idx val="0"/>
              <c:layout>
                <c:manualLayout>
                  <c:x val="8.3727700377269107E-2"/>
                  <c:y val="-6.7834343192636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Лікарями</c:v>
                </c:pt>
                <c:pt idx="1">
                  <c:v>Середніми мед. працівниками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218</c:v>
                </c:pt>
                <c:pt idx="1">
                  <c:v>458.7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61242128"/>
        <c:axId val="1561237776"/>
        <c:axId val="0"/>
      </c:bar3DChart>
      <c:catAx>
        <c:axId val="1561242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 b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561237776"/>
        <c:crosses val="autoZero"/>
        <c:auto val="1"/>
        <c:lblAlgn val="ctr"/>
        <c:lblOffset val="100"/>
        <c:noMultiLvlLbl val="0"/>
      </c:catAx>
      <c:valAx>
        <c:axId val="1561237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714"/>
                </a:solidFill>
              </a:defRPr>
            </a:pPr>
            <a:endParaRPr lang="uk-UA"/>
          </a:p>
        </c:txPr>
        <c:crossAx val="156124212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4.4445203839620952E-2"/>
          <c:y val="1.5182464278285586E-4"/>
          <c:w val="0.1723701933459004"/>
          <c:h val="0.17396209829014547"/>
        </c:manualLayout>
      </c:layout>
      <c:overlay val="0"/>
      <c:txPr>
        <a:bodyPr/>
        <a:lstStyle/>
        <a:p>
          <a:pPr>
            <a:defRPr sz="2000" b="1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71967617816075"/>
          <c:y val="0.14160261405332625"/>
          <c:w val="0.67767050155761832"/>
          <c:h val="0.75728401155909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5.0962585136185082E-3"/>
                  <c:y val="-5.1283901538757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45194066697129"/>
                      <c:h val="0.1802241863706713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11177.7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9.5892278537420342E-2"/>
                  <c:y val="-3.2757746576557563E-2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92555548808351"/>
                      <c:h val="0.18022418637067134"/>
                    </c:manualLayout>
                  </c15:layout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13365.6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6300112"/>
        <c:axId val="1676309904"/>
        <c:axId val="0"/>
      </c:bar3DChart>
      <c:catAx>
        <c:axId val="16763001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76309904"/>
        <c:crosses val="autoZero"/>
        <c:auto val="1"/>
        <c:lblAlgn val="ctr"/>
        <c:lblOffset val="100"/>
        <c:noMultiLvlLbl val="0"/>
      </c:catAx>
      <c:valAx>
        <c:axId val="1676309904"/>
        <c:scaling>
          <c:orientation val="minMax"/>
          <c:min val="6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75000"/>
                  </a:schemeClr>
                </a:solidFill>
              </a:defRPr>
            </a:pPr>
            <a:endParaRPr lang="uk-UA"/>
          </a:p>
        </c:txPr>
        <c:crossAx val="1676300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3.3594150914448638E-2"/>
                  <c:y val="-3.4267212303817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2661926452616"/>
                      <c:h val="0.1865278589737824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34020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1617977191246828"/>
                  <c:y val="1.142255400158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5808155354872"/>
                      <c:h val="0.1865278589737824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42853.1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6297392"/>
        <c:axId val="1676303376"/>
        <c:axId val="0"/>
      </c:bar3DChart>
      <c:catAx>
        <c:axId val="16762973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76303376"/>
        <c:crosses val="autoZero"/>
        <c:auto val="1"/>
        <c:lblAlgn val="ctr"/>
        <c:lblOffset val="100"/>
        <c:noMultiLvlLbl val="0"/>
      </c:catAx>
      <c:valAx>
        <c:axId val="1676303376"/>
        <c:scaling>
          <c:orientation val="minMax"/>
          <c:min val="20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uk-UA"/>
          </a:p>
        </c:txPr>
        <c:crossAx val="1676297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11134917989716"/>
          <c:y val="0.12166049078070396"/>
          <c:w val="0.26875238909424376"/>
          <c:h val="0.26270181082594712"/>
        </c:manualLayout>
      </c:layout>
      <c:overlay val="0"/>
      <c:txPr>
        <a:bodyPr/>
        <a:lstStyle/>
        <a:p>
          <a:pPr>
            <a:defRPr sz="2400" b="1">
              <a:solidFill>
                <a:schemeClr val="bg1">
                  <a:lumMod val="50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3.3594150914448638E-2"/>
                  <c:y val="-3.4267212303817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2661926452616"/>
                      <c:h val="0.1865278589737824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24495.599999999999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1617977191246828"/>
                  <c:y val="1.142255400158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5808155354872"/>
                      <c:h val="0.1865278589737824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33610.800000000003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6305008"/>
        <c:axId val="1676303920"/>
        <c:axId val="0"/>
      </c:bar3DChart>
      <c:catAx>
        <c:axId val="16763050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76303920"/>
        <c:crosses val="autoZero"/>
        <c:auto val="1"/>
        <c:lblAlgn val="ctr"/>
        <c:lblOffset val="100"/>
        <c:noMultiLvlLbl val="0"/>
      </c:catAx>
      <c:valAx>
        <c:axId val="1676303920"/>
        <c:scaling>
          <c:orientation val="minMax"/>
          <c:min val="15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uk-UA"/>
          </a:p>
        </c:txPr>
        <c:crossAx val="1676305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11134917989716"/>
          <c:y val="0.12166049078070396"/>
          <c:w val="0.26875238909424376"/>
          <c:h val="0.26270181082594712"/>
        </c:manualLayout>
      </c:layout>
      <c:overlay val="0"/>
      <c:txPr>
        <a:bodyPr/>
        <a:lstStyle/>
        <a:p>
          <a:pPr>
            <a:defRPr sz="2400" b="1">
              <a:solidFill>
                <a:schemeClr val="bg1">
                  <a:lumMod val="50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1882148371333063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30427.7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7.8386352133713533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40035.4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6308272"/>
        <c:axId val="1676308816"/>
        <c:axId val="0"/>
      </c:bar3DChart>
      <c:catAx>
        <c:axId val="16763082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76308816"/>
        <c:crosses val="autoZero"/>
        <c:auto val="1"/>
        <c:lblAlgn val="ctr"/>
        <c:lblOffset val="100"/>
        <c:noMultiLvlLbl val="0"/>
      </c:catAx>
      <c:valAx>
        <c:axId val="1676308816"/>
        <c:scaling>
          <c:orientation val="minMax"/>
          <c:min val="15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50000"/>
                  </a:schemeClr>
                </a:solidFill>
              </a:defRPr>
            </a:pPr>
            <a:endParaRPr lang="uk-UA"/>
          </a:p>
        </c:txPr>
        <c:crossAx val="1676308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11134917989716"/>
          <c:y val="0.12166049078070396"/>
          <c:w val="0.26875238909424376"/>
          <c:h val="0.26270181082594712"/>
        </c:manualLayout>
      </c:layout>
      <c:overlay val="0"/>
      <c:txPr>
        <a:bodyPr/>
        <a:lstStyle/>
        <a:p>
          <a:pPr>
            <a:defRPr sz="2400" b="1">
              <a:solidFill>
                <a:schemeClr val="bg1">
                  <a:lumMod val="50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  <a:ln>
          <a:noFill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.19671967617816075"/>
          <c:y val="0.14160261405332625"/>
          <c:w val="0.67767050155761832"/>
          <c:h val="0.75728401155909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7.6691710435290075E-3"/>
                  <c:y val="-6.0040462407250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14279972328181"/>
                      <c:h val="0.1838368431876363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25605.3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043007261919945"/>
                  <c:y val="-3.0020305072486049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939794471047"/>
                      <c:h val="0.1838368431876363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35273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6295760"/>
        <c:axId val="1676297936"/>
        <c:axId val="0"/>
      </c:bar3DChart>
      <c:catAx>
        <c:axId val="16762957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76297936"/>
        <c:crosses val="autoZero"/>
        <c:auto val="1"/>
        <c:lblAlgn val="ctr"/>
        <c:lblOffset val="100"/>
        <c:noMultiLvlLbl val="0"/>
      </c:catAx>
      <c:valAx>
        <c:axId val="1676297936"/>
        <c:scaling>
          <c:orientation val="minMax"/>
          <c:min val="10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50000"/>
                  </a:schemeClr>
                </a:solidFill>
              </a:defRPr>
            </a:pPr>
            <a:endParaRPr lang="uk-UA"/>
          </a:p>
        </c:txPr>
        <c:crossAx val="1676295760"/>
        <c:crosses val="autoZero"/>
        <c:crossBetween val="between"/>
        <c:min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975" b="1" i="0" u="none" strike="noStrike" baseline="0">
                <a:solidFill>
                  <a:srgbClr val="000714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000" dirty="0" err="1">
                <a:solidFill>
                  <a:srgbClr val="000714"/>
                </a:solidFill>
              </a:rPr>
              <a:t>Захворюваність</a:t>
            </a:r>
            <a:r>
              <a:rPr lang="ru-RU" sz="2000" dirty="0">
                <a:solidFill>
                  <a:srgbClr val="000714"/>
                </a:solidFill>
              </a:rPr>
              <a:t> </a:t>
            </a:r>
            <a:r>
              <a:rPr lang="ru-RU" sz="2000" dirty="0" err="1">
                <a:solidFill>
                  <a:srgbClr val="000714"/>
                </a:solidFill>
              </a:rPr>
              <a:t>злоякісними</a:t>
            </a:r>
            <a:r>
              <a:rPr lang="ru-RU" sz="2000" dirty="0">
                <a:solidFill>
                  <a:srgbClr val="000714"/>
                </a:solidFill>
              </a:rPr>
              <a:t> </a:t>
            </a:r>
            <a:r>
              <a:rPr lang="ru-RU" sz="2000" dirty="0" err="1">
                <a:solidFill>
                  <a:srgbClr val="000714"/>
                </a:solidFill>
              </a:rPr>
              <a:t>новоутвореннями</a:t>
            </a:r>
            <a:r>
              <a:rPr lang="ru-RU" sz="2000" dirty="0">
                <a:solidFill>
                  <a:srgbClr val="000714"/>
                </a:solidFill>
              </a:rPr>
              <a:t> на 
100 </a:t>
            </a:r>
            <a:r>
              <a:rPr lang="ru-RU" sz="2000" dirty="0" err="1">
                <a:solidFill>
                  <a:srgbClr val="000714"/>
                </a:solidFill>
              </a:rPr>
              <a:t>тис.населення</a:t>
            </a:r>
            <a:endParaRPr lang="ru-RU" sz="2000" dirty="0">
              <a:solidFill>
                <a:srgbClr val="000714"/>
              </a:solidFill>
            </a:endParaRPr>
          </a:p>
        </c:rich>
      </c:tx>
      <c:layout>
        <c:manualLayout>
          <c:xMode val="edge"/>
          <c:yMode val="edge"/>
          <c:x val="4.9797665848286883E-2"/>
          <c:y val="0"/>
        </c:manualLayout>
      </c:layout>
      <c:overlay val="0"/>
      <c:spPr>
        <a:noFill/>
        <a:ln w="3040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500806303490273E-2"/>
          <c:y val="0.28248704069825348"/>
          <c:w val="0.63087248322147649"/>
          <c:h val="0.515520936509045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 w="15204">
              <a:noFill/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4CAE6BD-3E51-41B2-9415-E576652B20FC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[ЗНАЧЕННЯ]</a:t>
                    </a:fld>
                    <a:endParaRPr lang="uk-UA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 w="30408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111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  <a:ln w="15204">
              <a:noFill/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4EF2401B-9B2C-4FEE-89BA-BB2B0E946ED9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[ЗНАЧЕННЯ]</a:t>
                    </a:fld>
                    <a:endParaRPr lang="uk-UA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 w="30408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rgbClr val="33CC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105.6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38"/>
        <c:axId val="1676298480"/>
        <c:axId val="1676307184"/>
      </c:barChart>
      <c:catAx>
        <c:axId val="167629848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801">
            <a:solidFill>
              <a:schemeClr val="tx1"/>
            </a:solidFill>
            <a:prstDash val="solid"/>
          </a:ln>
        </c:spPr>
        <c:txPr>
          <a:bodyPr rot="-180000" vert="horz"/>
          <a:lstStyle/>
          <a:p>
            <a:pPr>
              <a:defRPr sz="143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16763071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76307184"/>
        <c:scaling>
          <c:orientation val="minMax"/>
        </c:scaling>
        <c:delete val="0"/>
        <c:axPos val="b"/>
        <c:majorGridlines>
          <c:spPr>
            <a:ln w="380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8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714"/>
                </a:solidFill>
                <a:latin typeface="+mn-lt"/>
                <a:ea typeface="Arial"/>
                <a:cs typeface="Arial"/>
              </a:defRPr>
            </a:pPr>
            <a:endParaRPr lang="uk-UA"/>
          </a:p>
        </c:txPr>
        <c:crossAx val="1676298480"/>
        <c:crosses val="autoZero"/>
        <c:crossBetween val="between"/>
      </c:valAx>
      <c:spPr>
        <a:noFill/>
        <a:ln w="30408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6735216505546389"/>
          <c:y val="0.49661025417551363"/>
          <c:w val="0.23264784231142124"/>
          <c:h val="0.2788621412922957"/>
        </c:manualLayout>
      </c:layout>
      <c:overlay val="0"/>
      <c:spPr>
        <a:noFill/>
        <a:ln w="30408">
          <a:noFill/>
        </a:ln>
      </c:spPr>
      <c:txPr>
        <a:bodyPr/>
        <a:lstStyle/>
        <a:p>
          <a:pPr>
            <a:defRPr sz="2000" b="1" i="0" u="none" strike="noStrike" baseline="0">
              <a:solidFill>
                <a:srgbClr val="000714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Питома вага занедбаних форм 
(І</a:t>
            </a:r>
            <a:r>
              <a:rPr lang="en-US"/>
              <a:t>V</a:t>
            </a:r>
            <a:r>
              <a:rPr lang="ru-RU"/>
              <a:t>ст. всі форми та ІІІ ст. візуальної локалізації)</a:t>
            </a:r>
          </a:p>
        </c:rich>
      </c:tx>
      <c:layout>
        <c:manualLayout>
          <c:xMode val="edge"/>
          <c:yMode val="edge"/>
          <c:x val="0.142280702563571"/>
          <c:y val="2.7548090862532893E-2"/>
        </c:manualLayout>
      </c:layout>
      <c:overlay val="0"/>
      <c:spPr>
        <a:noFill/>
        <a:ln w="2527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84453630672613E-2"/>
          <c:y val="0.31304253552099809"/>
          <c:w val="0.81453634085213034"/>
          <c:h val="0.524672262210968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 w="25275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23906198300662893"/>
                  <c:y val="-2.6575433931298699E-3"/>
                </c:manualLayout>
              </c:layout>
              <c:tx>
                <c:rich>
                  <a:bodyPr/>
                  <a:lstStyle/>
                  <a:p>
                    <a:fld id="{B6711EC3-C788-4BEA-A3E3-8E7C51A31F53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[ЗНАЧЕННЯ]</a:t>
                    </a:fld>
                    <a:endParaRPr lang="uk-U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.0" sourceLinked="0"/>
            <c:spPr>
              <a:noFill/>
              <a:ln w="25275">
                <a:noFill/>
              </a:ln>
            </c:spPr>
            <c:txPr>
              <a:bodyPr/>
              <a:lstStyle/>
              <a:p>
                <a:pPr>
                  <a:defRPr sz="2800">
                    <a:solidFill>
                      <a:srgbClr val="C000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21.7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  <a:ln w="25275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2220016114110625"/>
                  <c:y val="-6.6559341074003469E-3"/>
                </c:manualLayout>
              </c:layout>
              <c:tx>
                <c:rich>
                  <a:bodyPr/>
                  <a:lstStyle/>
                  <a:p>
                    <a:fld id="{FFF854AC-627B-43CF-AF3A-899B9B8ADBD4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[ЗНАЧЕННЯ]</a:t>
                    </a:fld>
                    <a:endParaRPr lang="uk-U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 w="25275">
                <a:noFill/>
              </a:ln>
            </c:spPr>
            <c:txPr>
              <a:bodyPr/>
              <a:lstStyle/>
              <a:p>
                <a:pPr>
                  <a:defRPr sz="2800">
                    <a:solidFill>
                      <a:srgbClr val="33CC33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27.8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2"/>
        <c:overlap val="-38"/>
        <c:axId val="1676309360"/>
        <c:axId val="1676307728"/>
      </c:barChart>
      <c:catAx>
        <c:axId val="1676309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1676307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6307728"/>
        <c:scaling>
          <c:orientation val="minMax"/>
          <c:max val="30"/>
          <c:min val="10"/>
        </c:scaling>
        <c:delete val="0"/>
        <c:axPos val="b"/>
        <c:majorGridlines>
          <c:spPr>
            <a:ln w="12637">
              <a:solidFill>
                <a:schemeClr val="tx1"/>
              </a:solidFill>
              <a:prstDash val="solid"/>
            </a:ln>
            <a:effectLst>
              <a:glow rad="127000">
                <a:schemeClr val="accent1">
                  <a:alpha val="99000"/>
                </a:schemeClr>
              </a:glow>
            </a:effectLst>
          </c:spPr>
        </c:majorGridlines>
        <c:numFmt formatCode="General" sourceLinked="1"/>
        <c:majorTickMark val="out"/>
        <c:minorTickMark val="none"/>
        <c:tickLblPos val="nextTo"/>
        <c:spPr>
          <a:ln w="9478">
            <a:noFill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1676309360"/>
        <c:crosses val="autoZero"/>
        <c:crossBetween val="between"/>
        <c:majorUnit val="10"/>
        <c:minorUnit val="5"/>
      </c:valAx>
      <c:spPr>
        <a:noFill/>
        <a:ln w="12637">
          <a:solidFill>
            <a:schemeClr val="tx1"/>
          </a:solidFill>
          <a:prstDash val="solid"/>
        </a:ln>
        <a:effectLst>
          <a:softEdge rad="25400"/>
        </a:effectLst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bg1"/>
          </a:solidFill>
          <a:latin typeface="+mn-lt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714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 dirty="0" err="1">
                <a:solidFill>
                  <a:srgbClr val="000714"/>
                </a:solidFill>
              </a:rPr>
              <a:t>Питома</a:t>
            </a:r>
            <a:r>
              <a:rPr lang="ru-RU" sz="1800" dirty="0">
                <a:solidFill>
                  <a:srgbClr val="000714"/>
                </a:solidFill>
              </a:rPr>
              <a:t> вага </a:t>
            </a:r>
            <a:r>
              <a:rPr lang="ru-RU" sz="1800" dirty="0" err="1">
                <a:solidFill>
                  <a:srgbClr val="000714"/>
                </a:solidFill>
              </a:rPr>
              <a:t>занедбаних</a:t>
            </a:r>
            <a:r>
              <a:rPr lang="ru-RU" sz="1800" dirty="0">
                <a:solidFill>
                  <a:srgbClr val="000714"/>
                </a:solidFill>
              </a:rPr>
              <a:t> </a:t>
            </a:r>
            <a:r>
              <a:rPr lang="ru-RU" sz="1800" dirty="0" err="1" smtClean="0">
                <a:solidFill>
                  <a:srgbClr val="000714"/>
                </a:solidFill>
              </a:rPr>
              <a:t>випадків</a:t>
            </a:r>
            <a:r>
              <a:rPr lang="ru-RU" sz="1800" dirty="0" smtClean="0">
                <a:solidFill>
                  <a:srgbClr val="000714"/>
                </a:solidFill>
              </a:rPr>
              <a:t> у </a:t>
            </a:r>
            <a:r>
              <a:rPr lang="ru-RU" sz="1800" dirty="0">
                <a:solidFill>
                  <a:srgbClr val="000714"/>
                </a:solidFill>
              </a:rPr>
              <a:t>ІV ст.</a:t>
            </a:r>
          </a:p>
        </c:rich>
      </c:tx>
      <c:layout>
        <c:manualLayout>
          <c:xMode val="edge"/>
          <c:yMode val="edge"/>
          <c:x val="5.471225085593346E-2"/>
          <c:y val="3.6558752787092468E-2"/>
        </c:manualLayout>
      </c:layout>
      <c:overlay val="0"/>
      <c:spPr>
        <a:noFill/>
        <a:ln w="2544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282208588957052E-2"/>
          <c:y val="0.35634930332863268"/>
          <c:w val="0.74289250154959818"/>
          <c:h val="0.4353692070764834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 w="25441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25441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2774012163579036"/>
                  <c:y val="-6.5529432622880726E-3"/>
                </c:manualLayout>
              </c:layout>
              <c:tx>
                <c:rich>
                  <a:bodyPr/>
                  <a:lstStyle/>
                  <a:p>
                    <a:pPr>
                      <a:defRPr sz="2400" b="1" i="0" u="none" strike="noStrike" baseline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9D48179E-BCDC-40CA-AE43-973801988298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2400" b="1" i="0" u="none" strike="noStrike" baseline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numFmt formatCode="0.0" sourceLinked="0"/>
              <c:spPr>
                <a:noFill/>
                <a:ln w="25441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.0" sourceLinked="0"/>
            <c:spPr>
              <a:noFill/>
              <a:ln w="25441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16.899999999999999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  <a:ln w="25441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27128000827081838"/>
                  <c:y val="2.8567008624855298E-3"/>
                </c:manualLayout>
              </c:layout>
              <c:tx>
                <c:rich>
                  <a:bodyPr/>
                  <a:lstStyle/>
                  <a:p>
                    <a:pPr>
                      <a:defRPr sz="2400" b="1" i="0" u="none" strike="noStrike" baseline="0">
                        <a:solidFill>
                          <a:srgbClr val="33CC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661D489A-6B43-4DFB-9718-3D3DD8CEEE73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2400" b="1" i="0" u="none" strike="noStrike" baseline="0">
                          <a:solidFill>
                            <a:srgbClr val="33CC33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numFmt formatCode="#,##0.0" sourceLinked="0"/>
              <c:spPr>
                <a:noFill/>
                <a:ln w="25441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 w="25441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rgbClr val="33CC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23.6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38"/>
        <c:axId val="1676310992"/>
        <c:axId val="1676299024"/>
      </c:barChart>
      <c:catAx>
        <c:axId val="1676310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2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1676299024"/>
        <c:crossesAt val="1"/>
        <c:auto val="1"/>
        <c:lblAlgn val="ctr"/>
        <c:lblOffset val="100"/>
        <c:tickLblSkip val="1"/>
        <c:tickMarkSkip val="1"/>
        <c:noMultiLvlLbl val="0"/>
      </c:catAx>
      <c:valAx>
        <c:axId val="1676299024"/>
        <c:scaling>
          <c:orientation val="minMax"/>
        </c:scaling>
        <c:delete val="0"/>
        <c:axPos val="b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none"/>
        <c:minorTickMark val="in"/>
        <c:tickLblPos val="low"/>
        <c:spPr>
          <a:ln w="9540">
            <a:noFill/>
          </a:ln>
        </c:spPr>
        <c:txPr>
          <a:bodyPr rot="0" vert="horz"/>
          <a:lstStyle/>
          <a:p>
            <a:pPr>
              <a:defRPr sz="1477" b="1" i="0" u="none" strike="noStrike" baseline="0">
                <a:solidFill>
                  <a:srgbClr val="000714"/>
                </a:solidFill>
                <a:latin typeface="+mn-lt"/>
                <a:ea typeface="Arial"/>
                <a:cs typeface="Arial"/>
              </a:defRPr>
            </a:pPr>
            <a:endParaRPr lang="uk-UA"/>
          </a:p>
        </c:txPr>
        <c:crossAx val="1676310992"/>
        <c:crosses val="autoZero"/>
        <c:crossBetween val="between"/>
        <c:minorUnit val="0.5"/>
      </c:valAx>
      <c:spPr>
        <a:noFill/>
        <a:ln w="1272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7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Питома вага занедбаних візуальних форм </a:t>
            </a:r>
          </a:p>
        </c:rich>
      </c:tx>
      <c:layout>
        <c:manualLayout>
          <c:xMode val="edge"/>
          <c:yMode val="edge"/>
          <c:x val="0.20196907601832173"/>
          <c:y val="6.0365754618076577E-2"/>
        </c:manualLayout>
      </c:layout>
      <c:overlay val="0"/>
      <c:spPr>
        <a:noFill/>
        <a:ln w="2527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2706766917293228E-2"/>
          <c:y val="0.34774042791961374"/>
          <c:w val="0.81453634085213034"/>
          <c:h val="0.4506899428554553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Sheet1!$A$2:$A$3</c:f>
              <c:strCache>
                <c:ptCount val="2"/>
                <c:pt idx="0">
                  <c:v>2025</c:v>
                </c:pt>
                <c:pt idx="1">
                  <c:v>2026</c:v>
                </c:pt>
              </c:strCache>
            </c:strRef>
          </c:tx>
          <c:spPr>
            <a:solidFill>
              <a:srgbClr val="00B0F0"/>
            </a:solidFill>
            <a:ln w="25275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23906198300662893"/>
                  <c:y val="-2.6575433931298699E-3"/>
                </c:manualLayout>
              </c:layout>
              <c:tx>
                <c:rich>
                  <a:bodyPr/>
                  <a:lstStyle/>
                  <a:p>
                    <a:fld id="{B99F09C4-AF57-436E-A0FA-5A2394C30745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[ЗНАЧЕННЯ]</a:t>
                    </a:fld>
                    <a:endParaRPr lang="uk-U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.0" sourceLinked="0"/>
            <c:spPr>
              <a:noFill/>
              <a:ln w="25275">
                <a:noFill/>
              </a:ln>
            </c:spPr>
            <c:txPr>
              <a:bodyPr/>
              <a:lstStyle/>
              <a:p>
                <a:pPr>
                  <a:defRPr sz="2400">
                    <a:solidFill>
                      <a:srgbClr val="C000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22.4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  <a:ln w="25275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23955690813264005"/>
                  <c:y val="-1.1344004252617279E-2"/>
                </c:manualLayout>
              </c:layout>
              <c:tx>
                <c:rich>
                  <a:bodyPr/>
                  <a:lstStyle/>
                  <a:p>
                    <a:fld id="{657C0329-D304-4D4C-8D6F-37E718BB3CE9}" type="VALUE">
                      <a:rPr lang="en-US" dirty="0">
                        <a:solidFill>
                          <a:schemeClr val="bg1"/>
                        </a:solidFill>
                      </a:rPr>
                      <a:pPr/>
                      <a:t>[ЗНАЧЕННЯ]</a:t>
                    </a:fld>
                    <a:endParaRPr lang="uk-U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 w="25275">
                <a:noFill/>
              </a:ln>
            </c:spPr>
            <c:txPr>
              <a:bodyPr/>
              <a:lstStyle/>
              <a:p>
                <a:pPr>
                  <a:defRPr sz="2400">
                    <a:solidFill>
                      <a:srgbClr val="33CC33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22.4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2"/>
        <c:overlap val="-38"/>
        <c:axId val="1676296304"/>
        <c:axId val="1676306096"/>
      </c:barChart>
      <c:catAx>
        <c:axId val="1676296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1676306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6306096"/>
        <c:scaling>
          <c:orientation val="minMax"/>
        </c:scaling>
        <c:delete val="0"/>
        <c:axPos val="b"/>
        <c:majorGridlines>
          <c:spPr>
            <a:ln w="1263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478">
            <a:noFill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1676296304"/>
        <c:crosses val="autoZero"/>
        <c:crossBetween val="between"/>
      </c:valAx>
      <c:spPr>
        <a:noFill/>
        <a:ln w="1263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bg1"/>
          </a:solidFill>
          <a:latin typeface="+mn-lt"/>
          <a:ea typeface="Arial"/>
          <a:cs typeface="Arial"/>
        </a:defRPr>
      </a:pPr>
      <a:endParaRPr lang="uk-UA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29110770742822"/>
          <c:y val="0.29557090051196228"/>
          <c:w val="0.78121975659680898"/>
          <c:h val="0.49714098742034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6.4706517729585999E-3"/>
                  <c:y val="-5.6438173536273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941303545917202E-2"/>
                  <c:y val="-5.6438173536273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706517729585999E-3"/>
                  <c:y val="-1.058215753805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176629432396465E-3"/>
                  <c:y val="-2.116431507610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ВІЛ-інфіковані, осіб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2647281205355051E-2"/>
                  <c:y val="-3.527385846017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11793297831375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647281205355051E-2"/>
                  <c:y val="-2.821908676813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88260709183437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ВІЛ-інфіковані, осіб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6304464"/>
        <c:axId val="1676296848"/>
        <c:axId val="0"/>
      </c:bar3DChart>
      <c:catAx>
        <c:axId val="167630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76296848"/>
        <c:crosses val="autoZero"/>
        <c:auto val="1"/>
        <c:lblAlgn val="ctr"/>
        <c:lblOffset val="100"/>
        <c:noMultiLvlLbl val="0"/>
      </c:catAx>
      <c:valAx>
        <c:axId val="1676296848"/>
        <c:scaling>
          <c:orientation val="minMax"/>
          <c:min val="280"/>
        </c:scaling>
        <c:delete val="0"/>
        <c:axPos val="l"/>
        <c:numFmt formatCode="General" sourceLinked="1"/>
        <c:majorTickMark val="out"/>
        <c:minorTickMark val="none"/>
        <c:tickLblPos val="nextTo"/>
        <c:crossAx val="1676304464"/>
        <c:crosses val="autoZero"/>
        <c:crossBetween val="between"/>
      </c:valAx>
      <c:spPr>
        <a:noFill/>
        <a:ln w="25371">
          <a:noFill/>
        </a:ln>
      </c:spPr>
    </c:plotArea>
    <c:legend>
      <c:legendPos val="r"/>
      <c:layout>
        <c:manualLayout>
          <c:xMode val="edge"/>
          <c:yMode val="edge"/>
          <c:x val="0.78693349364578391"/>
          <c:y val="0.2907916044855533"/>
          <c:w val="0.20991680319513825"/>
          <c:h val="0.232772081724203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7">
          <a:solidFill>
            <a:schemeClr val="bg1"/>
          </a:solidFill>
        </a:defRPr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20"/>
      <c:rotY val="0"/>
      <c:rAngAx val="0"/>
      <c:perspective val="0"/>
    </c:view3D>
    <c:floor>
      <c:thickness val="0"/>
      <c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26622685833666"/>
          <c:y val="2.5195000886367665E-2"/>
          <c:w val="0.79522614790523427"/>
          <c:h val="0.838486143917361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0689048018233664E-2"/>
                  <c:y val="-3.04239712146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995373529925248E-2"/>
                  <c:y val="-2.3571398269132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195613185836495E-3"/>
                  <c:y val="-3.0306083488885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417124901806758E-2"/>
                  <c:y val="-3.37410330547882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Всього</c:v>
                </c:pt>
                <c:pt idx="1">
                  <c:v>Лікарі</c:v>
                </c:pt>
                <c:pt idx="2">
                  <c:v>Лікарі організатори</c:v>
                </c:pt>
                <c:pt idx="3">
                  <c:v>Середні мед. працівників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2384</c:v>
                </c:pt>
                <c:pt idx="1">
                  <c:v>482</c:v>
                </c:pt>
                <c:pt idx="2">
                  <c:v>21</c:v>
                </c:pt>
                <c:pt idx="3">
                  <c:v>987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20252</c:v>
                </c:pt>
              </c:strCache>
            </c:strRef>
          </c:tx>
          <c:spPr>
            <a:solidFill>
              <a:srgbClr val="00B0F0">
                <a:alpha val="93725"/>
              </a:srgbClr>
            </a:solidFill>
          </c:spPr>
          <c:invertIfNegative val="0"/>
          <c:dLbls>
            <c:dLbl>
              <c:idx val="0"/>
              <c:layout>
                <c:manualLayout>
                  <c:x val="7.4823336127635656E-2"/>
                  <c:y val="-3.8029964018263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394882050142578E-2"/>
                  <c:y val="-7.6059928036527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0102027829628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705834031908914E-2"/>
                  <c:y val="-2.281797841095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Всього</c:v>
                </c:pt>
                <c:pt idx="1">
                  <c:v>Лікарі</c:v>
                </c:pt>
                <c:pt idx="2">
                  <c:v>Лікарі організатори</c:v>
                </c:pt>
                <c:pt idx="3">
                  <c:v>Середні мед. працівників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2482</c:v>
                </c:pt>
                <c:pt idx="1">
                  <c:v>489</c:v>
                </c:pt>
                <c:pt idx="2">
                  <c:v>23</c:v>
                </c:pt>
                <c:pt idx="3">
                  <c:v>1029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44"/>
        <c:shape val="cylinder"/>
        <c:axId val="1561242672"/>
        <c:axId val="1561233424"/>
        <c:axId val="0"/>
      </c:bar3DChart>
      <c:catAx>
        <c:axId val="1561242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>
                <a:solidFill>
                  <a:srgbClr val="000714"/>
                </a:solidFill>
              </a:defRPr>
            </a:pPr>
            <a:endParaRPr lang="uk-UA"/>
          </a:p>
        </c:txPr>
        <c:crossAx val="1561233424"/>
        <c:crosses val="autoZero"/>
        <c:auto val="1"/>
        <c:lblAlgn val="ctr"/>
        <c:lblOffset val="100"/>
        <c:noMultiLvlLbl val="0"/>
      </c:catAx>
      <c:valAx>
        <c:axId val="1561233424"/>
        <c:scaling>
          <c:orientation val="minMax"/>
          <c:max val="35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0714"/>
                </a:solidFill>
              </a:defRPr>
            </a:pPr>
            <a:endParaRPr lang="uk-UA"/>
          </a:p>
        </c:txPr>
        <c:crossAx val="1561242672"/>
        <c:crosses val="autoZero"/>
        <c:crossBetween val="between"/>
        <c:majorUnit val="500"/>
        <c:min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 err="1" smtClean="0"/>
              <a:t>Показник</a:t>
            </a:r>
            <a:r>
              <a:rPr lang="ru-RU" sz="2000" baseline="0" dirty="0" smtClean="0"/>
              <a:t> </a:t>
            </a:r>
            <a:r>
              <a:rPr lang="ru-RU" sz="2000" baseline="0" dirty="0" err="1" smtClean="0"/>
              <a:t>захворюваності</a:t>
            </a:r>
            <a:r>
              <a:rPr lang="ru-RU" sz="2000" baseline="0" dirty="0" smtClean="0"/>
              <a:t> на ВІЛ-</a:t>
            </a:r>
            <a:r>
              <a:rPr lang="ru-RU" sz="2000" baseline="0" dirty="0" err="1" smtClean="0"/>
              <a:t>інфекцію</a:t>
            </a:r>
            <a:endParaRPr lang="ru-RU" sz="2000" dirty="0"/>
          </a:p>
        </c:rich>
      </c:tx>
      <c:layout>
        <c:manualLayout>
          <c:xMode val="edge"/>
          <c:yMode val="edge"/>
          <c:x val="0.10619544027120208"/>
          <c:y val="0"/>
        </c:manualLayout>
      </c:layout>
      <c:overlay val="1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93778986716114"/>
          <c:y val="0.2756114362316861"/>
          <c:w val="0.77905848753685358"/>
          <c:h val="0.347821239358690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3.0780121950405056E-3"/>
                  <c:y val="-2.8446521161761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941435755645048E-2"/>
                  <c:y val="-3.4044841665610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706517729585999E-3"/>
                  <c:y val="-1.058215753805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176629432396465E-3"/>
                  <c:y val="-2.116431507610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Захворюваність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2647281205355051E-2"/>
                  <c:y val="-3.527385846017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11793297831375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647281205355051E-2"/>
                  <c:y val="-2.821908676813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88260709183437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Захворюваність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6306640"/>
        <c:axId val="1676299568"/>
        <c:axId val="0"/>
      </c:bar3DChart>
      <c:catAx>
        <c:axId val="167630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76299568"/>
        <c:crosses val="autoZero"/>
        <c:auto val="1"/>
        <c:lblAlgn val="ctr"/>
        <c:lblOffset val="100"/>
        <c:noMultiLvlLbl val="0"/>
      </c:catAx>
      <c:valAx>
        <c:axId val="1676299568"/>
        <c:scaling>
          <c:orientation val="minMax"/>
          <c:min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1676306640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8">
          <a:solidFill>
            <a:schemeClr val="bg1"/>
          </a:solidFill>
        </a:defRPr>
      </a:pPr>
      <a:endParaRPr lang="uk-UA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79341208714225"/>
          <c:y val="0.1504777406969626"/>
          <c:w val="0.79824935594158297"/>
          <c:h val="0.614668541912372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8.5532641966984513E-2"/>
                  <c:y val="-2.6015053964355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941303545917202E-2"/>
                  <c:y val="-5.6438173536273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706517729585999E-3"/>
                  <c:y val="-1.058215753805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176629432396465E-3"/>
                  <c:y val="-2.116431507610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Серед ВІЛ-інфікованих, хворі на СНІД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2647281205355051E-2"/>
                  <c:y val="-3.527385846017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11793297831375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647281205355051E-2"/>
                  <c:y val="-2.821908676813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88260709183437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Серед ВІЛ-інфікованих, хворі на СНІД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6300656"/>
        <c:axId val="1676301200"/>
        <c:axId val="0"/>
      </c:bar3DChart>
      <c:catAx>
        <c:axId val="167630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76301200"/>
        <c:crosses val="autoZero"/>
        <c:auto val="1"/>
        <c:lblAlgn val="ctr"/>
        <c:lblOffset val="100"/>
        <c:noMultiLvlLbl val="0"/>
      </c:catAx>
      <c:valAx>
        <c:axId val="1676301200"/>
        <c:scaling>
          <c:orientation val="minMax"/>
          <c:min val="350"/>
        </c:scaling>
        <c:delete val="0"/>
        <c:axPos val="l"/>
        <c:numFmt formatCode="General" sourceLinked="1"/>
        <c:majorTickMark val="out"/>
        <c:minorTickMark val="none"/>
        <c:tickLblPos val="nextTo"/>
        <c:crossAx val="1676300656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797">
          <a:solidFill>
            <a:schemeClr val="bg1"/>
          </a:solidFill>
        </a:defRPr>
      </a:pPr>
      <a:endParaRPr lang="uk-UA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306532663316583"/>
          <c:y val="5.6074766355140193E-2"/>
          <c:w val="0.55928805429993278"/>
          <c:h val="0.710280373831775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B0F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-8.5997157051549283E-2"/>
                  <c:y val="5.2588078820834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1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Поширеність 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42.3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1.8415684616604141E-2"/>
                  <c:y val="-6.9341456236497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1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Поширеність 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40.6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gapDepth val="0"/>
        <c:shape val="box"/>
        <c:axId val="1682547872"/>
        <c:axId val="1682555488"/>
        <c:axId val="0"/>
      </c:bar3DChart>
      <c:catAx>
        <c:axId val="168254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uk-UA"/>
          </a:p>
        </c:txPr>
        <c:crossAx val="1682555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2555488"/>
        <c:scaling>
          <c:orientation val="minMax"/>
        </c:scaling>
        <c:delete val="0"/>
        <c:axPos val="l"/>
        <c:majorGridlines>
          <c:spPr>
            <a:ln w="12656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1682547872"/>
        <c:crosses val="autoZero"/>
        <c:crossBetween val="between"/>
      </c:valAx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0.71870489259633574"/>
          <c:y val="0.1929338050461685"/>
          <c:w val="0.26483508222883406"/>
          <c:h val="0.7691917049091139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2" b="1" i="0" u="none" strike="noStrike" baseline="0">
          <a:solidFill>
            <a:schemeClr val="bg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0452189340073319E-2"/>
          <c:y val="5.3990473924625373E-2"/>
          <c:w val="0.65075376884422109"/>
          <c:h val="0.78715933272371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B0F0"/>
            </a:solidFill>
            <a:ln w="25316">
              <a:noFill/>
            </a:ln>
          </c:spPr>
          <c:invertIfNegative val="0"/>
          <c:dLbls>
            <c:dLbl>
              <c:idx val="0"/>
              <c:layout>
                <c:manualLayout>
                  <c:x val="-9.9898839365070546E-2"/>
                  <c:y val="6.4978753994018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1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Захворюваність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10.199999999999999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  <a:ln w="25316">
              <a:noFill/>
            </a:ln>
          </c:spPr>
          <c:invertIfNegative val="0"/>
          <c:dLbls>
            <c:dLbl>
              <c:idx val="0"/>
              <c:layout>
                <c:manualLayout>
                  <c:x val="2.5488487390289968E-2"/>
                  <c:y val="-3.3033912112032437E-2"/>
                </c:manualLayout>
              </c:layout>
              <c:numFmt formatCode="0.0" sourceLinked="0"/>
              <c:spPr>
                <a:noFill/>
                <a:ln w="2531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Захворюваність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13.8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6"/>
        <c:gapDepth val="0"/>
        <c:shape val="box"/>
        <c:axId val="1682556032"/>
        <c:axId val="1682548416"/>
        <c:axId val="0"/>
      </c:bar3DChart>
      <c:catAx>
        <c:axId val="168255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uk-UA"/>
          </a:p>
        </c:txPr>
        <c:crossAx val="1682548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2548416"/>
        <c:scaling>
          <c:orientation val="minMax"/>
        </c:scaling>
        <c:delete val="0"/>
        <c:axPos val="l"/>
        <c:majorGridlines>
          <c:spPr>
            <a:ln w="1265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1682556032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3" b="1" i="0" u="none" strike="noStrike" baseline="0">
          <a:solidFill>
            <a:schemeClr val="bg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3253536900626215"/>
          <c:y val="2.9290467775373794E-2"/>
          <c:w val="0.65075376884422109"/>
          <c:h val="0.78715933272371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B0F0"/>
            </a:solidFill>
            <a:ln w="25316">
              <a:noFill/>
            </a:ln>
          </c:spPr>
          <c:invertIfNegative val="0"/>
          <c:dLbls>
            <c:dLbl>
              <c:idx val="0"/>
              <c:layout>
                <c:manualLayout>
                  <c:x val="-8.9584012220948854E-3"/>
                  <c:y val="-3.5731746790837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" sourceLinked="0"/>
            <c:spPr>
              <a:noFill/>
              <a:ln w="2531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Кількість флюорографічних та рентгенологічних оглядів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6998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  <a:ln w="25316">
              <a:noFill/>
            </a:ln>
          </c:spPr>
          <c:invertIfNegative val="0"/>
          <c:dLbls>
            <c:dLbl>
              <c:idx val="0"/>
              <c:layout>
                <c:manualLayout>
                  <c:x val="2.2732666528027828E-2"/>
                  <c:y val="-7.2857225775000908E-2"/>
                </c:manualLayout>
              </c:layout>
              <c:numFmt formatCode="#,##0" sourceLinked="0"/>
              <c:spPr>
                <a:noFill/>
                <a:ln w="2531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Кількість флюорографічних та рентгенологічних оглядів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9821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6"/>
        <c:gapDepth val="0"/>
        <c:shape val="box"/>
        <c:axId val="1682547328"/>
        <c:axId val="1682551680"/>
        <c:axId val="0"/>
      </c:bar3DChart>
      <c:catAx>
        <c:axId val="168254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uk-UA"/>
          </a:p>
        </c:txPr>
        <c:crossAx val="1682551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2551680"/>
        <c:scaling>
          <c:orientation val="minMax"/>
        </c:scaling>
        <c:delete val="0"/>
        <c:axPos val="l"/>
        <c:majorGridlines>
          <c:spPr>
            <a:ln w="1265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1682547328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3" b="1" i="0" u="none" strike="noStrike" baseline="0">
          <a:solidFill>
            <a:schemeClr val="bg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306532663316583"/>
          <c:y val="5.6074766355140193E-2"/>
          <c:w val="0.55928805429993278"/>
          <c:h val="0.710280373831775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охоплення туберлінодігностикою</c:v>
                </c:pt>
              </c:strCache>
            </c:strRef>
          </c:tx>
          <c:spPr>
            <a:solidFill>
              <a:srgbClr val="00B0F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-8.5997157051549283E-2"/>
                  <c:y val="5.2588078820834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1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Поширеність 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охоплення вакцинацією БЦЖ</c:v>
                </c:pt>
              </c:strCache>
            </c:strRef>
          </c:tx>
          <c:spPr>
            <a:solidFill>
              <a:srgbClr val="FFFF0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1.8415684616604141E-2"/>
                  <c:y val="-6.9341456236497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1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Поширеність 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97.4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gapDepth val="0"/>
        <c:shape val="box"/>
        <c:axId val="1682548960"/>
        <c:axId val="1682545696"/>
        <c:axId val="0"/>
      </c:bar3DChart>
      <c:catAx>
        <c:axId val="1682548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682545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2545696"/>
        <c:scaling>
          <c:orientation val="minMax"/>
        </c:scaling>
        <c:delete val="0"/>
        <c:axPos val="l"/>
        <c:majorGridlines>
          <c:spPr>
            <a:ln w="12656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1682548960"/>
        <c:crosses val="autoZero"/>
        <c:crossBetween val="between"/>
      </c:valAx>
      <c:spPr>
        <a:noFill/>
        <a:ln w="25378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+mn-lt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1200">
                <a:latin typeface="+mn-lt"/>
              </a:defRPr>
            </a:pPr>
            <a:endParaRPr lang="uk-UA"/>
          </a:p>
        </c:txPr>
      </c:legendEntry>
      <c:layout/>
      <c:overlay val="0"/>
      <c:txPr>
        <a:bodyPr/>
        <a:lstStyle/>
        <a:p>
          <a:pPr>
            <a:defRPr sz="1400">
              <a:latin typeface="+mn-lt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2" b="1" i="0" u="none" strike="noStrike" baseline="0">
          <a:solidFill>
            <a:schemeClr val="bg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>
                <a:solidFill>
                  <a:schemeClr val="bg1"/>
                </a:solidFill>
              </a:defRPr>
            </a:pPr>
            <a:r>
              <a:rPr lang="ru-RU" sz="2200" dirty="0" err="1" smtClean="0">
                <a:solidFill>
                  <a:schemeClr val="bg1"/>
                </a:solidFill>
              </a:rPr>
              <a:t>Проліковано</a:t>
            </a:r>
            <a:r>
              <a:rPr lang="ru-RU" sz="2200" baseline="0" dirty="0" smtClean="0">
                <a:solidFill>
                  <a:schemeClr val="bg1"/>
                </a:solidFill>
              </a:rPr>
              <a:t> хворих </a:t>
            </a:r>
          </a:p>
          <a:p>
            <a:pPr>
              <a:defRPr sz="2200">
                <a:solidFill>
                  <a:schemeClr val="bg1"/>
                </a:solidFill>
              </a:defRPr>
            </a:pPr>
            <a:r>
              <a:rPr lang="ru-RU" sz="2200" baseline="0" dirty="0" smtClean="0">
                <a:solidFill>
                  <a:schemeClr val="bg1"/>
                </a:solidFill>
              </a:rPr>
              <a:t>в </a:t>
            </a:r>
            <a:r>
              <a:rPr lang="ru-RU" sz="2200" baseline="0" dirty="0" err="1" smtClean="0">
                <a:solidFill>
                  <a:schemeClr val="bg1"/>
                </a:solidFill>
              </a:rPr>
              <a:t>абс.ч</a:t>
            </a:r>
            <a:r>
              <a:rPr lang="ru-RU" sz="2200" baseline="0" dirty="0" smtClean="0">
                <a:solidFill>
                  <a:schemeClr val="bg1"/>
                </a:solidFill>
              </a:rPr>
              <a:t>.</a:t>
            </a:r>
            <a:endParaRPr lang="ru-RU" sz="22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7380413119081045"/>
          <c:y val="0.69754533702677746"/>
        </c:manualLayout>
      </c:layout>
      <c:overlay val="0"/>
    </c:title>
    <c:autoTitleDeleted val="0"/>
    <c:view3D>
      <c:rotX val="10"/>
      <c:hPercent val="10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22475112192922"/>
          <c:y val="3.693739612188366E-2"/>
          <c:w val="0.6120096003442298"/>
          <c:h val="0.61824206832871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6.1526589011265023E-2"/>
                  <c:y val="-1.4382411634341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Проліковано хворих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8059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7019178162594092"/>
                  <c:y val="-2.8678855032317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Проліковано хворих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8845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2551136"/>
        <c:axId val="1682552224"/>
        <c:axId val="0"/>
      </c:bar3DChart>
      <c:catAx>
        <c:axId val="16825511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82552224"/>
        <c:crosses val="autoZero"/>
        <c:auto val="1"/>
        <c:lblAlgn val="ctr"/>
        <c:lblOffset val="100"/>
        <c:noMultiLvlLbl val="0"/>
      </c:catAx>
      <c:valAx>
        <c:axId val="1682552224"/>
        <c:scaling>
          <c:orientation val="minMax"/>
          <c:max val="1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714"/>
                </a:solidFill>
              </a:defRPr>
            </a:pPr>
            <a:endParaRPr lang="uk-UA"/>
          </a:p>
        </c:txPr>
        <c:crossAx val="1682551136"/>
        <c:crosses val="autoZero"/>
        <c:crossBetween val="between"/>
        <c:majorUnit val="2000"/>
        <c:minorUnit val="100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372484928575187"/>
          <c:y val="0.4579182271468144"/>
          <c:w val="0.20821592213659762"/>
          <c:h val="0.24248317636195751"/>
        </c:manualLayout>
      </c:layout>
      <c:overlay val="0"/>
      <c:txPr>
        <a:bodyPr/>
        <a:lstStyle/>
        <a:p>
          <a:pPr>
            <a:defRPr sz="2400" b="1">
              <a:solidFill>
                <a:schemeClr val="bg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20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592860015757663"/>
          <c:y val="3.8517828142507357E-2"/>
          <c:w val="0.83407150614306635"/>
          <c:h val="0.678480562561563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  <a:ln w="9281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8895021005074455E-2"/>
                  <c:y val="-2.0407359473717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209401709401712E-3"/>
                  <c:y val="-5.7891366307681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30011236977635E-2"/>
                  <c:y val="-3.0136736963442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18562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Робота ліжка</c:v>
                </c:pt>
                <c:pt idx="1">
                  <c:v>План виконання 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82.2</c:v>
                </c:pt>
                <c:pt idx="1">
                  <c:v>98.1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 w="18562">
              <a:noFill/>
            </a:ln>
          </c:spPr>
          <c:invertIfNegative val="0"/>
          <c:dLbls>
            <c:dLbl>
              <c:idx val="0"/>
              <c:layout>
                <c:manualLayout>
                  <c:x val="5.6036303738970263E-2"/>
                  <c:y val="-4.681156536342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369651392113466"/>
                  <c:y val="-1.4854451509030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6501406264122551E-2"/>
                  <c:y val="-2.0519789926354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18562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Робота ліжка</c:v>
                </c:pt>
                <c:pt idx="1">
                  <c:v>План виконання 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>
                  <c:v>82.8</c:v>
                </c:pt>
                <c:pt idx="1">
                  <c:v>98.7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4"/>
        <c:gapDepth val="72"/>
        <c:shape val="cylinder"/>
        <c:axId val="1682560384"/>
        <c:axId val="1682549504"/>
        <c:axId val="0"/>
      </c:bar3DChart>
      <c:catAx>
        <c:axId val="16825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714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682549504"/>
        <c:crosses val="min"/>
        <c:auto val="1"/>
        <c:lblAlgn val="ctr"/>
        <c:lblOffset val="100"/>
        <c:tickLblSkip val="1"/>
        <c:tickMarkSkip val="1"/>
        <c:noMultiLvlLbl val="0"/>
      </c:catAx>
      <c:valAx>
        <c:axId val="1682549504"/>
        <c:scaling>
          <c:orientation val="minMax"/>
          <c:max val="150"/>
          <c:min val="1"/>
        </c:scaling>
        <c:delete val="0"/>
        <c:axPos val="l"/>
        <c:majorGridlines>
          <c:spPr>
            <a:ln w="9281">
              <a:noFill/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682560384"/>
        <c:crosses val="autoZero"/>
        <c:crossBetween val="between"/>
        <c:majorUnit val="30"/>
        <c:minorUnit val="30"/>
      </c:valAx>
      <c:spPr>
        <a:noFill/>
        <a:ln w="18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2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>
                <a:solidFill>
                  <a:schemeClr val="bg1"/>
                </a:solidFill>
              </a:defRPr>
            </a:pPr>
            <a:r>
              <a:rPr lang="ru-RU" sz="2200" dirty="0" err="1" smtClean="0">
                <a:solidFill>
                  <a:schemeClr val="bg1"/>
                </a:solidFill>
              </a:rPr>
              <a:t>Летальність</a:t>
            </a:r>
            <a:endParaRPr lang="ru-RU" sz="22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1815530571008312"/>
          <c:y val="0.76417711706436919"/>
        </c:manualLayout>
      </c:layout>
      <c:overlay val="0"/>
    </c:title>
    <c:autoTitleDeleted val="0"/>
    <c:view3D>
      <c:rotX val="10"/>
      <c:hPercent val="10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375751360210105E-2"/>
          <c:y val="0.12092090955800643"/>
          <c:w val="0.83600243285473619"/>
          <c:h val="0.620777521538075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4.5375206058937329E-2"/>
                  <c:y val="-1.398409107660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2.74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20245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266386378833769"/>
                  <c:y val="7.0547736514757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2559296"/>
        <c:axId val="1682550592"/>
        <c:axId val="0"/>
      </c:bar3DChart>
      <c:catAx>
        <c:axId val="1682559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2550592"/>
        <c:crossesAt val="1"/>
        <c:auto val="1"/>
        <c:lblAlgn val="ctr"/>
        <c:lblOffset val="100"/>
        <c:noMultiLvlLbl val="0"/>
      </c:catAx>
      <c:valAx>
        <c:axId val="1682550592"/>
        <c:scaling>
          <c:logBase val="2"/>
          <c:orientation val="minMax"/>
          <c:max val="8"/>
          <c:min val="1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714"/>
                </a:solidFill>
              </a:defRPr>
            </a:pPr>
            <a:endParaRPr lang="uk-UA"/>
          </a:p>
        </c:txPr>
        <c:crossAx val="1682559296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>
                <a:solidFill>
                  <a:schemeClr val="bg1"/>
                </a:solidFill>
              </a:defRPr>
            </a:pPr>
            <a:r>
              <a:rPr lang="ru-RU" sz="2200" dirty="0" smtClean="0">
                <a:solidFill>
                  <a:schemeClr val="bg1"/>
                </a:solidFill>
              </a:rPr>
              <a:t>Проведено </a:t>
            </a:r>
            <a:r>
              <a:rPr lang="ru-RU" sz="2200" dirty="0" err="1" smtClean="0">
                <a:solidFill>
                  <a:schemeClr val="bg1"/>
                </a:solidFill>
              </a:rPr>
              <a:t>хворими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ліжко-днів</a:t>
            </a:r>
            <a:endParaRPr lang="ru-RU" sz="22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1012032409695841"/>
          <c:y val="0.7462558279748418"/>
        </c:manualLayout>
      </c:layout>
      <c:overlay val="0"/>
    </c:title>
    <c:autoTitleDeleted val="0"/>
    <c:view3D>
      <c:rotX val="10"/>
      <c:hPercent val="10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493456601943754"/>
          <c:y val="9.6645068088499264E-2"/>
          <c:w val="0.71396042685479"/>
          <c:h val="0.607010166469809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7.0938404410212694E-2"/>
                  <c:y val="-1.7703593407286247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accent6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71113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039318255805218"/>
                  <c:y val="-2.54908850512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71602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2554400"/>
        <c:axId val="1682550048"/>
        <c:axId val="0"/>
      </c:bar3DChart>
      <c:catAx>
        <c:axId val="1682554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2550048"/>
        <c:crosses val="autoZero"/>
        <c:auto val="1"/>
        <c:lblAlgn val="ctr"/>
        <c:lblOffset val="100"/>
        <c:noMultiLvlLbl val="0"/>
      </c:catAx>
      <c:valAx>
        <c:axId val="1682550048"/>
        <c:scaling>
          <c:orientation val="minMax"/>
          <c:max val="1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714"/>
                </a:solidFill>
              </a:defRPr>
            </a:pPr>
            <a:endParaRPr lang="uk-UA"/>
          </a:p>
        </c:txPr>
        <c:crossAx val="1682554400"/>
        <c:crosses val="autoZero"/>
        <c:crossBetween val="between"/>
        <c:majorUnit val="20000"/>
        <c:minorUnit val="1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769226836980702E-2"/>
          <c:y val="4.9302218823592446E-2"/>
          <c:w val="0.87179526635737781"/>
          <c:h val="0.63007403159376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6.4723242046831903E-3"/>
                  <c:y val="-5.8275888833497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8347159703880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823705920581099E-3"/>
                  <c:y val="-3.4646528526964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542869641294841E-2"/>
                  <c:y val="-1.311739007843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>
                        <a:lumMod val="85000"/>
                        <a:lumOff val="15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Діти 0-14 років</c:v>
                </c:pt>
                <c:pt idx="1">
                  <c:v>Підлітки 15-17 років</c:v>
                </c:pt>
                <c:pt idx="2">
                  <c:v>Особи пенсійного віку</c:v>
                </c:pt>
                <c:pt idx="3">
                  <c:v>Особи працездат- ного віку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35024</c:v>
                </c:pt>
                <c:pt idx="1">
                  <c:v>7087</c:v>
                </c:pt>
                <c:pt idx="2">
                  <c:v>52243</c:v>
                </c:pt>
                <c:pt idx="3">
                  <c:v>129986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61232880"/>
        <c:axId val="1561238320"/>
        <c:axId val="0"/>
      </c:bar3DChart>
      <c:catAx>
        <c:axId val="1561232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00FF"/>
                </a:solidFill>
              </a:defRPr>
            </a:pPr>
            <a:endParaRPr lang="uk-UA"/>
          </a:p>
        </c:txPr>
        <c:crossAx val="1561238320"/>
        <c:crossesAt val="0"/>
        <c:auto val="1"/>
        <c:lblAlgn val="ctr"/>
        <c:lblOffset val="100"/>
        <c:noMultiLvlLbl val="0"/>
      </c:catAx>
      <c:valAx>
        <c:axId val="1561238320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uk-UA"/>
          </a:p>
        </c:txPr>
        <c:crossAx val="1561232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  <c:spPr>
        <a:solidFill>
          <a:schemeClr val="tx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388889446096725E-2"/>
          <c:y val="3.9663228633511002E-2"/>
          <c:w val="0.75923036093105101"/>
          <c:h val="0.650791384936557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7.5471698113207544E-2"/>
                  <c:y val="3.8341162075337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029924971083248E-2"/>
                  <c:y val="-2.790872073645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Оперовані в плановому порядку</c:v>
                </c:pt>
                <c:pt idx="1">
                  <c:v>Оперовані в терміновій хірургії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7.7</c:v>
                </c:pt>
                <c:pt idx="1">
                  <c:v>92.3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3.7706205813040065E-2"/>
                  <c:y val="-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2361524330275678E-2"/>
                  <c:y val="-7.4006634921701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Оперовані в плановому порядку</c:v>
                </c:pt>
                <c:pt idx="1">
                  <c:v>Оперовані в терміновій хірургії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19.600000000000001</c:v>
                </c:pt>
                <c:pt idx="1">
                  <c:v>80.400000000000006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82552768"/>
        <c:axId val="1682553312"/>
        <c:axId val="0"/>
      </c:bar3DChart>
      <c:catAx>
        <c:axId val="1682552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uk-UA"/>
          </a:p>
        </c:txPr>
        <c:crossAx val="1682553312"/>
        <c:crosses val="autoZero"/>
        <c:auto val="1"/>
        <c:lblAlgn val="ctr"/>
        <c:lblOffset val="100"/>
        <c:noMultiLvlLbl val="0"/>
      </c:catAx>
      <c:valAx>
        <c:axId val="1682553312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1682552768"/>
        <c:crosses val="autoZero"/>
        <c:crossBetween val="between"/>
        <c:majorUnit val="30"/>
        <c:minorUnit val="10"/>
      </c:valAx>
    </c:plotArea>
    <c:legend>
      <c:legendPos val="r"/>
      <c:layout>
        <c:manualLayout>
          <c:xMode val="edge"/>
          <c:yMode val="edge"/>
          <c:x val="0.81784869132527682"/>
          <c:y val="0.3075381805122428"/>
          <c:w val="0.16466809324984655"/>
          <c:h val="0.22906240391894442"/>
        </c:manualLayout>
      </c:layout>
      <c:overlay val="0"/>
      <c:txPr>
        <a:bodyPr/>
        <a:lstStyle/>
        <a:p>
          <a:pPr>
            <a:defRPr sz="2000" b="1">
              <a:solidFill>
                <a:schemeClr val="accent6">
                  <a:lumMod val="50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  <c:spPr>
        <a:solidFill>
          <a:schemeClr val="tx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81326022972938"/>
          <c:y val="4.6795574626498693E-2"/>
          <c:w val="0.79716544465570982"/>
          <c:h val="0.760619576219926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0.10062893081761007"/>
                  <c:y val="9.9381742911431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251572327044E-2"/>
                  <c:y val="-1.150234862260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"Хірургія одного дня"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1006289308176101"/>
                  <c:y val="-2.6838813452736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635220125786164"/>
                  <c:y val="-1.150234862260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"Хірургія одного дня"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2"/>
        <c:gapDepth val="144"/>
        <c:shape val="cylinder"/>
        <c:axId val="1682553856"/>
        <c:axId val="1682554944"/>
        <c:axId val="0"/>
      </c:bar3DChart>
      <c:catAx>
        <c:axId val="1682553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uk-UA"/>
          </a:p>
        </c:txPr>
        <c:crossAx val="1682554944"/>
        <c:crosses val="autoZero"/>
        <c:auto val="1"/>
        <c:lblAlgn val="ctr"/>
        <c:lblOffset val="100"/>
        <c:noMultiLvlLbl val="0"/>
      </c:catAx>
      <c:valAx>
        <c:axId val="1682554944"/>
        <c:scaling>
          <c:orientation val="minMax"/>
          <c:max val="1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1682553856"/>
        <c:crosses val="autoZero"/>
        <c:crossBetween val="between"/>
        <c:majorUnit val="2"/>
        <c:min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751122825787567"/>
          <c:y val="5.5907849455527063E-2"/>
          <c:w val="0.7124888512645311"/>
          <c:h val="0.886023594309783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4092323075213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23.5</c:v>
                </c:pt>
                <c:pt idx="1">
                  <c:v>32.299999999999997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399170080573234E-2"/>
                  <c:y val="-7.967567095719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396572782425389E-2"/>
                  <c:y val="-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25.5</c:v>
                </c:pt>
                <c:pt idx="1">
                  <c:v>25.1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2546240"/>
        <c:axId val="1682556576"/>
        <c:axId val="0"/>
      </c:bar3DChart>
      <c:catAx>
        <c:axId val="1682546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660066"/>
                </a:solidFill>
              </a:defRPr>
            </a:pPr>
            <a:endParaRPr lang="uk-UA"/>
          </a:p>
        </c:txPr>
        <c:crossAx val="1682556576"/>
        <c:crosses val="autoZero"/>
        <c:auto val="1"/>
        <c:lblAlgn val="ctr"/>
        <c:lblOffset val="100"/>
        <c:noMultiLvlLbl val="0"/>
      </c:catAx>
      <c:valAx>
        <c:axId val="16825565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uk-UA"/>
          </a:p>
        </c:txPr>
        <c:crossAx val="168254624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5.2795876101646232E-2"/>
          <c:y val="0.1225478915041186"/>
          <c:w val="0.18522092278245919"/>
          <c:h val="0.64008463345342581"/>
        </c:manualLayout>
      </c:layout>
      <c:overlay val="0"/>
      <c:txPr>
        <a:bodyPr/>
        <a:lstStyle/>
        <a:p>
          <a:pPr>
            <a:defRPr sz="2200" b="1">
              <a:solidFill>
                <a:schemeClr val="bg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266882163004822E-2"/>
          <c:y val="7.6025543013895761E-2"/>
          <c:w val="0.88262660660737191"/>
          <c:h val="0.886023594309783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309231147976343E-2"/>
                  <c:y val="-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26.3</c:v>
                </c:pt>
                <c:pt idx="1">
                  <c:v>27.5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6.7188301828897318E-2"/>
                  <c:y val="-4.188214837133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895856150641732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26</c:v>
                </c:pt>
                <c:pt idx="1">
                  <c:v>24.9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2557664"/>
        <c:axId val="1682558208"/>
        <c:axId val="0"/>
      </c:bar3DChart>
      <c:catAx>
        <c:axId val="1682557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660066"/>
                </a:solidFill>
              </a:defRPr>
            </a:pPr>
            <a:endParaRPr lang="uk-UA"/>
          </a:p>
        </c:txPr>
        <c:crossAx val="1682558208"/>
        <c:crosses val="autoZero"/>
        <c:auto val="1"/>
        <c:lblAlgn val="ctr"/>
        <c:lblOffset val="100"/>
        <c:noMultiLvlLbl val="0"/>
      </c:catAx>
      <c:valAx>
        <c:axId val="16825582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uk-UA"/>
          </a:p>
        </c:txPr>
        <c:crossAx val="1682557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63885830867278"/>
          <c:y val="6.2676077956054899E-2"/>
          <c:w val="0.89032327125871191"/>
          <c:h val="0.886023594309783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279319974368508E-3"/>
                  <c:y val="-1.8896709889377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</c:v>
                </c:pt>
                <c:pt idx="1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6.7188301828897318E-2"/>
                  <c:y val="-4.188214837133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279319974368508E-2"/>
                  <c:y val="-3.149451648229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25.4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2558752"/>
        <c:axId val="1682559840"/>
        <c:axId val="0"/>
      </c:bar3DChart>
      <c:catAx>
        <c:axId val="1682558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660066"/>
                </a:solidFill>
              </a:defRPr>
            </a:pPr>
            <a:endParaRPr lang="uk-UA"/>
          </a:p>
        </c:txPr>
        <c:crossAx val="1682559840"/>
        <c:crosses val="autoZero"/>
        <c:auto val="1"/>
        <c:lblAlgn val="ctr"/>
        <c:lblOffset val="100"/>
        <c:noMultiLvlLbl val="0"/>
      </c:catAx>
      <c:valAx>
        <c:axId val="16825598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uk-UA"/>
          </a:p>
        </c:txPr>
        <c:crossAx val="1682558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266882163004822E-2"/>
          <c:y val="7.6025543013895761E-2"/>
          <c:w val="0.83876593558388546"/>
          <c:h val="0.886023594309783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3.7011199679131634E-2"/>
                  <c:y val="-6.5761542368308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Вакцинація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8.1528975714456053E-2"/>
                  <c:y val="-9.2273477550113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Вакцинація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2560928"/>
        <c:axId val="1729184352"/>
        <c:axId val="0"/>
      </c:bar3DChart>
      <c:catAx>
        <c:axId val="1682560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660066"/>
                </a:solidFill>
              </a:defRPr>
            </a:pPr>
            <a:endParaRPr lang="uk-UA"/>
          </a:p>
        </c:txPr>
        <c:crossAx val="1729184352"/>
        <c:crosses val="autoZero"/>
        <c:auto val="1"/>
        <c:lblAlgn val="ctr"/>
        <c:lblOffset val="100"/>
        <c:noMultiLvlLbl val="0"/>
      </c:catAx>
      <c:valAx>
        <c:axId val="17291843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uk-UA"/>
          </a:p>
        </c:txPr>
        <c:crossAx val="1682560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266882163004822E-2"/>
          <c:y val="7.6025543013895761E-2"/>
          <c:w val="0.83876593558388546"/>
          <c:h val="0.886023594309783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3.4611423362887007E-2"/>
                  <c:y val="-5.8810296974211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Папіломавірусної інфекції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8.1528975714456053E-2"/>
                  <c:y val="-9.2273477550113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Папіломавірусної інфекції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21710800"/>
        <c:axId val="1621709168"/>
        <c:axId val="0"/>
      </c:bar3DChart>
      <c:catAx>
        <c:axId val="1621710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660066"/>
                </a:solidFill>
              </a:defRPr>
            </a:pPr>
            <a:endParaRPr lang="uk-UA"/>
          </a:p>
        </c:txPr>
        <c:crossAx val="1621709168"/>
        <c:crosses val="autoZero"/>
        <c:auto val="1"/>
        <c:lblAlgn val="ctr"/>
        <c:lblOffset val="100"/>
        <c:noMultiLvlLbl val="0"/>
      </c:catAx>
      <c:valAx>
        <c:axId val="16217091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uk-UA"/>
          </a:p>
        </c:txPr>
        <c:crossAx val="1621710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  <c:spPr>
        <a:noFill/>
        <a:ln w="12191">
          <a:noFill/>
        </a:ln>
      </c:spPr>
    </c:sideWall>
    <c:backWall>
      <c:thickness val="0"/>
      <c:spPr>
        <a:noFill/>
        <a:ln w="12191">
          <a:noFill/>
        </a:ln>
      </c:spPr>
    </c:backWall>
    <c:plotArea>
      <c:layout>
        <c:manualLayout>
          <c:layoutTarget val="inner"/>
          <c:xMode val="edge"/>
          <c:yMode val="edge"/>
          <c:x val="0.46650260711574598"/>
          <c:y val="7.5887444910229737E-2"/>
          <c:w val="0.46978416850518845"/>
          <c:h val="0.66718674685196566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 w="12191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5639916693185232"/>
                  <c:y val="-2.3256215400835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21540656205420827"/>
                  <c:y val="0.18305084745762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noFill/>
              <a:ln w="12191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Мертвонароджуваність (2026 - 4, 2025 - 7)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21.02</c:v>
                </c:pt>
              </c:numCache>
            </c:numRef>
          </c:val>
        </c:ser>
        <c:ser>
          <c:idx val="2"/>
          <c:order val="1"/>
          <c:tx>
            <c:strRef>
              <c:f>Sheet1!$A$2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  <a:ln w="609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12191">
                <a:noFill/>
              </a:ln>
            </c:spPr>
          </c:dPt>
          <c:dLbls>
            <c:dLbl>
              <c:idx val="0"/>
              <c:layout>
                <c:manualLayout>
                  <c:x val="-0.13926180313209446"/>
                  <c:y val="-1.1194560005523916E-2"/>
                </c:manualLayout>
              </c:layout>
              <c:numFmt formatCode="#,##0.00" sourceLinked="0"/>
              <c:spPr>
                <a:noFill/>
                <a:ln w="12191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2253922967189729"/>
                  <c:y val="0.12372881355932204"/>
                </c:manualLayout>
              </c:layout>
              <c:numFmt formatCode="#,##0.00" sourceLinked="0"/>
              <c:spPr>
                <a:noFill/>
                <a:ln w="12191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12191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Мертвонароджуваність (2026 - 4, 2025 - 7)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12.54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"/>
        <c:gapDepth val="162"/>
        <c:shape val="cylinder"/>
        <c:axId val="1729184896"/>
        <c:axId val="1729189792"/>
        <c:axId val="0"/>
      </c:bar3DChart>
      <c:catAx>
        <c:axId val="1729184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24">
            <a:solidFill>
              <a:schemeClr val="tx1"/>
            </a:solidFill>
            <a:prstDash val="solid"/>
          </a:ln>
        </c:spPr>
        <c:txPr>
          <a:bodyPr rot="0" vert="horz" anchor="b" anchorCtr="0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729189792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1729189792"/>
        <c:scaling>
          <c:orientation val="minMax"/>
          <c:max val="17"/>
        </c:scaling>
        <c:delete val="0"/>
        <c:axPos val="b"/>
        <c:majorGridlines>
          <c:spPr>
            <a:ln w="6096">
              <a:noFill/>
              <a:prstDash val="solid"/>
            </a:ln>
          </c:spPr>
        </c:majorGridlines>
        <c:numFmt formatCode="0" sourceLinked="0"/>
        <c:majorTickMark val="out"/>
        <c:minorTickMark val="out"/>
        <c:tickLblPos val="low"/>
        <c:spPr>
          <a:ln w="152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729184896"/>
        <c:crosses val="autoZero"/>
        <c:crossBetween val="between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0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20"/>
      <c:rAngAx val="0"/>
      <c:perspective val="17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2253">
          <a:noFill/>
        </a:ln>
      </c:spPr>
    </c:sideWall>
    <c:backWall>
      <c:thickness val="0"/>
      <c:spPr>
        <a:noFill/>
        <a:ln w="12253">
          <a:noFill/>
        </a:ln>
      </c:spPr>
    </c:backWall>
    <c:plotArea>
      <c:layout>
        <c:manualLayout>
          <c:layoutTarget val="inner"/>
          <c:xMode val="edge"/>
          <c:yMode val="edge"/>
          <c:x val="0.36543719600788149"/>
          <c:y val="7.6068024657712507E-2"/>
          <c:w val="0.38493199568535535"/>
          <c:h val="0.76226906054147603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 w="12253">
              <a:noFill/>
            </a:ln>
          </c:spPr>
          <c:invertIfNegative val="0"/>
          <c:dLbls>
            <c:dLbl>
              <c:idx val="0"/>
              <c:layout>
                <c:manualLayout>
                  <c:x val="-0.2653107030762118"/>
                  <c:y val="1.316333087389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6750553523491294"/>
                  <c:y val="5.78404982642990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Народилось дітей живими</c:v>
                </c:pt>
                <c:pt idx="1">
                  <c:v>Пологи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269</c:v>
                </c:pt>
                <c:pt idx="1">
                  <c:v>267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  <a:ln w="6127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12253">
                <a:noFill/>
              </a:ln>
            </c:spPr>
          </c:dPt>
          <c:dLbls>
            <c:dLbl>
              <c:idx val="0"/>
              <c:layout>
                <c:manualLayout>
                  <c:x val="-0.1525277284005481"/>
                  <c:y val="-2.0164916605184483E-4"/>
                </c:manualLayout>
              </c:layout>
              <c:spPr>
                <a:noFill/>
                <a:ln w="12253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46270914266713"/>
                  <c:y val="2.5757728558509555E-4"/>
                </c:manualLayout>
              </c:layout>
              <c:spPr>
                <a:noFill/>
                <a:ln w="12253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Народилось дітей живими</c:v>
                </c:pt>
                <c:pt idx="1">
                  <c:v>Пологи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196</c:v>
                </c:pt>
                <c:pt idx="1">
                  <c:v>195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226"/>
        <c:shape val="cylinder"/>
        <c:axId val="1729181088"/>
        <c:axId val="1729180000"/>
        <c:axId val="0"/>
      </c:bar3DChart>
      <c:catAx>
        <c:axId val="1729181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kern="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729180000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1729180000"/>
        <c:scaling>
          <c:orientation val="minMax"/>
          <c:min val="0"/>
        </c:scaling>
        <c:delete val="0"/>
        <c:axPos val="b"/>
        <c:majorGridlines>
          <c:spPr>
            <a:ln w="6127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729181088"/>
        <c:crosses val="autoZero"/>
        <c:crossBetween val="between"/>
        <c:minorUnit val="50"/>
      </c:valAx>
      <c:spPr>
        <a:noFill/>
        <a:ln w="25400">
          <a:solidFill>
            <a:srgbClr val="0033CC"/>
          </a:solidFill>
        </a:ln>
      </c:spPr>
    </c:plotArea>
    <c:legend>
      <c:legendPos val="r"/>
      <c:layout>
        <c:manualLayout>
          <c:xMode val="edge"/>
          <c:yMode val="edge"/>
          <c:x val="0.78391253923325843"/>
          <c:y val="0.16475501389630123"/>
          <c:w val="0.200637464416347"/>
          <c:h val="0.5346863149381107"/>
        </c:manualLayout>
      </c:layout>
      <c:overlay val="0"/>
      <c:spPr>
        <a:noFill/>
        <a:ln w="28575">
          <a:noFill/>
        </a:ln>
      </c:spPr>
      <c:txPr>
        <a:bodyPr/>
        <a:lstStyle/>
        <a:p>
          <a:pPr>
            <a:defRPr sz="2400">
              <a:solidFill>
                <a:srgbClr val="000714"/>
              </a:solidFill>
              <a:latin typeface="+mn-lt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20"/>
      <c:rotY val="0"/>
      <c:rAngAx val="0"/>
      <c:perspective val="0"/>
    </c:view3D>
    <c:floor>
      <c:thickness val="0"/>
      <c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19190951572274281"/>
          <c:w val="0.82468716711215084"/>
          <c:h val="0.687613791211407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0689048018233664E-2"/>
                  <c:y val="-3.04239712146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155873870789329E-2"/>
                  <c:y val="-3.036692974930943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0714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131515183439123E-3"/>
                  <c:y val="-2.6992826443830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75089875951434E-2"/>
                  <c:y val="-3.3741033054788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Дорослі</c:v>
                </c:pt>
                <c:pt idx="1">
                  <c:v>Підлітки</c:v>
                </c:pt>
                <c:pt idx="2">
                  <c:v>Діти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16.7</c:v>
                </c:pt>
                <c:pt idx="1">
                  <c:v>12.4</c:v>
                </c:pt>
                <c:pt idx="2">
                  <c:v>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>
                <a:alpha val="93725"/>
              </a:srgbClr>
            </a:solidFill>
          </c:spPr>
          <c:invertIfNegative val="0"/>
          <c:dLbls>
            <c:dLbl>
              <c:idx val="0"/>
              <c:layout>
                <c:manualLayout>
                  <c:x val="1.9947193763333246E-2"/>
                  <c:y val="-2.7421629808794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765045168426878E-3"/>
                  <c:y val="-2.7850698851184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905212146751298E-2"/>
                  <c:y val="-4.7237446276703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705834031908914E-2"/>
                  <c:y val="-2.281797841095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Дорослі</c:v>
                </c:pt>
                <c:pt idx="1">
                  <c:v>Підлітки</c:v>
                </c:pt>
                <c:pt idx="2">
                  <c:v>Діти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15.3</c:v>
                </c:pt>
                <c:pt idx="1">
                  <c:v>10.8</c:v>
                </c:pt>
                <c:pt idx="2">
                  <c:v>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gapDepth val="136"/>
        <c:shape val="cylinder"/>
        <c:axId val="1729183808"/>
        <c:axId val="1729186528"/>
        <c:axId val="0"/>
      </c:bar3DChart>
      <c:catAx>
        <c:axId val="1729183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1729186528"/>
        <c:crosses val="autoZero"/>
        <c:auto val="1"/>
        <c:lblAlgn val="ctr"/>
        <c:lblOffset val="100"/>
        <c:noMultiLvlLbl val="0"/>
      </c:catAx>
      <c:valAx>
        <c:axId val="1729186528"/>
        <c:scaling>
          <c:orientation val="minMax"/>
          <c:max val="25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1729183808"/>
        <c:crosses val="max"/>
        <c:crossBetween val="between"/>
        <c:majorUnit val="5"/>
        <c:minorUnit val="0.4"/>
      </c:valAx>
    </c:plotArea>
    <c:legend>
      <c:legendPos val="t"/>
      <c:layout>
        <c:manualLayout>
          <c:xMode val="edge"/>
          <c:yMode val="edge"/>
          <c:x val="0.37084085374849063"/>
          <c:y val="4.4092323075213866E-2"/>
          <c:w val="0.47805708291064197"/>
          <c:h val="0.14525614052142355"/>
        </c:manualLayout>
      </c:layout>
      <c:overlay val="0"/>
      <c:txPr>
        <a:bodyPr/>
        <a:lstStyle/>
        <a:p>
          <a:pPr>
            <a:defRPr sz="2400" b="1">
              <a:solidFill>
                <a:srgbClr val="0000FF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2800">
                <a:solidFill>
                  <a:schemeClr val="bg1"/>
                </a:solidFill>
              </a:defRPr>
            </a:pPr>
            <a:r>
              <a:rPr lang="uk-UA" dirty="0" smtClean="0"/>
              <a:t>2025 рік</a:t>
            </a:r>
            <a:endParaRPr lang="ru-RU" dirty="0"/>
          </a:p>
        </c:rich>
      </c:tx>
      <c:layout>
        <c:manualLayout>
          <c:xMode val="edge"/>
          <c:yMode val="edge"/>
          <c:x val="4.8060924957467908E-2"/>
          <c:y val="0.14749169273901053"/>
        </c:manualLayout>
      </c:layout>
      <c:overlay val="0"/>
    </c:title>
    <c:autoTitleDeleted val="0"/>
    <c:view3D>
      <c:rotX val="30"/>
      <c:rotY val="1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4706912321766373E-2"/>
          <c:w val="0.65872599122973252"/>
          <c:h val="0.841944692598843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Дорослі</c:v>
                </c:pt>
              </c:strCache>
            </c:strRef>
          </c:tx>
          <c:spPr>
            <a:solidFill>
              <a:srgbClr val="00B0F0"/>
            </a:solidFill>
          </c:spPr>
          <c:explosion val="61"/>
          <c:dPt>
            <c:idx val="0"/>
            <c:bubble3D val="0"/>
            <c:explosion val="26"/>
            <c:extLst xmlns:c16r2="http://schemas.microsoft.com/office/drawing/2015/06/chart">
              <c:ext xmlns:c16="http://schemas.microsoft.com/office/drawing/2014/chart" uri="{C3380CC4-5D6E-409C-BE32-E72D297353CC}">
                <c16:uniqueId val="{00000001-5290-47B8-B18A-9A86767E5AC7}"/>
              </c:ext>
            </c:extLst>
          </c:dPt>
          <c:dPt>
            <c:idx val="1"/>
            <c:bubble3D val="0"/>
            <c:explosion val="15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90-47B8-B18A-9A86767E5AC7}"/>
              </c:ext>
            </c:extLst>
          </c:dPt>
          <c:dPt>
            <c:idx val="2"/>
            <c:bubble3D val="0"/>
            <c:explosion val="15"/>
            <c:spPr>
              <a:solidFill>
                <a:srgbClr val="7B4DBF">
                  <a:lumMod val="5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90-47B8-B18A-9A86767E5AC7}"/>
              </c:ext>
            </c:extLst>
          </c:dPt>
          <c:dLbls>
            <c:dLbl>
              <c:idx val="0"/>
              <c:layout>
                <c:manualLayout>
                  <c:x val="4.4735431099751116E-2"/>
                  <c:y val="-2.09342409663036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90-47B8-B18A-9A86767E5A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404532026561975E-2"/>
                  <c:y val="1.7002123787688866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90-47B8-B18A-9A86767E5A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339611529107208E-2"/>
                  <c:y val="-7.012974949438731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290-47B8-B18A-9A86767E5A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хвороби системи кровообігу</c:v>
                </c:pt>
                <c:pt idx="1">
                  <c:v>новоутворення</c:v>
                </c:pt>
                <c:pt idx="2">
                  <c:v>травми та отруєння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63.1</c:v>
                </c:pt>
                <c:pt idx="1">
                  <c:v>17.5</c:v>
                </c:pt>
                <c:pt idx="2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290-47B8-B18A-9A86767E5A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4.0685405771514006E-2"/>
          <c:y val="0.71813748464159499"/>
          <c:w val="0.65147463534841521"/>
          <c:h val="0.26041352637423421"/>
        </c:manualLayout>
      </c:layout>
      <c:overlay val="0"/>
      <c:txPr>
        <a:bodyPr/>
        <a:lstStyle/>
        <a:p>
          <a:pPr>
            <a:defRPr sz="2000" b="1" kern="900" spc="-100" baseline="0">
              <a:solidFill>
                <a:srgbClr val="800000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10"/>
      <c:rotY val="0"/>
      <c:rAngAx val="0"/>
      <c:perspective val="0"/>
    </c:view3D>
    <c:floor>
      <c:thickness val="0"/>
      <c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966484171297635E-2"/>
          <c:y val="0.24612811156710696"/>
          <c:w val="0.89452600312096708"/>
          <c:h val="0.598385181105832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0689048018233664E-2"/>
                  <c:y val="-3.04239712146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155873870789329E-2"/>
                  <c:y val="-3.0366929749309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131515183439123E-3"/>
                  <c:y val="-2.6992826443830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75089875951434E-2"/>
                  <c:y val="-3.3741033054788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Денні стаціонари</c:v>
                </c:pt>
                <c:pt idx="1">
                  <c:v>Стаціонари вдома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872</c:v>
                </c:pt>
                <c:pt idx="1">
                  <c:v>235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>
                <a:alpha val="93725"/>
              </a:srgbClr>
            </a:solidFill>
          </c:spPr>
          <c:invertIfNegative val="0"/>
          <c:dLbls>
            <c:dLbl>
              <c:idx val="0"/>
              <c:layout>
                <c:manualLayout>
                  <c:x val="1.9947193763333246E-2"/>
                  <c:y val="-2.7421629808794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765045168426878E-3"/>
                  <c:y val="-2.7850698851184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905212146751298E-2"/>
                  <c:y val="-4.7237446276703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705834031908914E-2"/>
                  <c:y val="-2.281797841095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Денні стаціонари</c:v>
                </c:pt>
                <c:pt idx="1">
                  <c:v>Стаціонари вдома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1038</c:v>
                </c:pt>
                <c:pt idx="1">
                  <c:v>422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4"/>
        <c:gapDepth val="136"/>
        <c:shape val="cylinder"/>
        <c:axId val="1729188160"/>
        <c:axId val="1729190880"/>
        <c:axId val="0"/>
      </c:bar3DChart>
      <c:catAx>
        <c:axId val="1729188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1729190880"/>
        <c:crosses val="autoZero"/>
        <c:auto val="1"/>
        <c:lblAlgn val="ctr"/>
        <c:lblOffset val="100"/>
        <c:noMultiLvlLbl val="0"/>
      </c:catAx>
      <c:valAx>
        <c:axId val="1729190880"/>
        <c:scaling>
          <c:orientation val="minMax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1729188160"/>
        <c:crosses val="max"/>
        <c:crossBetween val="between"/>
      </c:valAx>
    </c:plotArea>
    <c:legend>
      <c:legendPos val="t"/>
      <c:layout>
        <c:manualLayout>
          <c:xMode val="edge"/>
          <c:yMode val="edge"/>
          <c:x val="0.25306272891354514"/>
          <c:y val="3.8390490370499832E-2"/>
          <c:w val="0.51122234141561684"/>
          <c:h val="0.11949830196964925"/>
        </c:manualLayout>
      </c:layout>
      <c:overlay val="0"/>
      <c:txPr>
        <a:bodyPr/>
        <a:lstStyle/>
        <a:p>
          <a:pPr>
            <a:defRPr sz="2400" b="1">
              <a:solidFill>
                <a:srgbClr val="0000FF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uk-UA" sz="1800" dirty="0" smtClean="0">
                <a:effectLst/>
              </a:rPr>
              <a:t>Протягом 3 місяці 2026 року в ЗОЗ міста звернулися </a:t>
            </a:r>
            <a:r>
              <a:rPr lang="uk-UA" sz="1800" b="1" dirty="0" smtClean="0">
                <a:effectLst/>
              </a:rPr>
              <a:t>1048</a:t>
            </a:r>
            <a:r>
              <a:rPr lang="uk-UA" sz="1800" dirty="0" smtClean="0">
                <a:effectLst/>
              </a:rPr>
              <a:t> учасників і ветеранів війни та отримали:</a:t>
            </a:r>
            <a:endParaRPr lang="uk-UA" sz="1800" dirty="0">
              <a:effectLst/>
            </a:endParaRPr>
          </a:p>
        </c:rich>
      </c:tx>
      <c:layout>
        <c:manualLayout>
          <c:xMode val="edge"/>
          <c:yMode val="edge"/>
          <c:x val="9.6443382984546439E-2"/>
          <c:y val="0"/>
        </c:manualLayout>
      </c:layout>
      <c:overlay val="0"/>
      <c:spPr>
        <a:noFill/>
        <a:ln w="14364">
          <a:noFill/>
        </a:ln>
      </c:spPr>
    </c:title>
    <c:autoTitleDeleted val="0"/>
    <c:view3D>
      <c:rotX val="0"/>
      <c:hPercent val="42"/>
      <c:rotY val="20"/>
      <c:depthPercent val="7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4.2967932503623629E-2"/>
          <c:y val="0.21684035837254356"/>
          <c:w val="0.9533593070087768"/>
          <c:h val="0.572532767721065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4364">
              <a:noFill/>
            </a:ln>
          </c:spPr>
          <c:invertIfNegative val="0"/>
          <c:dLbls>
            <c:dLbl>
              <c:idx val="4"/>
              <c:layout>
                <c:manualLayout>
                  <c:x val="-2.050805724428552E-3"/>
                  <c:y val="1.0812838841306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14364">
                <a:noFill/>
              </a:ln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4"/>
                <c:pt idx="0">
                  <c:v>стаціонарну допомогу</c:v>
                </c:pt>
                <c:pt idx="1">
                  <c:v>амбулаторне лікування</c:v>
                </c:pt>
                <c:pt idx="2">
                  <c:v>профілактичний огляд</c:v>
                </c:pt>
                <c:pt idx="3">
                  <c:v>диспансерний огляд 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535</c:v>
                </c:pt>
                <c:pt idx="1">
                  <c:v>969</c:v>
                </c:pt>
                <c:pt idx="2">
                  <c:v>297</c:v>
                </c:pt>
                <c:pt idx="3" formatCode="General">
                  <c:v>165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2"/>
        <c:gapDepth val="50"/>
        <c:shape val="box"/>
        <c:axId val="1729181632"/>
        <c:axId val="1729177280"/>
        <c:axId val="0"/>
      </c:bar3DChart>
      <c:catAx>
        <c:axId val="172918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5387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729177280"/>
        <c:crosses val="autoZero"/>
        <c:auto val="1"/>
        <c:lblAlgn val="ctr"/>
        <c:lblOffset val="50"/>
        <c:tickMarkSkip val="1"/>
        <c:noMultiLvlLbl val="0"/>
      </c:catAx>
      <c:valAx>
        <c:axId val="172917728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7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1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729181632"/>
        <c:crosses val="autoZero"/>
        <c:crossBetween val="between"/>
        <c:minorUnit val="10"/>
      </c:valAx>
      <c:spPr>
        <a:noFill/>
        <a:ln w="25418">
          <a:noFill/>
        </a:ln>
      </c:spPr>
    </c:plotArea>
    <c:legend>
      <c:legendPos val="r"/>
      <c:layout>
        <c:manualLayout>
          <c:xMode val="edge"/>
          <c:yMode val="edge"/>
          <c:x val="0.77591603096889628"/>
          <c:y val="0"/>
          <c:w val="0.18443816999839507"/>
          <c:h val="0.27284094682100707"/>
        </c:manualLayout>
      </c:layout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76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4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311075854694809E-2"/>
          <c:y val="0.18336173241732831"/>
          <c:w val="0.61807055205597483"/>
          <c:h val="0.779723764542957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Дорослі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explosion val="20"/>
            <c:spPr>
              <a:solidFill>
                <a:srgbClr val="33CC33"/>
              </a:solidFill>
            </c:spPr>
          </c:dPt>
          <c:dLbls>
            <c:dLbl>
              <c:idx val="0"/>
              <c:layout>
                <c:manualLayout>
                  <c:x val="-0.15374184576222399"/>
                  <c:y val="-0.156819088374384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1050226012161172E-2"/>
                  <c:y val="-5.32076719126863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603861332208341"/>
                  <c:y val="-1.23276380440668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хвороби системи кровообігу</c:v>
                </c:pt>
                <c:pt idx="1">
                  <c:v>новоутворення</c:v>
                </c:pt>
                <c:pt idx="2">
                  <c:v>хвороби органів дихання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70.5</c:v>
                </c:pt>
                <c:pt idx="1">
                  <c:v>12.3</c:v>
                </c:pt>
                <c:pt idx="2">
                  <c:v>5.9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7.0751924809891897E-2"/>
          <c:y val="0.74177497719891583"/>
          <c:w val="0.67072878018133475"/>
          <c:h val="0.23361535410794149"/>
        </c:manualLayout>
      </c:layout>
      <c:overlay val="1"/>
      <c:spPr>
        <a:ln>
          <a:noFill/>
        </a:ln>
      </c:spPr>
      <c:txPr>
        <a:bodyPr/>
        <a:lstStyle/>
        <a:p>
          <a:pPr>
            <a:defRPr sz="2000" b="1" kern="900" spc="-100" baseline="0">
              <a:solidFill>
                <a:srgbClr val="660066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1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01877510707604"/>
          <c:y val="3.5567070830513789E-2"/>
          <c:w val="0.6715690557365217"/>
          <c:h val="0.667500328246356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9.0207409377107087E-3"/>
                  <c:y val="-3.1758781852521435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Фізичні посади лікарів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651387952402206"/>
                  <c:y val="6.8142681116239612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Фізичні посади лікарів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61236688"/>
        <c:axId val="1561239408"/>
        <c:axId val="0"/>
      </c:bar3DChart>
      <c:catAx>
        <c:axId val="1561236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solidFill>
                  <a:srgbClr val="000714"/>
                </a:solidFill>
              </a:defRPr>
            </a:pPr>
            <a:endParaRPr lang="uk-UA"/>
          </a:p>
        </c:txPr>
        <c:crossAx val="1561239408"/>
        <c:crosses val="autoZero"/>
        <c:auto val="1"/>
        <c:lblAlgn val="ctr"/>
        <c:lblOffset val="100"/>
        <c:noMultiLvlLbl val="0"/>
      </c:catAx>
      <c:valAx>
        <c:axId val="1561239408"/>
        <c:scaling>
          <c:orientation val="minMax"/>
          <c:min val="95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1561236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59426015441737"/>
          <c:y val="0.25089352445687851"/>
          <c:w val="0.18468527716312597"/>
          <c:h val="0.21786405045903989"/>
        </c:manualLayout>
      </c:layout>
      <c:overlay val="0"/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81498937600761E-2"/>
          <c:y val="0.10091320602620381"/>
          <c:w val="0.86998464291004707"/>
          <c:h val="0.614179496851770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3.9734011035810833E-2"/>
                  <c:y val="-5.1800746886709555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Укомплектованість сімейними лікарями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9605979164094623E-2"/>
                  <c:y val="-5.488405328700851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Укомплектованість сімейними лікарями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6"/>
        <c:gapDepth val="124"/>
        <c:shape val="cylinder"/>
        <c:axId val="1561239952"/>
        <c:axId val="1561229072"/>
        <c:axId val="0"/>
      </c:bar3DChart>
      <c:catAx>
        <c:axId val="1561239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solidFill>
                  <a:srgbClr val="000714"/>
                </a:solidFill>
              </a:defRPr>
            </a:pPr>
            <a:endParaRPr lang="uk-UA"/>
          </a:p>
        </c:txPr>
        <c:crossAx val="1561229072"/>
        <c:crosses val="autoZero"/>
        <c:auto val="1"/>
        <c:lblAlgn val="ctr"/>
        <c:lblOffset val="100"/>
        <c:noMultiLvlLbl val="0"/>
      </c:catAx>
      <c:valAx>
        <c:axId val="1561229072"/>
        <c:scaling>
          <c:orientation val="minMax"/>
          <c:min val="5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1561239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81498937600761E-2"/>
          <c:y val="3.8550713531555467E-2"/>
          <c:w val="0.86998464291004707"/>
          <c:h val="0.732382241749259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413538608497441E-2"/>
                  <c:y val="4.8714381444346887E-3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Забезпеченість фізичними особами лікарів первинної ланки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effectLst>
              <a:outerShdw blurRad="50800" dist="50800" dir="5400000" algn="ctr" rotWithShape="0">
                <a:srgbClr val="000000">
                  <a:alpha val="43137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837980094979942E-2"/>
                  <c:y val="4.8714381444346887E-3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Забезпеченість фізичними особами лікарів первинної ланки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gapDepth val="122"/>
        <c:shape val="cylinder"/>
        <c:axId val="1275205264"/>
        <c:axId val="1676302832"/>
        <c:axId val="0"/>
      </c:bar3DChart>
      <c:catAx>
        <c:axId val="1275205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solidFill>
                  <a:srgbClr val="000714"/>
                </a:solidFill>
              </a:defRPr>
            </a:pPr>
            <a:endParaRPr lang="uk-UA"/>
          </a:p>
        </c:txPr>
        <c:crossAx val="1676302832"/>
        <c:crosses val="autoZero"/>
        <c:auto val="1"/>
        <c:lblAlgn val="ctr"/>
        <c:lblOffset val="100"/>
        <c:noMultiLvlLbl val="0"/>
      </c:catAx>
      <c:valAx>
        <c:axId val="1676302832"/>
        <c:scaling>
          <c:orientation val="minMax"/>
          <c:min val="43.5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1275205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7869095428256865"/>
          <c:y val="5.8310559166258422E-2"/>
          <c:w val="0.51184651240715917"/>
          <c:h val="0.883378881667483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3.8861030506968125E-2"/>
                  <c:y val="-4.2954515283380013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49393.3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0163654132591671"/>
                  <c:y val="-7.0857849625771532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55294.7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6302288"/>
        <c:axId val="1676310448"/>
        <c:axId val="0"/>
      </c:bar3DChart>
      <c:catAx>
        <c:axId val="16763022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76310448"/>
        <c:crosses val="autoZero"/>
        <c:auto val="1"/>
        <c:lblAlgn val="ctr"/>
        <c:lblOffset val="100"/>
        <c:noMultiLvlLbl val="0"/>
      </c:catAx>
      <c:valAx>
        <c:axId val="1676310448"/>
        <c:scaling>
          <c:orientation val="minMax"/>
          <c:min val="38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75000"/>
                  </a:schemeClr>
                </a:solidFill>
              </a:defRPr>
            </a:pPr>
            <a:endParaRPr lang="uk-UA"/>
          </a:p>
        </c:txPr>
        <c:crossAx val="1676302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189046096765411"/>
          <c:y val="0.20147476599792571"/>
          <c:w val="0.2329195061189058"/>
          <c:h val="0.2921566577102932"/>
        </c:manualLayout>
      </c:layout>
      <c:overlay val="0"/>
      <c:txPr>
        <a:bodyPr/>
        <a:lstStyle/>
        <a:p>
          <a:pPr>
            <a:defRPr sz="2400" b="1">
              <a:solidFill>
                <a:schemeClr val="bg1">
                  <a:lumMod val="75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6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4F51E-7134-446E-A0D3-8EADFD147DC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B35D6605-0B8F-4233-8B81-F0B1F85DB2D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rPr>
            <a:t>Молоді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rPr>
            <a:t>спеціалісти</a:t>
          </a:r>
          <a:endParaRPr kumimoji="0" lang="ru-RU" sz="4000" b="1" i="0" u="none" strike="noStrike" cap="none" normalizeH="0" baseline="0" dirty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endParaRPr>
        </a:p>
      </dgm:t>
    </dgm:pt>
    <dgm:pt modelId="{5BFB785C-803C-445A-A160-27B68B0F4C36}" type="parTrans" cxnId="{CEAA5EC1-3ECE-4697-BAE4-692CF0F09E9E}">
      <dgm:prSet/>
      <dgm:spPr/>
      <dgm:t>
        <a:bodyPr/>
        <a:lstStyle/>
        <a:p>
          <a:endParaRPr lang="ru-RU"/>
        </a:p>
      </dgm:t>
    </dgm:pt>
    <dgm:pt modelId="{CDD2BE77-7FCD-43F6-9F05-4657FE9EFE6C}" type="sibTrans" cxnId="{CEAA5EC1-3ECE-4697-BAE4-692CF0F09E9E}">
      <dgm:prSet/>
      <dgm:spPr/>
      <dgm:t>
        <a:bodyPr/>
        <a:lstStyle/>
        <a:p>
          <a:endParaRPr lang="ru-RU"/>
        </a:p>
      </dgm:t>
    </dgm:pt>
    <dgm:pt modelId="{F42DCFE5-6A16-4B09-A169-062D9ABBAA9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Молоді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лікарі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b="1" i="0" u="none" strike="noStrike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3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6</a:t>
          </a:r>
          <a:endParaRPr kumimoji="0" lang="ru-RU" b="1" i="0" u="none" strike="noStrike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endParaRPr>
        </a:p>
      </dgm:t>
    </dgm:pt>
    <dgm:pt modelId="{D1E1525B-8575-4E67-90E4-35118D5644EC}" type="parTrans" cxnId="{EB8EE01B-7262-49EB-8AD6-B2670E64055B}">
      <dgm:prSet/>
      <dgm:spPr/>
      <dgm:t>
        <a:bodyPr/>
        <a:lstStyle/>
        <a:p>
          <a:endParaRPr lang="ru-RU"/>
        </a:p>
      </dgm:t>
    </dgm:pt>
    <dgm:pt modelId="{B5565427-8721-41A1-9C20-F1A5FF0E8206}" type="sibTrans" cxnId="{EB8EE01B-7262-49EB-8AD6-B2670E64055B}">
      <dgm:prSet/>
      <dgm:spPr/>
      <dgm:t>
        <a:bodyPr/>
        <a:lstStyle/>
        <a:p>
          <a:endParaRPr lang="ru-RU"/>
        </a:p>
      </dgm:t>
    </dgm:pt>
    <dgm:pt modelId="{4D19616A-DC0D-4894-8BDB-B5597F4841B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Лікарі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-</a:t>
          </a: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інтерни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b="1" i="0" u="none" strike="noStrike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+mn-lt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2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9</a:t>
          </a:r>
          <a:endParaRPr kumimoji="0" lang="ru-RU" b="1" i="0" u="none" strike="noStrike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+mn-lt"/>
          </a:endParaRPr>
        </a:p>
      </dgm:t>
    </dgm:pt>
    <dgm:pt modelId="{4C20A1FA-0D8C-4645-9C38-78A3FB5CAE80}" type="parTrans" cxnId="{88D8C6C4-A2C6-4BAA-B3A3-2BC53EAD93D5}">
      <dgm:prSet/>
      <dgm:spPr/>
      <dgm:t>
        <a:bodyPr/>
        <a:lstStyle/>
        <a:p>
          <a:endParaRPr lang="ru-RU"/>
        </a:p>
      </dgm:t>
    </dgm:pt>
    <dgm:pt modelId="{85149302-35ED-47FE-8E4C-EE3263DCFE07}" type="sibTrans" cxnId="{88D8C6C4-A2C6-4BAA-B3A3-2BC53EAD93D5}">
      <dgm:prSet/>
      <dgm:spPr/>
      <dgm:t>
        <a:bodyPr/>
        <a:lstStyle/>
        <a:p>
          <a:endParaRPr lang="ru-RU"/>
        </a:p>
      </dgm:t>
    </dgm:pt>
    <dgm:pt modelId="{D12427D6-7D9D-4DB8-B13D-EAB78A914BB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Середні медичні працівники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2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0</a:t>
          </a:r>
          <a:endParaRPr kumimoji="0" lang="ru-RU" b="1" i="0" u="none" strike="noStrike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+mn-lt"/>
          </a:endParaRPr>
        </a:p>
      </dgm:t>
    </dgm:pt>
    <dgm:pt modelId="{67183E54-BE9E-4D50-8245-88B981522275}" type="parTrans" cxnId="{D7F172BB-8728-46A1-9CF3-E25C49057283}">
      <dgm:prSet/>
      <dgm:spPr/>
      <dgm:t>
        <a:bodyPr/>
        <a:lstStyle/>
        <a:p>
          <a:endParaRPr lang="ru-RU"/>
        </a:p>
      </dgm:t>
    </dgm:pt>
    <dgm:pt modelId="{E80CEB23-9805-4DD1-A81F-A1F5EB75F4DA}" type="sibTrans" cxnId="{D7F172BB-8728-46A1-9CF3-E25C49057283}">
      <dgm:prSet/>
      <dgm:spPr/>
      <dgm:t>
        <a:bodyPr/>
        <a:lstStyle/>
        <a:p>
          <a:endParaRPr lang="ru-RU"/>
        </a:p>
      </dgm:t>
    </dgm:pt>
    <dgm:pt modelId="{5B01B647-9B23-4E25-AFCA-E2E938C56857}" type="pres">
      <dgm:prSet presAssocID="{1ED4F51E-7134-446E-A0D3-8EADFD147D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2D01873-D6C2-4AE7-A079-CBAD7B504657}" type="pres">
      <dgm:prSet presAssocID="{B35D6605-0B8F-4233-8B81-F0B1F85DB2DD}" presName="hierRoot1" presStyleCnt="0">
        <dgm:presLayoutVars>
          <dgm:hierBranch/>
        </dgm:presLayoutVars>
      </dgm:prSet>
      <dgm:spPr/>
    </dgm:pt>
    <dgm:pt modelId="{0737504F-0223-4D1F-A9EC-9469FD8790A1}" type="pres">
      <dgm:prSet presAssocID="{B35D6605-0B8F-4233-8B81-F0B1F85DB2DD}" presName="rootComposite1" presStyleCnt="0"/>
      <dgm:spPr/>
    </dgm:pt>
    <dgm:pt modelId="{6AE67681-40FC-4101-A701-F4ED88829FC9}" type="pres">
      <dgm:prSet presAssocID="{B35D6605-0B8F-4233-8B81-F0B1F85DB2DD}" presName="rootText1" presStyleLbl="node0" presStyleIdx="0" presStyleCnt="1" custScaleX="117039" custScaleY="18914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EABD64B-1F5D-4A1D-BE72-B42124895275}" type="pres">
      <dgm:prSet presAssocID="{B35D6605-0B8F-4233-8B81-F0B1F85DB2DD}" presName="rootConnector1" presStyleLbl="node1" presStyleIdx="0" presStyleCnt="0"/>
      <dgm:spPr/>
      <dgm:t>
        <a:bodyPr/>
        <a:lstStyle/>
        <a:p>
          <a:endParaRPr lang="uk-UA"/>
        </a:p>
      </dgm:t>
    </dgm:pt>
    <dgm:pt modelId="{66DC7D62-571E-40A5-B5C0-E820ADCA71B2}" type="pres">
      <dgm:prSet presAssocID="{B35D6605-0B8F-4233-8B81-F0B1F85DB2DD}" presName="hierChild2" presStyleCnt="0"/>
      <dgm:spPr/>
    </dgm:pt>
    <dgm:pt modelId="{D15D2B95-2F45-4E32-A8D7-22D54FBBDA86}" type="pres">
      <dgm:prSet presAssocID="{D1E1525B-8575-4E67-90E4-35118D5644EC}" presName="Name35" presStyleLbl="parChTrans1D2" presStyleIdx="0" presStyleCnt="3"/>
      <dgm:spPr/>
      <dgm:t>
        <a:bodyPr/>
        <a:lstStyle/>
        <a:p>
          <a:endParaRPr lang="uk-UA"/>
        </a:p>
      </dgm:t>
    </dgm:pt>
    <dgm:pt modelId="{E92E91A6-B471-41A9-95B4-D03BCE99B44C}" type="pres">
      <dgm:prSet presAssocID="{F42DCFE5-6A16-4B09-A169-062D9ABBAA90}" presName="hierRoot2" presStyleCnt="0">
        <dgm:presLayoutVars>
          <dgm:hierBranch/>
        </dgm:presLayoutVars>
      </dgm:prSet>
      <dgm:spPr/>
    </dgm:pt>
    <dgm:pt modelId="{57901B45-C23F-465D-8A5E-5B8D5D48FA7B}" type="pres">
      <dgm:prSet presAssocID="{F42DCFE5-6A16-4B09-A169-062D9ABBAA90}" presName="rootComposite" presStyleCnt="0"/>
      <dgm:spPr/>
    </dgm:pt>
    <dgm:pt modelId="{D57C66DF-15A9-4223-AB27-12BB3D75648E}" type="pres">
      <dgm:prSet presAssocID="{F42DCFE5-6A16-4B09-A169-062D9ABBAA90}" presName="rootText" presStyleLbl="node2" presStyleIdx="0" presStyleCnt="3" custScaleY="13379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D2C83C7-F410-4B93-86AC-785ABE7CC621}" type="pres">
      <dgm:prSet presAssocID="{F42DCFE5-6A16-4B09-A169-062D9ABBAA90}" presName="rootConnector" presStyleLbl="node2" presStyleIdx="0" presStyleCnt="3"/>
      <dgm:spPr/>
      <dgm:t>
        <a:bodyPr/>
        <a:lstStyle/>
        <a:p>
          <a:endParaRPr lang="uk-UA"/>
        </a:p>
      </dgm:t>
    </dgm:pt>
    <dgm:pt modelId="{B5B28565-635F-4CFA-B6B4-A8E153291EC1}" type="pres">
      <dgm:prSet presAssocID="{F42DCFE5-6A16-4B09-A169-062D9ABBAA90}" presName="hierChild4" presStyleCnt="0"/>
      <dgm:spPr/>
    </dgm:pt>
    <dgm:pt modelId="{4EC29251-2ACC-4A72-A229-14844A2188B4}" type="pres">
      <dgm:prSet presAssocID="{F42DCFE5-6A16-4B09-A169-062D9ABBAA90}" presName="hierChild5" presStyleCnt="0"/>
      <dgm:spPr/>
    </dgm:pt>
    <dgm:pt modelId="{15547539-9CE5-4166-BCEF-C8442A1C6701}" type="pres">
      <dgm:prSet presAssocID="{4C20A1FA-0D8C-4645-9C38-78A3FB5CAE80}" presName="Name35" presStyleLbl="parChTrans1D2" presStyleIdx="1" presStyleCnt="3"/>
      <dgm:spPr/>
      <dgm:t>
        <a:bodyPr/>
        <a:lstStyle/>
        <a:p>
          <a:endParaRPr lang="uk-UA"/>
        </a:p>
      </dgm:t>
    </dgm:pt>
    <dgm:pt modelId="{85D5B49F-9D20-4DFC-A8D2-A301B20EE40B}" type="pres">
      <dgm:prSet presAssocID="{4D19616A-DC0D-4894-8BDB-B5597F4841BE}" presName="hierRoot2" presStyleCnt="0">
        <dgm:presLayoutVars>
          <dgm:hierBranch/>
        </dgm:presLayoutVars>
      </dgm:prSet>
      <dgm:spPr/>
    </dgm:pt>
    <dgm:pt modelId="{26F98531-26F8-486E-B46F-A8A7CBDAEA57}" type="pres">
      <dgm:prSet presAssocID="{4D19616A-DC0D-4894-8BDB-B5597F4841BE}" presName="rootComposite" presStyleCnt="0"/>
      <dgm:spPr/>
    </dgm:pt>
    <dgm:pt modelId="{78E0EE07-D263-4AB6-831D-B1245BEBF31E}" type="pres">
      <dgm:prSet presAssocID="{4D19616A-DC0D-4894-8BDB-B5597F4841BE}" presName="rootText" presStyleLbl="node2" presStyleIdx="1" presStyleCnt="3" custScaleY="1337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F186F0-F7A2-4DC2-90F4-31FB2FD0A6FD}" type="pres">
      <dgm:prSet presAssocID="{4D19616A-DC0D-4894-8BDB-B5597F4841BE}" presName="rootConnector" presStyleLbl="node2" presStyleIdx="1" presStyleCnt="3"/>
      <dgm:spPr/>
      <dgm:t>
        <a:bodyPr/>
        <a:lstStyle/>
        <a:p>
          <a:endParaRPr lang="uk-UA"/>
        </a:p>
      </dgm:t>
    </dgm:pt>
    <dgm:pt modelId="{E76619BD-5120-4D04-A456-7EBB0C60E0D8}" type="pres">
      <dgm:prSet presAssocID="{4D19616A-DC0D-4894-8BDB-B5597F4841BE}" presName="hierChild4" presStyleCnt="0"/>
      <dgm:spPr/>
    </dgm:pt>
    <dgm:pt modelId="{A63A18C6-DDBD-447E-8C94-4F03C6559A1E}" type="pres">
      <dgm:prSet presAssocID="{4D19616A-DC0D-4894-8BDB-B5597F4841BE}" presName="hierChild5" presStyleCnt="0"/>
      <dgm:spPr/>
    </dgm:pt>
    <dgm:pt modelId="{3918F421-51D3-4E7D-9459-73C54B11BF59}" type="pres">
      <dgm:prSet presAssocID="{67183E54-BE9E-4D50-8245-88B981522275}" presName="Name35" presStyleLbl="parChTrans1D2" presStyleIdx="2" presStyleCnt="3"/>
      <dgm:spPr/>
      <dgm:t>
        <a:bodyPr/>
        <a:lstStyle/>
        <a:p>
          <a:endParaRPr lang="uk-UA"/>
        </a:p>
      </dgm:t>
    </dgm:pt>
    <dgm:pt modelId="{A4E756EB-4C06-4FF5-9591-2E36FFF3DDD6}" type="pres">
      <dgm:prSet presAssocID="{D12427D6-7D9D-4DB8-B13D-EAB78A914BBE}" presName="hierRoot2" presStyleCnt="0">
        <dgm:presLayoutVars>
          <dgm:hierBranch/>
        </dgm:presLayoutVars>
      </dgm:prSet>
      <dgm:spPr/>
    </dgm:pt>
    <dgm:pt modelId="{B406EFB9-B661-421B-BE73-2508CBB63BD9}" type="pres">
      <dgm:prSet presAssocID="{D12427D6-7D9D-4DB8-B13D-EAB78A914BBE}" presName="rootComposite" presStyleCnt="0"/>
      <dgm:spPr/>
    </dgm:pt>
    <dgm:pt modelId="{7831FC9A-B96F-4A16-8B8D-230E696F7B7C}" type="pres">
      <dgm:prSet presAssocID="{D12427D6-7D9D-4DB8-B13D-EAB78A914BBE}" presName="rootText" presStyleLbl="node2" presStyleIdx="2" presStyleCnt="3" custScaleY="133793" custLinFactNeighborX="-139" custLinFactNeighborY="1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2F620C-7D19-4072-816F-E303D544DC47}" type="pres">
      <dgm:prSet presAssocID="{D12427D6-7D9D-4DB8-B13D-EAB78A914BBE}" presName="rootConnector" presStyleLbl="node2" presStyleIdx="2" presStyleCnt="3"/>
      <dgm:spPr/>
      <dgm:t>
        <a:bodyPr/>
        <a:lstStyle/>
        <a:p>
          <a:endParaRPr lang="uk-UA"/>
        </a:p>
      </dgm:t>
    </dgm:pt>
    <dgm:pt modelId="{D4FBEFE9-DB82-454C-85DD-64433A38ACFE}" type="pres">
      <dgm:prSet presAssocID="{D12427D6-7D9D-4DB8-B13D-EAB78A914BBE}" presName="hierChild4" presStyleCnt="0"/>
      <dgm:spPr/>
    </dgm:pt>
    <dgm:pt modelId="{C6D2FAA9-ECE7-46E9-979A-4CFE172B25BC}" type="pres">
      <dgm:prSet presAssocID="{D12427D6-7D9D-4DB8-B13D-EAB78A914BBE}" presName="hierChild5" presStyleCnt="0"/>
      <dgm:spPr/>
    </dgm:pt>
    <dgm:pt modelId="{A0644233-D7FD-460E-8A66-F2DDC4E50CF4}" type="pres">
      <dgm:prSet presAssocID="{B35D6605-0B8F-4233-8B81-F0B1F85DB2DD}" presName="hierChild3" presStyleCnt="0"/>
      <dgm:spPr/>
    </dgm:pt>
  </dgm:ptLst>
  <dgm:cxnLst>
    <dgm:cxn modelId="{88D8C6C4-A2C6-4BAA-B3A3-2BC53EAD93D5}" srcId="{B35D6605-0B8F-4233-8B81-F0B1F85DB2DD}" destId="{4D19616A-DC0D-4894-8BDB-B5597F4841BE}" srcOrd="1" destOrd="0" parTransId="{4C20A1FA-0D8C-4645-9C38-78A3FB5CAE80}" sibTransId="{85149302-35ED-47FE-8E4C-EE3263DCFE07}"/>
    <dgm:cxn modelId="{C274DCC5-0F45-4C7F-BAD7-A74E16A1DDF1}" type="presOf" srcId="{B35D6605-0B8F-4233-8B81-F0B1F85DB2DD}" destId="{AEABD64B-1F5D-4A1D-BE72-B42124895275}" srcOrd="1" destOrd="0" presId="urn:microsoft.com/office/officeart/2005/8/layout/orgChart1"/>
    <dgm:cxn modelId="{1B6EA530-4B8F-414A-95A6-2897636C160C}" type="presOf" srcId="{D12427D6-7D9D-4DB8-B13D-EAB78A914BBE}" destId="{7831FC9A-B96F-4A16-8B8D-230E696F7B7C}" srcOrd="0" destOrd="0" presId="urn:microsoft.com/office/officeart/2005/8/layout/orgChart1"/>
    <dgm:cxn modelId="{A35CE35A-D192-40CC-9E43-950899CF9B82}" type="presOf" srcId="{4D19616A-DC0D-4894-8BDB-B5597F4841BE}" destId="{78E0EE07-D263-4AB6-831D-B1245BEBF31E}" srcOrd="0" destOrd="0" presId="urn:microsoft.com/office/officeart/2005/8/layout/orgChart1"/>
    <dgm:cxn modelId="{466EE1E8-E54A-433C-9AF5-A985CEFB20AE}" type="presOf" srcId="{B35D6605-0B8F-4233-8B81-F0B1F85DB2DD}" destId="{6AE67681-40FC-4101-A701-F4ED88829FC9}" srcOrd="0" destOrd="0" presId="urn:microsoft.com/office/officeart/2005/8/layout/orgChart1"/>
    <dgm:cxn modelId="{531F0960-9A00-49D7-95A8-20B414AF1C81}" type="presOf" srcId="{F42DCFE5-6A16-4B09-A169-062D9ABBAA90}" destId="{D57C66DF-15A9-4223-AB27-12BB3D75648E}" srcOrd="0" destOrd="0" presId="urn:microsoft.com/office/officeart/2005/8/layout/orgChart1"/>
    <dgm:cxn modelId="{BD89E9DB-A176-47B3-848F-2DFF97F9843B}" type="presOf" srcId="{67183E54-BE9E-4D50-8245-88B981522275}" destId="{3918F421-51D3-4E7D-9459-73C54B11BF59}" srcOrd="0" destOrd="0" presId="urn:microsoft.com/office/officeart/2005/8/layout/orgChart1"/>
    <dgm:cxn modelId="{CEAA5EC1-3ECE-4697-BAE4-692CF0F09E9E}" srcId="{1ED4F51E-7134-446E-A0D3-8EADFD147DC8}" destId="{B35D6605-0B8F-4233-8B81-F0B1F85DB2DD}" srcOrd="0" destOrd="0" parTransId="{5BFB785C-803C-445A-A160-27B68B0F4C36}" sibTransId="{CDD2BE77-7FCD-43F6-9F05-4657FE9EFE6C}"/>
    <dgm:cxn modelId="{CD3C4410-43FA-4485-983C-05B365930621}" type="presOf" srcId="{1ED4F51E-7134-446E-A0D3-8EADFD147DC8}" destId="{5B01B647-9B23-4E25-AFCA-E2E938C56857}" srcOrd="0" destOrd="0" presId="urn:microsoft.com/office/officeart/2005/8/layout/orgChart1"/>
    <dgm:cxn modelId="{EB8EE01B-7262-49EB-8AD6-B2670E64055B}" srcId="{B35D6605-0B8F-4233-8B81-F0B1F85DB2DD}" destId="{F42DCFE5-6A16-4B09-A169-062D9ABBAA90}" srcOrd="0" destOrd="0" parTransId="{D1E1525B-8575-4E67-90E4-35118D5644EC}" sibTransId="{B5565427-8721-41A1-9C20-F1A5FF0E8206}"/>
    <dgm:cxn modelId="{CD639756-0997-40C9-9C14-57A4E8940FBE}" type="presOf" srcId="{F42DCFE5-6A16-4B09-A169-062D9ABBAA90}" destId="{DD2C83C7-F410-4B93-86AC-785ABE7CC621}" srcOrd="1" destOrd="0" presId="urn:microsoft.com/office/officeart/2005/8/layout/orgChart1"/>
    <dgm:cxn modelId="{CE91B327-9E26-4841-99C4-F0E337F7B907}" type="presOf" srcId="{D12427D6-7D9D-4DB8-B13D-EAB78A914BBE}" destId="{5B2F620C-7D19-4072-816F-E303D544DC47}" srcOrd="1" destOrd="0" presId="urn:microsoft.com/office/officeart/2005/8/layout/orgChart1"/>
    <dgm:cxn modelId="{21230881-9191-45D3-A4B5-BA1E314A4EA3}" type="presOf" srcId="{4C20A1FA-0D8C-4645-9C38-78A3FB5CAE80}" destId="{15547539-9CE5-4166-BCEF-C8442A1C6701}" srcOrd="0" destOrd="0" presId="urn:microsoft.com/office/officeart/2005/8/layout/orgChart1"/>
    <dgm:cxn modelId="{AD4AD32E-9F94-4909-B915-3A1DF62063F7}" type="presOf" srcId="{4D19616A-DC0D-4894-8BDB-B5597F4841BE}" destId="{32F186F0-F7A2-4DC2-90F4-31FB2FD0A6FD}" srcOrd="1" destOrd="0" presId="urn:microsoft.com/office/officeart/2005/8/layout/orgChart1"/>
    <dgm:cxn modelId="{FF58CA1F-070F-40EF-B6BE-FCD92DD1D1C7}" type="presOf" srcId="{D1E1525B-8575-4E67-90E4-35118D5644EC}" destId="{D15D2B95-2F45-4E32-A8D7-22D54FBBDA86}" srcOrd="0" destOrd="0" presId="urn:microsoft.com/office/officeart/2005/8/layout/orgChart1"/>
    <dgm:cxn modelId="{D7F172BB-8728-46A1-9CF3-E25C49057283}" srcId="{B35D6605-0B8F-4233-8B81-F0B1F85DB2DD}" destId="{D12427D6-7D9D-4DB8-B13D-EAB78A914BBE}" srcOrd="2" destOrd="0" parTransId="{67183E54-BE9E-4D50-8245-88B981522275}" sibTransId="{E80CEB23-9805-4DD1-A81F-A1F5EB75F4DA}"/>
    <dgm:cxn modelId="{1C9F0715-BBD4-4620-9B3B-8C5A38A72D05}" type="presParOf" srcId="{5B01B647-9B23-4E25-AFCA-E2E938C56857}" destId="{92D01873-D6C2-4AE7-A079-CBAD7B504657}" srcOrd="0" destOrd="0" presId="urn:microsoft.com/office/officeart/2005/8/layout/orgChart1"/>
    <dgm:cxn modelId="{AE8773CA-04DE-4505-AC69-0E3013B7ED85}" type="presParOf" srcId="{92D01873-D6C2-4AE7-A079-CBAD7B504657}" destId="{0737504F-0223-4D1F-A9EC-9469FD8790A1}" srcOrd="0" destOrd="0" presId="urn:microsoft.com/office/officeart/2005/8/layout/orgChart1"/>
    <dgm:cxn modelId="{4E78EF9C-789C-47D0-9837-A5DF463AAF3F}" type="presParOf" srcId="{0737504F-0223-4D1F-A9EC-9469FD8790A1}" destId="{6AE67681-40FC-4101-A701-F4ED88829FC9}" srcOrd="0" destOrd="0" presId="urn:microsoft.com/office/officeart/2005/8/layout/orgChart1"/>
    <dgm:cxn modelId="{30A0D1DB-5FBF-4478-81B1-E687212646BF}" type="presParOf" srcId="{0737504F-0223-4D1F-A9EC-9469FD8790A1}" destId="{AEABD64B-1F5D-4A1D-BE72-B42124895275}" srcOrd="1" destOrd="0" presId="urn:microsoft.com/office/officeart/2005/8/layout/orgChart1"/>
    <dgm:cxn modelId="{0D899436-05D6-4B07-9A1B-1924212A89FB}" type="presParOf" srcId="{92D01873-D6C2-4AE7-A079-CBAD7B504657}" destId="{66DC7D62-571E-40A5-B5C0-E820ADCA71B2}" srcOrd="1" destOrd="0" presId="urn:microsoft.com/office/officeart/2005/8/layout/orgChart1"/>
    <dgm:cxn modelId="{270FCC54-A3DF-4B7D-BABD-2C9D2913F4AC}" type="presParOf" srcId="{66DC7D62-571E-40A5-B5C0-E820ADCA71B2}" destId="{D15D2B95-2F45-4E32-A8D7-22D54FBBDA86}" srcOrd="0" destOrd="0" presId="urn:microsoft.com/office/officeart/2005/8/layout/orgChart1"/>
    <dgm:cxn modelId="{3EA03F60-0B39-409D-A7E8-2EB116659E01}" type="presParOf" srcId="{66DC7D62-571E-40A5-B5C0-E820ADCA71B2}" destId="{E92E91A6-B471-41A9-95B4-D03BCE99B44C}" srcOrd="1" destOrd="0" presId="urn:microsoft.com/office/officeart/2005/8/layout/orgChart1"/>
    <dgm:cxn modelId="{6FD32F7C-FFB4-4721-9F2B-0D28152B6DB9}" type="presParOf" srcId="{E92E91A6-B471-41A9-95B4-D03BCE99B44C}" destId="{57901B45-C23F-465D-8A5E-5B8D5D48FA7B}" srcOrd="0" destOrd="0" presId="urn:microsoft.com/office/officeart/2005/8/layout/orgChart1"/>
    <dgm:cxn modelId="{5552A0C2-9A4D-4FAC-BCC2-CDF39F7AD133}" type="presParOf" srcId="{57901B45-C23F-465D-8A5E-5B8D5D48FA7B}" destId="{D57C66DF-15A9-4223-AB27-12BB3D75648E}" srcOrd="0" destOrd="0" presId="urn:microsoft.com/office/officeart/2005/8/layout/orgChart1"/>
    <dgm:cxn modelId="{D048E4EE-1838-4C9A-850D-44C692303F68}" type="presParOf" srcId="{57901B45-C23F-465D-8A5E-5B8D5D48FA7B}" destId="{DD2C83C7-F410-4B93-86AC-785ABE7CC621}" srcOrd="1" destOrd="0" presId="urn:microsoft.com/office/officeart/2005/8/layout/orgChart1"/>
    <dgm:cxn modelId="{2BD1C262-FDDE-4AC9-A44B-3FEBECA8FC05}" type="presParOf" srcId="{E92E91A6-B471-41A9-95B4-D03BCE99B44C}" destId="{B5B28565-635F-4CFA-B6B4-A8E153291EC1}" srcOrd="1" destOrd="0" presId="urn:microsoft.com/office/officeart/2005/8/layout/orgChart1"/>
    <dgm:cxn modelId="{9526C4E0-3ACC-4B4B-81C2-A049BF995444}" type="presParOf" srcId="{E92E91A6-B471-41A9-95B4-D03BCE99B44C}" destId="{4EC29251-2ACC-4A72-A229-14844A2188B4}" srcOrd="2" destOrd="0" presId="urn:microsoft.com/office/officeart/2005/8/layout/orgChart1"/>
    <dgm:cxn modelId="{7FEE1A0D-FC52-46A4-B55E-3F3A70F4A051}" type="presParOf" srcId="{66DC7D62-571E-40A5-B5C0-E820ADCA71B2}" destId="{15547539-9CE5-4166-BCEF-C8442A1C6701}" srcOrd="2" destOrd="0" presId="urn:microsoft.com/office/officeart/2005/8/layout/orgChart1"/>
    <dgm:cxn modelId="{0B20C554-EC52-4DA1-B54C-681C1A26C150}" type="presParOf" srcId="{66DC7D62-571E-40A5-B5C0-E820ADCA71B2}" destId="{85D5B49F-9D20-4DFC-A8D2-A301B20EE40B}" srcOrd="3" destOrd="0" presId="urn:microsoft.com/office/officeart/2005/8/layout/orgChart1"/>
    <dgm:cxn modelId="{CD47009B-92EF-4B48-B467-21A1F7B93678}" type="presParOf" srcId="{85D5B49F-9D20-4DFC-A8D2-A301B20EE40B}" destId="{26F98531-26F8-486E-B46F-A8A7CBDAEA57}" srcOrd="0" destOrd="0" presId="urn:microsoft.com/office/officeart/2005/8/layout/orgChart1"/>
    <dgm:cxn modelId="{D86275D4-704F-458C-A8F3-A347644505D5}" type="presParOf" srcId="{26F98531-26F8-486E-B46F-A8A7CBDAEA57}" destId="{78E0EE07-D263-4AB6-831D-B1245BEBF31E}" srcOrd="0" destOrd="0" presId="urn:microsoft.com/office/officeart/2005/8/layout/orgChart1"/>
    <dgm:cxn modelId="{EE23D513-4AAD-4D4B-969B-F9DEC69E5994}" type="presParOf" srcId="{26F98531-26F8-486E-B46F-A8A7CBDAEA57}" destId="{32F186F0-F7A2-4DC2-90F4-31FB2FD0A6FD}" srcOrd="1" destOrd="0" presId="urn:microsoft.com/office/officeart/2005/8/layout/orgChart1"/>
    <dgm:cxn modelId="{6E50EAA9-8319-463A-9BF2-6AADFE3F4039}" type="presParOf" srcId="{85D5B49F-9D20-4DFC-A8D2-A301B20EE40B}" destId="{E76619BD-5120-4D04-A456-7EBB0C60E0D8}" srcOrd="1" destOrd="0" presId="urn:microsoft.com/office/officeart/2005/8/layout/orgChart1"/>
    <dgm:cxn modelId="{C4C2624B-F952-40CD-9B00-87D378895C38}" type="presParOf" srcId="{85D5B49F-9D20-4DFC-A8D2-A301B20EE40B}" destId="{A63A18C6-DDBD-447E-8C94-4F03C6559A1E}" srcOrd="2" destOrd="0" presId="urn:microsoft.com/office/officeart/2005/8/layout/orgChart1"/>
    <dgm:cxn modelId="{59937D6B-6DCE-4A8A-B3D8-3680B330C26C}" type="presParOf" srcId="{66DC7D62-571E-40A5-B5C0-E820ADCA71B2}" destId="{3918F421-51D3-4E7D-9459-73C54B11BF59}" srcOrd="4" destOrd="0" presId="urn:microsoft.com/office/officeart/2005/8/layout/orgChart1"/>
    <dgm:cxn modelId="{0F8000CE-E763-4125-B13A-C0AD99E76A57}" type="presParOf" srcId="{66DC7D62-571E-40A5-B5C0-E820ADCA71B2}" destId="{A4E756EB-4C06-4FF5-9591-2E36FFF3DDD6}" srcOrd="5" destOrd="0" presId="urn:microsoft.com/office/officeart/2005/8/layout/orgChart1"/>
    <dgm:cxn modelId="{4B6B74EA-6662-43FD-A82D-D1D61A55276E}" type="presParOf" srcId="{A4E756EB-4C06-4FF5-9591-2E36FFF3DDD6}" destId="{B406EFB9-B661-421B-BE73-2508CBB63BD9}" srcOrd="0" destOrd="0" presId="urn:microsoft.com/office/officeart/2005/8/layout/orgChart1"/>
    <dgm:cxn modelId="{AFD61F78-C898-4268-AB43-9F745B848C68}" type="presParOf" srcId="{B406EFB9-B661-421B-BE73-2508CBB63BD9}" destId="{7831FC9A-B96F-4A16-8B8D-230E696F7B7C}" srcOrd="0" destOrd="0" presId="urn:microsoft.com/office/officeart/2005/8/layout/orgChart1"/>
    <dgm:cxn modelId="{82F48D5E-5C5B-4D46-A5A8-8E06E8DE8BAA}" type="presParOf" srcId="{B406EFB9-B661-421B-BE73-2508CBB63BD9}" destId="{5B2F620C-7D19-4072-816F-E303D544DC47}" srcOrd="1" destOrd="0" presId="urn:microsoft.com/office/officeart/2005/8/layout/orgChart1"/>
    <dgm:cxn modelId="{8D9B0A9F-6274-4E8F-BBDB-2DEE8C4E9319}" type="presParOf" srcId="{A4E756EB-4C06-4FF5-9591-2E36FFF3DDD6}" destId="{D4FBEFE9-DB82-454C-85DD-64433A38ACFE}" srcOrd="1" destOrd="0" presId="urn:microsoft.com/office/officeart/2005/8/layout/orgChart1"/>
    <dgm:cxn modelId="{08C42383-79BB-4282-81AF-0F62DFA3AA9A}" type="presParOf" srcId="{A4E756EB-4C06-4FF5-9591-2E36FFF3DDD6}" destId="{C6D2FAA9-ECE7-46E9-979A-4CFE172B25BC}" srcOrd="2" destOrd="0" presId="urn:microsoft.com/office/officeart/2005/8/layout/orgChart1"/>
    <dgm:cxn modelId="{5EEC46A9-0B11-4D8A-B952-2AA4A0A3DA3E}" type="presParOf" srcId="{92D01873-D6C2-4AE7-A079-CBAD7B504657}" destId="{A0644233-D7FD-460E-8A66-F2DDC4E50CF4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4D471D2-E7B4-4E97-B777-33A0E12F46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CD82914-17DE-4CB3-9438-C89430B3C1A7}">
      <dgm:prSet custT="1"/>
      <dgm:spPr/>
      <dgm:t>
        <a:bodyPr/>
        <a:lstStyle/>
        <a:p>
          <a:pPr rtl="0"/>
          <a:r>
            <a:rPr lang="uk-UA" sz="1400" dirty="0" smtClean="0"/>
            <a:t>надано 343  запити до фахівців з  різних питань:</a:t>
          </a:r>
          <a:endParaRPr lang="uk-UA" sz="1400" dirty="0"/>
        </a:p>
      </dgm:t>
    </dgm:pt>
    <dgm:pt modelId="{7149210A-EC5B-4D8F-8522-C44C955D2033}" type="parTrans" cxnId="{D0B60DB2-F893-4989-A0EB-B4276211F3C4}">
      <dgm:prSet/>
      <dgm:spPr/>
      <dgm:t>
        <a:bodyPr/>
        <a:lstStyle/>
        <a:p>
          <a:endParaRPr lang="uk-UA"/>
        </a:p>
      </dgm:t>
    </dgm:pt>
    <dgm:pt modelId="{3BEC7597-DED9-4BC9-B06B-569364BBE164}" type="sibTrans" cxnId="{D0B60DB2-F893-4989-A0EB-B4276211F3C4}">
      <dgm:prSet/>
      <dgm:spPr/>
      <dgm:t>
        <a:bodyPr/>
        <a:lstStyle/>
        <a:p>
          <a:endParaRPr lang="uk-UA"/>
        </a:p>
      </dgm:t>
    </dgm:pt>
    <dgm:pt modelId="{A612DA9E-67A2-4C20-9B27-688591DBABFF}">
      <dgm:prSet/>
      <dgm:spPr/>
      <dgm:t>
        <a:bodyPr/>
        <a:lstStyle/>
        <a:p>
          <a:pPr rtl="0"/>
          <a:r>
            <a:rPr lang="uk-UA" dirty="0" smtClean="0"/>
            <a:t>правової, соціальної  та психологічної допомоги - 82;</a:t>
          </a:r>
          <a:endParaRPr lang="uk-UA" dirty="0"/>
        </a:p>
      </dgm:t>
    </dgm:pt>
    <dgm:pt modelId="{74FE7D1E-609E-4578-8E1E-DDB2B3EDD79F}" type="parTrans" cxnId="{0326A1B8-51B5-4470-9BE6-68FDEC5F7292}">
      <dgm:prSet/>
      <dgm:spPr/>
      <dgm:t>
        <a:bodyPr/>
        <a:lstStyle/>
        <a:p>
          <a:endParaRPr lang="uk-UA"/>
        </a:p>
      </dgm:t>
    </dgm:pt>
    <dgm:pt modelId="{690D2C78-2085-43C1-973D-BC3CF7625904}" type="sibTrans" cxnId="{0326A1B8-51B5-4470-9BE6-68FDEC5F7292}">
      <dgm:prSet/>
      <dgm:spPr/>
      <dgm:t>
        <a:bodyPr/>
        <a:lstStyle/>
        <a:p>
          <a:endParaRPr lang="uk-UA"/>
        </a:p>
      </dgm:t>
    </dgm:pt>
    <dgm:pt modelId="{8D37D80E-4B86-499A-AFC8-7B2D4E31CF1B}">
      <dgm:prSet/>
      <dgm:spPr/>
      <dgm:t>
        <a:bodyPr/>
        <a:lstStyle/>
        <a:p>
          <a:pPr rtl="0"/>
          <a:r>
            <a:rPr lang="uk-UA" dirty="0" smtClean="0"/>
            <a:t>медичних, реабілітаційних, освітніх заходів підтримки -43;</a:t>
          </a:r>
          <a:endParaRPr lang="uk-UA" dirty="0"/>
        </a:p>
      </dgm:t>
    </dgm:pt>
    <dgm:pt modelId="{3A06D8B8-F3B0-441C-9B5F-F7059AB43282}" type="parTrans" cxnId="{9BA53911-8455-434D-8693-2D5BCB0D5349}">
      <dgm:prSet/>
      <dgm:spPr/>
      <dgm:t>
        <a:bodyPr/>
        <a:lstStyle/>
        <a:p>
          <a:endParaRPr lang="uk-UA"/>
        </a:p>
      </dgm:t>
    </dgm:pt>
    <dgm:pt modelId="{03C05C76-C931-45AC-A151-45A33723C255}" type="sibTrans" cxnId="{9BA53911-8455-434D-8693-2D5BCB0D5349}">
      <dgm:prSet/>
      <dgm:spPr/>
      <dgm:t>
        <a:bodyPr/>
        <a:lstStyle/>
        <a:p>
          <a:endParaRPr lang="uk-UA"/>
        </a:p>
      </dgm:t>
    </dgm:pt>
    <dgm:pt modelId="{EFE5AD9F-D328-4F0C-BAD4-10DE77AB5B3A}">
      <dgm:prSet/>
      <dgm:spPr/>
      <dgm:t>
        <a:bodyPr/>
        <a:lstStyle/>
        <a:p>
          <a:pPr rtl="0"/>
          <a:r>
            <a:rPr lang="uk-UA" smtClean="0"/>
            <a:t>забезпечення житлом – 8;</a:t>
          </a:r>
          <a:endParaRPr lang="uk-UA"/>
        </a:p>
      </dgm:t>
    </dgm:pt>
    <dgm:pt modelId="{61AFF8EC-7C6E-4118-A4B8-0867BEC27D8C}" type="parTrans" cxnId="{2C52DBF0-0472-4EBB-9B30-28697AEDD7E7}">
      <dgm:prSet/>
      <dgm:spPr/>
      <dgm:t>
        <a:bodyPr/>
        <a:lstStyle/>
        <a:p>
          <a:endParaRPr lang="uk-UA"/>
        </a:p>
      </dgm:t>
    </dgm:pt>
    <dgm:pt modelId="{9F489F52-4086-4487-B46C-37679A3879D0}" type="sibTrans" cxnId="{2C52DBF0-0472-4EBB-9B30-28697AEDD7E7}">
      <dgm:prSet/>
      <dgm:spPr/>
      <dgm:t>
        <a:bodyPr/>
        <a:lstStyle/>
        <a:p>
          <a:endParaRPr lang="uk-UA"/>
        </a:p>
      </dgm:t>
    </dgm:pt>
    <dgm:pt modelId="{933F7457-260F-4036-A349-BA2FAF81F335}">
      <dgm:prSet/>
      <dgm:spPr/>
      <dgm:t>
        <a:bodyPr/>
        <a:lstStyle/>
        <a:p>
          <a:pPr rtl="0"/>
          <a:r>
            <a:rPr lang="uk-UA" smtClean="0"/>
            <a:t>отримання грантової підтримки на розвиток підприємницьких ініціатив – 3;</a:t>
          </a:r>
          <a:endParaRPr lang="uk-UA"/>
        </a:p>
      </dgm:t>
    </dgm:pt>
    <dgm:pt modelId="{473BB3A5-5F02-4F5F-80A8-B20A5F5902A8}" type="parTrans" cxnId="{8346A017-186F-478A-AAA6-59D2A45E6127}">
      <dgm:prSet/>
      <dgm:spPr/>
      <dgm:t>
        <a:bodyPr/>
        <a:lstStyle/>
        <a:p>
          <a:endParaRPr lang="uk-UA"/>
        </a:p>
      </dgm:t>
    </dgm:pt>
    <dgm:pt modelId="{362412D9-A4D3-4D68-A92E-1134B86808DE}" type="sibTrans" cxnId="{8346A017-186F-478A-AAA6-59D2A45E6127}">
      <dgm:prSet/>
      <dgm:spPr/>
      <dgm:t>
        <a:bodyPr/>
        <a:lstStyle/>
        <a:p>
          <a:endParaRPr lang="uk-UA"/>
        </a:p>
      </dgm:t>
    </dgm:pt>
    <dgm:pt modelId="{C19D9984-E71F-4FFF-AA41-6F42A14545BB}">
      <dgm:prSet/>
      <dgm:spPr/>
      <dgm:t>
        <a:bodyPr/>
        <a:lstStyle/>
        <a:p>
          <a:pPr rtl="0"/>
          <a:r>
            <a:rPr lang="uk-UA" smtClean="0"/>
            <a:t>участі у спортивних змаганнях – 5;</a:t>
          </a:r>
          <a:endParaRPr lang="uk-UA"/>
        </a:p>
      </dgm:t>
    </dgm:pt>
    <dgm:pt modelId="{698235E5-C5D5-47E8-93FF-E05766864479}" type="parTrans" cxnId="{E9B15742-D62A-4D7B-BA51-6F52A64BEEFC}">
      <dgm:prSet/>
      <dgm:spPr/>
      <dgm:t>
        <a:bodyPr/>
        <a:lstStyle/>
        <a:p>
          <a:endParaRPr lang="uk-UA"/>
        </a:p>
      </dgm:t>
    </dgm:pt>
    <dgm:pt modelId="{046A6FD9-8E7F-4CEA-B7E8-388020BA1444}" type="sibTrans" cxnId="{E9B15742-D62A-4D7B-BA51-6F52A64BEEFC}">
      <dgm:prSet/>
      <dgm:spPr/>
      <dgm:t>
        <a:bodyPr/>
        <a:lstStyle/>
        <a:p>
          <a:endParaRPr lang="uk-UA"/>
        </a:p>
      </dgm:t>
    </dgm:pt>
    <dgm:pt modelId="{887FE25B-6466-46BA-9E3E-96F06A51DF89}">
      <dgm:prSet/>
      <dgm:spPr/>
      <dgm:t>
        <a:bodyPr/>
        <a:lstStyle/>
        <a:p>
          <a:pPr rtl="0"/>
          <a:r>
            <a:rPr lang="uk-UA" smtClean="0"/>
            <a:t>супроводу в різних інстанціях та допомоги в оформленні документів – 15;</a:t>
          </a:r>
          <a:endParaRPr lang="uk-UA"/>
        </a:p>
      </dgm:t>
    </dgm:pt>
    <dgm:pt modelId="{4609079D-528C-4036-B2D3-0E69C09A944A}" type="parTrans" cxnId="{E1302EF5-D837-46CE-A730-9717AED933DF}">
      <dgm:prSet/>
      <dgm:spPr/>
      <dgm:t>
        <a:bodyPr/>
        <a:lstStyle/>
        <a:p>
          <a:endParaRPr lang="uk-UA"/>
        </a:p>
      </dgm:t>
    </dgm:pt>
    <dgm:pt modelId="{341F0534-0F71-494A-AFB7-7EF47B8E26D1}" type="sibTrans" cxnId="{E1302EF5-D837-46CE-A730-9717AED933DF}">
      <dgm:prSet/>
      <dgm:spPr/>
      <dgm:t>
        <a:bodyPr/>
        <a:lstStyle/>
        <a:p>
          <a:endParaRPr lang="uk-UA"/>
        </a:p>
      </dgm:t>
    </dgm:pt>
    <dgm:pt modelId="{A4BA518C-0173-4764-81EB-1189CDB25E05}">
      <dgm:prSet/>
      <dgm:spPr/>
      <dgm:t>
        <a:bodyPr/>
        <a:lstStyle/>
        <a:p>
          <a:endParaRPr lang="uk-UA"/>
        </a:p>
      </dgm:t>
    </dgm:pt>
    <dgm:pt modelId="{5CA46692-E1D8-420D-9DD3-7FD186080BD5}" type="parTrans" cxnId="{C36BC31B-F688-4137-A070-49272DC70C02}">
      <dgm:prSet/>
      <dgm:spPr/>
      <dgm:t>
        <a:bodyPr/>
        <a:lstStyle/>
        <a:p>
          <a:endParaRPr lang="uk-UA"/>
        </a:p>
      </dgm:t>
    </dgm:pt>
    <dgm:pt modelId="{9EE2C4A3-E741-4395-83E7-534F43549A0E}" type="sibTrans" cxnId="{C36BC31B-F688-4137-A070-49272DC70C02}">
      <dgm:prSet/>
      <dgm:spPr/>
      <dgm:t>
        <a:bodyPr/>
        <a:lstStyle/>
        <a:p>
          <a:endParaRPr lang="uk-UA"/>
        </a:p>
      </dgm:t>
    </dgm:pt>
    <dgm:pt modelId="{3B7C5839-6F00-4C7E-99AC-D61EF2A6F954}" type="pres">
      <dgm:prSet presAssocID="{B4D471D2-E7B4-4E97-B777-33A0E12F46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9B2CDBC3-3DD6-41F7-A2E3-245E84B13519}" type="pres">
      <dgm:prSet presAssocID="{B4D471D2-E7B4-4E97-B777-33A0E12F467F}" presName="Name1" presStyleCnt="0"/>
      <dgm:spPr/>
    </dgm:pt>
    <dgm:pt modelId="{C93FF004-EECF-4B45-BBF2-AFF8E453D145}" type="pres">
      <dgm:prSet presAssocID="{B4D471D2-E7B4-4E97-B777-33A0E12F467F}" presName="cycle" presStyleCnt="0"/>
      <dgm:spPr/>
    </dgm:pt>
    <dgm:pt modelId="{1D41F766-7017-4371-B3E9-C78555D2C122}" type="pres">
      <dgm:prSet presAssocID="{B4D471D2-E7B4-4E97-B777-33A0E12F467F}" presName="srcNode" presStyleLbl="node1" presStyleIdx="0" presStyleCnt="7"/>
      <dgm:spPr/>
    </dgm:pt>
    <dgm:pt modelId="{EE5AA5F0-0931-4A31-A9CB-584C487D3ED7}" type="pres">
      <dgm:prSet presAssocID="{B4D471D2-E7B4-4E97-B777-33A0E12F467F}" presName="conn" presStyleLbl="parChTrans1D2" presStyleIdx="0" presStyleCnt="1"/>
      <dgm:spPr/>
      <dgm:t>
        <a:bodyPr/>
        <a:lstStyle/>
        <a:p>
          <a:endParaRPr lang="uk-UA"/>
        </a:p>
      </dgm:t>
    </dgm:pt>
    <dgm:pt modelId="{40357EB1-2F23-4D3F-99C2-9B1EE811D343}" type="pres">
      <dgm:prSet presAssocID="{B4D471D2-E7B4-4E97-B777-33A0E12F467F}" presName="extraNode" presStyleLbl="node1" presStyleIdx="0" presStyleCnt="7"/>
      <dgm:spPr/>
    </dgm:pt>
    <dgm:pt modelId="{0FF8E3CC-EA34-48D3-A2F6-C95814A50BF4}" type="pres">
      <dgm:prSet presAssocID="{B4D471D2-E7B4-4E97-B777-33A0E12F467F}" presName="dstNode" presStyleLbl="node1" presStyleIdx="0" presStyleCnt="7"/>
      <dgm:spPr/>
    </dgm:pt>
    <dgm:pt modelId="{ED943274-005C-480A-B0DA-D3AF88B09233}" type="pres">
      <dgm:prSet presAssocID="{BCD82914-17DE-4CB3-9438-C89430B3C1A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1E2CF8-1AD6-49E2-AEE1-6C013C37A4BB}" type="pres">
      <dgm:prSet presAssocID="{BCD82914-17DE-4CB3-9438-C89430B3C1A7}" presName="accent_1" presStyleCnt="0"/>
      <dgm:spPr/>
    </dgm:pt>
    <dgm:pt modelId="{1E8A5E25-DBBE-49F4-AEB7-8C441EDEA2A4}" type="pres">
      <dgm:prSet presAssocID="{BCD82914-17DE-4CB3-9438-C89430B3C1A7}" presName="accentRepeatNode" presStyleLbl="solidFgAcc1" presStyleIdx="0" presStyleCnt="7"/>
      <dgm:spPr/>
    </dgm:pt>
    <dgm:pt modelId="{C28A9C59-EFE1-4CEF-BE24-52D3E64B144B}" type="pres">
      <dgm:prSet presAssocID="{A612DA9E-67A2-4C20-9B27-688591DBABF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9E7ECC-BA6E-4EFD-9F26-D6C3069616CD}" type="pres">
      <dgm:prSet presAssocID="{A612DA9E-67A2-4C20-9B27-688591DBABFF}" presName="accent_2" presStyleCnt="0"/>
      <dgm:spPr/>
    </dgm:pt>
    <dgm:pt modelId="{14A6A593-399B-4F25-9707-5DEF829619B4}" type="pres">
      <dgm:prSet presAssocID="{A612DA9E-67A2-4C20-9B27-688591DBABFF}" presName="accentRepeatNode" presStyleLbl="solidFgAcc1" presStyleIdx="1" presStyleCnt="7"/>
      <dgm:spPr/>
    </dgm:pt>
    <dgm:pt modelId="{592D6938-9E27-4A31-BE7D-FC885059C426}" type="pres">
      <dgm:prSet presAssocID="{8D37D80E-4B86-499A-AFC8-7B2D4E31CF1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965A98-6BC5-4DEE-B7EE-90D9DE73AFCC}" type="pres">
      <dgm:prSet presAssocID="{8D37D80E-4B86-499A-AFC8-7B2D4E31CF1B}" presName="accent_3" presStyleCnt="0"/>
      <dgm:spPr/>
    </dgm:pt>
    <dgm:pt modelId="{396AD49D-6300-43EA-94AC-15AE93A9E3BC}" type="pres">
      <dgm:prSet presAssocID="{8D37D80E-4B86-499A-AFC8-7B2D4E31CF1B}" presName="accentRepeatNode" presStyleLbl="solidFgAcc1" presStyleIdx="2" presStyleCnt="7"/>
      <dgm:spPr/>
    </dgm:pt>
    <dgm:pt modelId="{A7261626-C91B-4D07-AB35-2A0833E216DA}" type="pres">
      <dgm:prSet presAssocID="{EFE5AD9F-D328-4F0C-BAD4-10DE77AB5B3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4AFB70-9E2B-416A-968B-563922F51B5A}" type="pres">
      <dgm:prSet presAssocID="{EFE5AD9F-D328-4F0C-BAD4-10DE77AB5B3A}" presName="accent_4" presStyleCnt="0"/>
      <dgm:spPr/>
    </dgm:pt>
    <dgm:pt modelId="{279004C8-0AD0-46F4-A957-FF673CBB0B10}" type="pres">
      <dgm:prSet presAssocID="{EFE5AD9F-D328-4F0C-BAD4-10DE77AB5B3A}" presName="accentRepeatNode" presStyleLbl="solidFgAcc1" presStyleIdx="3" presStyleCnt="7"/>
      <dgm:spPr/>
    </dgm:pt>
    <dgm:pt modelId="{ACE4F684-DAB3-4146-9600-D2CE79891E1D}" type="pres">
      <dgm:prSet presAssocID="{933F7457-260F-4036-A349-BA2FAF81F335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E3C546-6C00-491E-8D09-2FB6257AF87D}" type="pres">
      <dgm:prSet presAssocID="{933F7457-260F-4036-A349-BA2FAF81F335}" presName="accent_5" presStyleCnt="0"/>
      <dgm:spPr/>
    </dgm:pt>
    <dgm:pt modelId="{93D88C05-0F9A-4725-8EF9-14CAD31BC31D}" type="pres">
      <dgm:prSet presAssocID="{933F7457-260F-4036-A349-BA2FAF81F335}" presName="accentRepeatNode" presStyleLbl="solidFgAcc1" presStyleIdx="4" presStyleCnt="7"/>
      <dgm:spPr/>
    </dgm:pt>
    <dgm:pt modelId="{4F04877C-DB3D-48AB-A19F-51CDD351A7E8}" type="pres">
      <dgm:prSet presAssocID="{C19D9984-E71F-4FFF-AA41-6F42A14545B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9CF04DF-6FA2-4C3E-AEC2-12FDB84DDDB2}" type="pres">
      <dgm:prSet presAssocID="{C19D9984-E71F-4FFF-AA41-6F42A14545BB}" presName="accent_6" presStyleCnt="0"/>
      <dgm:spPr/>
    </dgm:pt>
    <dgm:pt modelId="{7CE4CCC1-4661-468D-947F-B51F53FFC13C}" type="pres">
      <dgm:prSet presAssocID="{C19D9984-E71F-4FFF-AA41-6F42A14545BB}" presName="accentRepeatNode" presStyleLbl="solidFgAcc1" presStyleIdx="5" presStyleCnt="7"/>
      <dgm:spPr/>
    </dgm:pt>
    <dgm:pt modelId="{D66BDA62-2B76-41EF-BE89-A25817A67C8D}" type="pres">
      <dgm:prSet presAssocID="{887FE25B-6466-46BA-9E3E-96F06A51DF8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C95715B-C50F-4E80-8F40-E88B8DDD0DFC}" type="pres">
      <dgm:prSet presAssocID="{887FE25B-6466-46BA-9E3E-96F06A51DF89}" presName="accent_7" presStyleCnt="0"/>
      <dgm:spPr/>
    </dgm:pt>
    <dgm:pt modelId="{D090EEAC-5516-4FD5-BEC9-D8890F6AADBE}" type="pres">
      <dgm:prSet presAssocID="{887FE25B-6466-46BA-9E3E-96F06A51DF89}" presName="accentRepeatNode" presStyleLbl="solidFgAcc1" presStyleIdx="6" presStyleCnt="7"/>
      <dgm:spPr/>
    </dgm:pt>
  </dgm:ptLst>
  <dgm:cxnLst>
    <dgm:cxn modelId="{A4A903AA-1655-4748-BB2B-F89ABB868FFC}" type="presOf" srcId="{887FE25B-6466-46BA-9E3E-96F06A51DF89}" destId="{D66BDA62-2B76-41EF-BE89-A25817A67C8D}" srcOrd="0" destOrd="0" presId="urn:microsoft.com/office/officeart/2008/layout/VerticalCurvedList"/>
    <dgm:cxn modelId="{32A84932-9049-4BE2-9464-3997BDA86057}" type="presOf" srcId="{3BEC7597-DED9-4BC9-B06B-569364BBE164}" destId="{EE5AA5F0-0931-4A31-A9CB-584C487D3ED7}" srcOrd="0" destOrd="0" presId="urn:microsoft.com/office/officeart/2008/layout/VerticalCurvedList"/>
    <dgm:cxn modelId="{B8862214-4069-484F-B520-7B0B2B9CD101}" type="presOf" srcId="{B4D471D2-E7B4-4E97-B777-33A0E12F467F}" destId="{3B7C5839-6F00-4C7E-99AC-D61EF2A6F954}" srcOrd="0" destOrd="0" presId="urn:microsoft.com/office/officeart/2008/layout/VerticalCurvedList"/>
    <dgm:cxn modelId="{F321D78C-C57D-4817-AE1D-B2262861D006}" type="presOf" srcId="{933F7457-260F-4036-A349-BA2FAF81F335}" destId="{ACE4F684-DAB3-4146-9600-D2CE79891E1D}" srcOrd="0" destOrd="0" presId="urn:microsoft.com/office/officeart/2008/layout/VerticalCurvedList"/>
    <dgm:cxn modelId="{E1302EF5-D837-46CE-A730-9717AED933DF}" srcId="{B4D471D2-E7B4-4E97-B777-33A0E12F467F}" destId="{887FE25B-6466-46BA-9E3E-96F06A51DF89}" srcOrd="6" destOrd="0" parTransId="{4609079D-528C-4036-B2D3-0E69C09A944A}" sibTransId="{341F0534-0F71-494A-AFB7-7EF47B8E26D1}"/>
    <dgm:cxn modelId="{C36BC31B-F688-4137-A070-49272DC70C02}" srcId="{B4D471D2-E7B4-4E97-B777-33A0E12F467F}" destId="{A4BA518C-0173-4764-81EB-1189CDB25E05}" srcOrd="7" destOrd="0" parTransId="{5CA46692-E1D8-420D-9DD3-7FD186080BD5}" sibTransId="{9EE2C4A3-E741-4395-83E7-534F43549A0E}"/>
    <dgm:cxn modelId="{8346A017-186F-478A-AAA6-59D2A45E6127}" srcId="{B4D471D2-E7B4-4E97-B777-33A0E12F467F}" destId="{933F7457-260F-4036-A349-BA2FAF81F335}" srcOrd="4" destOrd="0" parTransId="{473BB3A5-5F02-4F5F-80A8-B20A5F5902A8}" sibTransId="{362412D9-A4D3-4D68-A92E-1134B86808DE}"/>
    <dgm:cxn modelId="{9BA53911-8455-434D-8693-2D5BCB0D5349}" srcId="{B4D471D2-E7B4-4E97-B777-33A0E12F467F}" destId="{8D37D80E-4B86-499A-AFC8-7B2D4E31CF1B}" srcOrd="2" destOrd="0" parTransId="{3A06D8B8-F3B0-441C-9B5F-F7059AB43282}" sibTransId="{03C05C76-C931-45AC-A151-45A33723C255}"/>
    <dgm:cxn modelId="{518A7FF3-C2C9-47AD-89B6-1A3D238AD881}" type="presOf" srcId="{A612DA9E-67A2-4C20-9B27-688591DBABFF}" destId="{C28A9C59-EFE1-4CEF-BE24-52D3E64B144B}" srcOrd="0" destOrd="0" presId="urn:microsoft.com/office/officeart/2008/layout/VerticalCurvedList"/>
    <dgm:cxn modelId="{E9B15742-D62A-4D7B-BA51-6F52A64BEEFC}" srcId="{B4D471D2-E7B4-4E97-B777-33A0E12F467F}" destId="{C19D9984-E71F-4FFF-AA41-6F42A14545BB}" srcOrd="5" destOrd="0" parTransId="{698235E5-C5D5-47E8-93FF-E05766864479}" sibTransId="{046A6FD9-8E7F-4CEA-B7E8-388020BA1444}"/>
    <dgm:cxn modelId="{ABF4CDE3-1CCB-442B-A6B1-1C1058FD4692}" type="presOf" srcId="{8D37D80E-4B86-499A-AFC8-7B2D4E31CF1B}" destId="{592D6938-9E27-4A31-BE7D-FC885059C426}" srcOrd="0" destOrd="0" presId="urn:microsoft.com/office/officeart/2008/layout/VerticalCurvedList"/>
    <dgm:cxn modelId="{39FC0A3B-D250-4410-86A3-02810176B07A}" type="presOf" srcId="{BCD82914-17DE-4CB3-9438-C89430B3C1A7}" destId="{ED943274-005C-480A-B0DA-D3AF88B09233}" srcOrd="0" destOrd="0" presId="urn:microsoft.com/office/officeart/2008/layout/VerticalCurvedList"/>
    <dgm:cxn modelId="{B9F347D1-3D14-4B5B-8450-D413AFA4931B}" type="presOf" srcId="{C19D9984-E71F-4FFF-AA41-6F42A14545BB}" destId="{4F04877C-DB3D-48AB-A19F-51CDD351A7E8}" srcOrd="0" destOrd="0" presId="urn:microsoft.com/office/officeart/2008/layout/VerticalCurvedList"/>
    <dgm:cxn modelId="{D0B60DB2-F893-4989-A0EB-B4276211F3C4}" srcId="{B4D471D2-E7B4-4E97-B777-33A0E12F467F}" destId="{BCD82914-17DE-4CB3-9438-C89430B3C1A7}" srcOrd="0" destOrd="0" parTransId="{7149210A-EC5B-4D8F-8522-C44C955D2033}" sibTransId="{3BEC7597-DED9-4BC9-B06B-569364BBE164}"/>
    <dgm:cxn modelId="{0326A1B8-51B5-4470-9BE6-68FDEC5F7292}" srcId="{B4D471D2-E7B4-4E97-B777-33A0E12F467F}" destId="{A612DA9E-67A2-4C20-9B27-688591DBABFF}" srcOrd="1" destOrd="0" parTransId="{74FE7D1E-609E-4578-8E1E-DDB2B3EDD79F}" sibTransId="{690D2C78-2085-43C1-973D-BC3CF7625904}"/>
    <dgm:cxn modelId="{2C52DBF0-0472-4EBB-9B30-28697AEDD7E7}" srcId="{B4D471D2-E7B4-4E97-B777-33A0E12F467F}" destId="{EFE5AD9F-D328-4F0C-BAD4-10DE77AB5B3A}" srcOrd="3" destOrd="0" parTransId="{61AFF8EC-7C6E-4118-A4B8-0867BEC27D8C}" sibTransId="{9F489F52-4086-4487-B46C-37679A3879D0}"/>
    <dgm:cxn modelId="{9AFDE097-6B4B-4E9F-BE57-815FF46E5D5C}" type="presOf" srcId="{EFE5AD9F-D328-4F0C-BAD4-10DE77AB5B3A}" destId="{A7261626-C91B-4D07-AB35-2A0833E216DA}" srcOrd="0" destOrd="0" presId="urn:microsoft.com/office/officeart/2008/layout/VerticalCurvedList"/>
    <dgm:cxn modelId="{46C82F76-B614-452C-BA9D-76BFCFCF5C2D}" type="presParOf" srcId="{3B7C5839-6F00-4C7E-99AC-D61EF2A6F954}" destId="{9B2CDBC3-3DD6-41F7-A2E3-245E84B13519}" srcOrd="0" destOrd="0" presId="urn:microsoft.com/office/officeart/2008/layout/VerticalCurvedList"/>
    <dgm:cxn modelId="{243BDA23-4BD7-4B96-AB8F-C7533A122531}" type="presParOf" srcId="{9B2CDBC3-3DD6-41F7-A2E3-245E84B13519}" destId="{C93FF004-EECF-4B45-BBF2-AFF8E453D145}" srcOrd="0" destOrd="0" presId="urn:microsoft.com/office/officeart/2008/layout/VerticalCurvedList"/>
    <dgm:cxn modelId="{8B121912-541D-4F11-BB27-3C933523D824}" type="presParOf" srcId="{C93FF004-EECF-4B45-BBF2-AFF8E453D145}" destId="{1D41F766-7017-4371-B3E9-C78555D2C122}" srcOrd="0" destOrd="0" presId="urn:microsoft.com/office/officeart/2008/layout/VerticalCurvedList"/>
    <dgm:cxn modelId="{DA2AC005-92A8-44EA-BC1A-6211387DDD42}" type="presParOf" srcId="{C93FF004-EECF-4B45-BBF2-AFF8E453D145}" destId="{EE5AA5F0-0931-4A31-A9CB-584C487D3ED7}" srcOrd="1" destOrd="0" presId="urn:microsoft.com/office/officeart/2008/layout/VerticalCurvedList"/>
    <dgm:cxn modelId="{7789622F-9056-462E-89F8-EC082E261E3E}" type="presParOf" srcId="{C93FF004-EECF-4B45-BBF2-AFF8E453D145}" destId="{40357EB1-2F23-4D3F-99C2-9B1EE811D343}" srcOrd="2" destOrd="0" presId="urn:microsoft.com/office/officeart/2008/layout/VerticalCurvedList"/>
    <dgm:cxn modelId="{FDC4E71F-793C-43C8-BDA4-32B74680C40C}" type="presParOf" srcId="{C93FF004-EECF-4B45-BBF2-AFF8E453D145}" destId="{0FF8E3CC-EA34-48D3-A2F6-C95814A50BF4}" srcOrd="3" destOrd="0" presId="urn:microsoft.com/office/officeart/2008/layout/VerticalCurvedList"/>
    <dgm:cxn modelId="{05883691-02CD-446F-9A89-249B19262062}" type="presParOf" srcId="{9B2CDBC3-3DD6-41F7-A2E3-245E84B13519}" destId="{ED943274-005C-480A-B0DA-D3AF88B09233}" srcOrd="1" destOrd="0" presId="urn:microsoft.com/office/officeart/2008/layout/VerticalCurvedList"/>
    <dgm:cxn modelId="{F58F084F-006C-408B-BC31-5F8F4EBA2566}" type="presParOf" srcId="{9B2CDBC3-3DD6-41F7-A2E3-245E84B13519}" destId="{DD1E2CF8-1AD6-49E2-AEE1-6C013C37A4BB}" srcOrd="2" destOrd="0" presId="urn:microsoft.com/office/officeart/2008/layout/VerticalCurvedList"/>
    <dgm:cxn modelId="{5A287115-76A4-4F9D-89DB-63DC5411A66B}" type="presParOf" srcId="{DD1E2CF8-1AD6-49E2-AEE1-6C013C37A4BB}" destId="{1E8A5E25-DBBE-49F4-AEB7-8C441EDEA2A4}" srcOrd="0" destOrd="0" presId="urn:microsoft.com/office/officeart/2008/layout/VerticalCurvedList"/>
    <dgm:cxn modelId="{F5C4A662-493F-4FB5-8790-70CAA74BE296}" type="presParOf" srcId="{9B2CDBC3-3DD6-41F7-A2E3-245E84B13519}" destId="{C28A9C59-EFE1-4CEF-BE24-52D3E64B144B}" srcOrd="3" destOrd="0" presId="urn:microsoft.com/office/officeart/2008/layout/VerticalCurvedList"/>
    <dgm:cxn modelId="{F99629F3-D25C-4461-917B-0F72C299CD17}" type="presParOf" srcId="{9B2CDBC3-3DD6-41F7-A2E3-245E84B13519}" destId="{789E7ECC-BA6E-4EFD-9F26-D6C3069616CD}" srcOrd="4" destOrd="0" presId="urn:microsoft.com/office/officeart/2008/layout/VerticalCurvedList"/>
    <dgm:cxn modelId="{587DD39F-0C3D-41FF-9C4C-62E42C827901}" type="presParOf" srcId="{789E7ECC-BA6E-4EFD-9F26-D6C3069616CD}" destId="{14A6A593-399B-4F25-9707-5DEF829619B4}" srcOrd="0" destOrd="0" presId="urn:microsoft.com/office/officeart/2008/layout/VerticalCurvedList"/>
    <dgm:cxn modelId="{3006C2FE-C21B-4DD6-A12D-289675581DB0}" type="presParOf" srcId="{9B2CDBC3-3DD6-41F7-A2E3-245E84B13519}" destId="{592D6938-9E27-4A31-BE7D-FC885059C426}" srcOrd="5" destOrd="0" presId="urn:microsoft.com/office/officeart/2008/layout/VerticalCurvedList"/>
    <dgm:cxn modelId="{8EC4B155-2B16-48F5-8A2B-ED70B5EE2AC7}" type="presParOf" srcId="{9B2CDBC3-3DD6-41F7-A2E3-245E84B13519}" destId="{D4965A98-6BC5-4DEE-B7EE-90D9DE73AFCC}" srcOrd="6" destOrd="0" presId="urn:microsoft.com/office/officeart/2008/layout/VerticalCurvedList"/>
    <dgm:cxn modelId="{F971732C-55B8-445E-8AF6-457E6DA7D4C0}" type="presParOf" srcId="{D4965A98-6BC5-4DEE-B7EE-90D9DE73AFCC}" destId="{396AD49D-6300-43EA-94AC-15AE93A9E3BC}" srcOrd="0" destOrd="0" presId="urn:microsoft.com/office/officeart/2008/layout/VerticalCurvedList"/>
    <dgm:cxn modelId="{7254F355-0766-486C-BF4B-0B88FB7E5FB8}" type="presParOf" srcId="{9B2CDBC3-3DD6-41F7-A2E3-245E84B13519}" destId="{A7261626-C91B-4D07-AB35-2A0833E216DA}" srcOrd="7" destOrd="0" presId="urn:microsoft.com/office/officeart/2008/layout/VerticalCurvedList"/>
    <dgm:cxn modelId="{24BA4157-4DE0-4595-AB0F-84DDE121BEB4}" type="presParOf" srcId="{9B2CDBC3-3DD6-41F7-A2E3-245E84B13519}" destId="{994AFB70-9E2B-416A-968B-563922F51B5A}" srcOrd="8" destOrd="0" presId="urn:microsoft.com/office/officeart/2008/layout/VerticalCurvedList"/>
    <dgm:cxn modelId="{853CAB5D-A044-4C94-B674-D0C96C35D157}" type="presParOf" srcId="{994AFB70-9E2B-416A-968B-563922F51B5A}" destId="{279004C8-0AD0-46F4-A957-FF673CBB0B10}" srcOrd="0" destOrd="0" presId="urn:microsoft.com/office/officeart/2008/layout/VerticalCurvedList"/>
    <dgm:cxn modelId="{56C58E5E-BDFC-45D1-96C3-4F9B4533D00F}" type="presParOf" srcId="{9B2CDBC3-3DD6-41F7-A2E3-245E84B13519}" destId="{ACE4F684-DAB3-4146-9600-D2CE79891E1D}" srcOrd="9" destOrd="0" presId="urn:microsoft.com/office/officeart/2008/layout/VerticalCurvedList"/>
    <dgm:cxn modelId="{BA312D9C-7F0D-4C83-9CED-3AEDBC6B4A08}" type="presParOf" srcId="{9B2CDBC3-3DD6-41F7-A2E3-245E84B13519}" destId="{3DE3C546-6C00-491E-8D09-2FB6257AF87D}" srcOrd="10" destOrd="0" presId="urn:microsoft.com/office/officeart/2008/layout/VerticalCurvedList"/>
    <dgm:cxn modelId="{334310C2-E764-458E-8B38-CF83531AB288}" type="presParOf" srcId="{3DE3C546-6C00-491E-8D09-2FB6257AF87D}" destId="{93D88C05-0F9A-4725-8EF9-14CAD31BC31D}" srcOrd="0" destOrd="0" presId="urn:microsoft.com/office/officeart/2008/layout/VerticalCurvedList"/>
    <dgm:cxn modelId="{32EEE8EF-F99F-4EF0-B62B-2C3890DBA533}" type="presParOf" srcId="{9B2CDBC3-3DD6-41F7-A2E3-245E84B13519}" destId="{4F04877C-DB3D-48AB-A19F-51CDD351A7E8}" srcOrd="11" destOrd="0" presId="urn:microsoft.com/office/officeart/2008/layout/VerticalCurvedList"/>
    <dgm:cxn modelId="{25610CBA-3FCF-4055-A07B-50E21E46F2D0}" type="presParOf" srcId="{9B2CDBC3-3DD6-41F7-A2E3-245E84B13519}" destId="{B9CF04DF-6FA2-4C3E-AEC2-12FDB84DDDB2}" srcOrd="12" destOrd="0" presId="urn:microsoft.com/office/officeart/2008/layout/VerticalCurvedList"/>
    <dgm:cxn modelId="{C7C135F7-2124-4EB8-B517-31D994861D6E}" type="presParOf" srcId="{B9CF04DF-6FA2-4C3E-AEC2-12FDB84DDDB2}" destId="{7CE4CCC1-4661-468D-947F-B51F53FFC13C}" srcOrd="0" destOrd="0" presId="urn:microsoft.com/office/officeart/2008/layout/VerticalCurvedList"/>
    <dgm:cxn modelId="{AD27CE77-98FE-4752-8C5F-D1F495087E04}" type="presParOf" srcId="{9B2CDBC3-3DD6-41F7-A2E3-245E84B13519}" destId="{D66BDA62-2B76-41EF-BE89-A25817A67C8D}" srcOrd="13" destOrd="0" presId="urn:microsoft.com/office/officeart/2008/layout/VerticalCurvedList"/>
    <dgm:cxn modelId="{D655844B-23DE-46FD-B7C8-14A312C33E93}" type="presParOf" srcId="{9B2CDBC3-3DD6-41F7-A2E3-245E84B13519}" destId="{4C95715B-C50F-4E80-8F40-E88B8DDD0DFC}" srcOrd="14" destOrd="0" presId="urn:microsoft.com/office/officeart/2008/layout/VerticalCurvedList"/>
    <dgm:cxn modelId="{11F5B9F3-DF6D-4425-96DE-49AD4EB02E76}" type="presParOf" srcId="{4C95715B-C50F-4E80-8F40-E88B8DDD0DFC}" destId="{D090EEAC-5516-4FD5-BEC9-D8890F6AAD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520EE59-3C7C-4B7E-A372-F63210578E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7E6059E-C257-44F3-8EED-05F48F8277BC}">
      <dgm:prSet/>
      <dgm:spPr/>
      <dgm:t>
        <a:bodyPr/>
        <a:lstStyle/>
        <a:p>
          <a:pPr rtl="0"/>
          <a:r>
            <a:rPr lang="uk-UA" dirty="0" smtClean="0"/>
            <a:t>Молекулярно-генетичне дослідження </a:t>
          </a:r>
          <a:r>
            <a:rPr lang="uk-UA" b="1" dirty="0" smtClean="0"/>
            <a:t>– 323</a:t>
          </a:r>
          <a:r>
            <a:rPr lang="uk-UA" dirty="0" smtClean="0"/>
            <a:t> особи (позитивних 9), у </a:t>
          </a:r>
          <a:r>
            <a:rPr lang="en-US" dirty="0" smtClean="0"/>
            <a:t> </a:t>
          </a:r>
          <a:r>
            <a:rPr lang="uk-UA" dirty="0" smtClean="0"/>
            <a:t>2025 р. – 142 (+13)</a:t>
          </a:r>
          <a:endParaRPr lang="uk-UA" dirty="0"/>
        </a:p>
      </dgm:t>
    </dgm:pt>
    <dgm:pt modelId="{FB530F85-B408-401B-BC01-C11958F6A691}" type="parTrans" cxnId="{74727CB7-7D4D-46A8-9841-DA65305A3A55}">
      <dgm:prSet/>
      <dgm:spPr/>
      <dgm:t>
        <a:bodyPr/>
        <a:lstStyle/>
        <a:p>
          <a:endParaRPr lang="uk-UA"/>
        </a:p>
      </dgm:t>
    </dgm:pt>
    <dgm:pt modelId="{B8CD776D-B417-4F80-B79E-5820D42EEDAC}" type="sibTrans" cxnId="{74727CB7-7D4D-46A8-9841-DA65305A3A55}">
      <dgm:prSet/>
      <dgm:spPr/>
      <dgm:t>
        <a:bodyPr/>
        <a:lstStyle/>
        <a:p>
          <a:endParaRPr lang="uk-UA"/>
        </a:p>
      </dgm:t>
    </dgm:pt>
    <dgm:pt modelId="{7B854C8C-7D11-4D75-B97C-353B93E7C2E3}" type="pres">
      <dgm:prSet presAssocID="{6520EE59-3C7C-4B7E-A372-F63210578E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94716B5-F260-42BF-ACAC-5F01C4245805}" type="pres">
      <dgm:prSet presAssocID="{E7E6059E-C257-44F3-8EED-05F48F8277BC}" presName="parentText" presStyleLbl="node1" presStyleIdx="0" presStyleCnt="1" custLinFactNeighborX="-4903" custLinFactNeighborY="1054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4727CB7-7D4D-46A8-9841-DA65305A3A55}" srcId="{6520EE59-3C7C-4B7E-A372-F63210578EC5}" destId="{E7E6059E-C257-44F3-8EED-05F48F8277BC}" srcOrd="0" destOrd="0" parTransId="{FB530F85-B408-401B-BC01-C11958F6A691}" sibTransId="{B8CD776D-B417-4F80-B79E-5820D42EEDAC}"/>
    <dgm:cxn modelId="{3F5B708F-4EB3-4F59-9C6C-806576597873}" type="presOf" srcId="{E7E6059E-C257-44F3-8EED-05F48F8277BC}" destId="{894716B5-F260-42BF-ACAC-5F01C4245805}" srcOrd="0" destOrd="0" presId="urn:microsoft.com/office/officeart/2005/8/layout/vList2"/>
    <dgm:cxn modelId="{5A00BCF8-2933-40F9-8A87-B376CC7201B7}" type="presOf" srcId="{6520EE59-3C7C-4B7E-A372-F63210578EC5}" destId="{7B854C8C-7D11-4D75-B97C-353B93E7C2E3}" srcOrd="0" destOrd="0" presId="urn:microsoft.com/office/officeart/2005/8/layout/vList2"/>
    <dgm:cxn modelId="{A41781F0-C8AE-4417-8C25-B980C8471A8C}" type="presParOf" srcId="{7B854C8C-7D11-4D75-B97C-353B93E7C2E3}" destId="{894716B5-F260-42BF-ACAC-5F01C42458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A60880F-169C-432C-BB0B-51A901CFD8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7154007-4639-44DE-A8BA-B531D24AACF9}" type="pres">
      <dgm:prSet presAssocID="{4A60880F-169C-432C-BB0B-51A901CFD8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</dgm:ptLst>
  <dgm:cxnLst>
    <dgm:cxn modelId="{F5882C1E-18C1-44AC-90EF-3EFFC636667F}" type="presOf" srcId="{4A60880F-169C-432C-BB0B-51A901CFD8FE}" destId="{B7154007-4639-44DE-A8BA-B531D24AAC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144C8BF-6453-40D0-874E-E6A19F03044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FCFBC30C-C20F-4639-8DF0-53616EF747BB}">
      <dgm:prSet/>
      <dgm:spPr/>
      <dgm:t>
        <a:bodyPr/>
        <a:lstStyle/>
        <a:p>
          <a:pPr rtl="0"/>
          <a:r>
            <a:rPr lang="uk-UA" smtClean="0"/>
            <a:t>В</a:t>
          </a:r>
          <a:r>
            <a:rPr lang="ru-RU" smtClean="0"/>
            <a:t>ідсоток раннього охоплення вагітних жінок лікарським наглядом, вагітність яких закінчилась пологами у 202</a:t>
          </a:r>
          <a:r>
            <a:rPr lang="uk-UA" smtClean="0"/>
            <a:t>6</a:t>
          </a:r>
          <a:r>
            <a:rPr lang="ru-RU" smtClean="0"/>
            <a:t> році</a:t>
          </a:r>
          <a:r>
            <a:rPr lang="uk-UA" smtClean="0"/>
            <a:t>, складає </a:t>
          </a:r>
          <a:r>
            <a:rPr lang="ru-RU" b="1" smtClean="0"/>
            <a:t>100%</a:t>
          </a:r>
          <a:r>
            <a:rPr lang="ru-RU" smtClean="0"/>
            <a:t> </a:t>
          </a:r>
          <a:r>
            <a:rPr lang="uk-UA" smtClean="0"/>
            <a:t>як і </a:t>
          </a:r>
          <a:r>
            <a:rPr lang="ru-RU" smtClean="0"/>
            <a:t>у 202</a:t>
          </a:r>
          <a:r>
            <a:rPr lang="uk-UA" smtClean="0"/>
            <a:t>5</a:t>
          </a:r>
          <a:r>
            <a:rPr lang="ru-RU" smtClean="0"/>
            <a:t> році</a:t>
          </a:r>
          <a:r>
            <a:rPr lang="uk-UA" smtClean="0"/>
            <a:t>.</a:t>
          </a:r>
          <a:endParaRPr lang="uk-UA"/>
        </a:p>
      </dgm:t>
    </dgm:pt>
    <dgm:pt modelId="{221F7A0D-79A8-4A78-A095-77CA750D4D5F}" type="parTrans" cxnId="{89F87AC2-C07B-4C00-987E-D209A6F5FDB4}">
      <dgm:prSet/>
      <dgm:spPr/>
      <dgm:t>
        <a:bodyPr/>
        <a:lstStyle/>
        <a:p>
          <a:endParaRPr lang="uk-UA"/>
        </a:p>
      </dgm:t>
    </dgm:pt>
    <dgm:pt modelId="{A30F8D40-5B1D-419F-BFFB-3C1433087D24}" type="sibTrans" cxnId="{89F87AC2-C07B-4C00-987E-D209A6F5FDB4}">
      <dgm:prSet/>
      <dgm:spPr/>
      <dgm:t>
        <a:bodyPr/>
        <a:lstStyle/>
        <a:p>
          <a:endParaRPr lang="uk-UA"/>
        </a:p>
      </dgm:t>
    </dgm:pt>
    <dgm:pt modelId="{CE8894A9-0F31-4C56-B66F-65617BB68E17}">
      <dgm:prSet/>
      <dgm:spPr/>
      <dgm:t>
        <a:bodyPr/>
        <a:lstStyle/>
        <a:p>
          <a:pPr rtl="0"/>
          <a:r>
            <a:rPr lang="ru-RU" smtClean="0"/>
            <a:t>Число абортів (включаючи міні) зменшилось із </a:t>
          </a:r>
          <a:r>
            <a:rPr lang="uk-UA" smtClean="0"/>
            <a:t>79</a:t>
          </a:r>
          <a:r>
            <a:rPr lang="ru-RU" smtClean="0"/>
            <a:t> у 202</a:t>
          </a:r>
          <a:r>
            <a:rPr lang="uk-UA" smtClean="0"/>
            <a:t>5</a:t>
          </a:r>
          <a:r>
            <a:rPr lang="ru-RU" smtClean="0"/>
            <a:t> році до </a:t>
          </a:r>
          <a:r>
            <a:rPr lang="uk-UA" b="1" smtClean="0"/>
            <a:t>34 </a:t>
          </a:r>
          <a:r>
            <a:rPr lang="ru-RU" smtClean="0"/>
            <a:t>у 202</a:t>
          </a:r>
          <a:r>
            <a:rPr lang="uk-UA" smtClean="0"/>
            <a:t>6</a:t>
          </a:r>
          <a:r>
            <a:rPr lang="ru-RU" smtClean="0"/>
            <a:t> році.  </a:t>
          </a:r>
          <a:endParaRPr lang="uk-UA"/>
        </a:p>
      </dgm:t>
    </dgm:pt>
    <dgm:pt modelId="{0B733AFC-85BE-44D7-9537-21943BE0F11F}" type="parTrans" cxnId="{183C64E0-A103-4768-9385-B9570BAFEE9E}">
      <dgm:prSet/>
      <dgm:spPr/>
      <dgm:t>
        <a:bodyPr/>
        <a:lstStyle/>
        <a:p>
          <a:endParaRPr lang="uk-UA"/>
        </a:p>
      </dgm:t>
    </dgm:pt>
    <dgm:pt modelId="{90E54034-B2E3-4C94-8467-F12AF9B9C913}" type="sibTrans" cxnId="{183C64E0-A103-4768-9385-B9570BAFEE9E}">
      <dgm:prSet/>
      <dgm:spPr/>
      <dgm:t>
        <a:bodyPr/>
        <a:lstStyle/>
        <a:p>
          <a:endParaRPr lang="uk-UA"/>
        </a:p>
      </dgm:t>
    </dgm:pt>
    <dgm:pt modelId="{55EB2204-CC48-43E3-9F13-DE280627CCE0}">
      <dgm:prSet/>
      <dgm:spPr/>
      <dgm:t>
        <a:bodyPr/>
        <a:lstStyle/>
        <a:p>
          <a:pPr rtl="0"/>
          <a:r>
            <a:rPr lang="uk-UA" smtClean="0"/>
            <a:t>Випадків дитячої та материнської смерті не зареєстровано</a:t>
          </a:r>
          <a:endParaRPr lang="uk-UA"/>
        </a:p>
      </dgm:t>
    </dgm:pt>
    <dgm:pt modelId="{672C8369-19CE-4D53-9287-3D2B1F74C4BB}" type="parTrans" cxnId="{2B517684-CD9F-46A1-982A-85FC7535C8C0}">
      <dgm:prSet/>
      <dgm:spPr/>
      <dgm:t>
        <a:bodyPr/>
        <a:lstStyle/>
        <a:p>
          <a:endParaRPr lang="uk-UA"/>
        </a:p>
      </dgm:t>
    </dgm:pt>
    <dgm:pt modelId="{6A210C2C-9FB9-42B2-A863-EA7FFC18BDFA}" type="sibTrans" cxnId="{2B517684-CD9F-46A1-982A-85FC7535C8C0}">
      <dgm:prSet/>
      <dgm:spPr/>
      <dgm:t>
        <a:bodyPr/>
        <a:lstStyle/>
        <a:p>
          <a:endParaRPr lang="uk-UA"/>
        </a:p>
      </dgm:t>
    </dgm:pt>
    <dgm:pt modelId="{91BC7AE3-C3CE-407F-8248-8864B16CE324}" type="pres">
      <dgm:prSet presAssocID="{B144C8BF-6453-40D0-874E-E6A19F03044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62659C5-E882-48C2-AC6C-ADB521B05522}" type="pres">
      <dgm:prSet presAssocID="{FCFBC30C-C20F-4639-8DF0-53616EF747BB}" presName="root" presStyleCnt="0"/>
      <dgm:spPr/>
    </dgm:pt>
    <dgm:pt modelId="{5A87CBCF-B430-446B-9C92-4A268D80D037}" type="pres">
      <dgm:prSet presAssocID="{FCFBC30C-C20F-4639-8DF0-53616EF747BB}" presName="rootComposite" presStyleCnt="0"/>
      <dgm:spPr/>
    </dgm:pt>
    <dgm:pt modelId="{CB627B29-E914-4279-A12A-AB7CFEFCAAF4}" type="pres">
      <dgm:prSet presAssocID="{FCFBC30C-C20F-4639-8DF0-53616EF747BB}" presName="rootText" presStyleLbl="node1" presStyleIdx="0" presStyleCnt="3"/>
      <dgm:spPr/>
      <dgm:t>
        <a:bodyPr/>
        <a:lstStyle/>
        <a:p>
          <a:endParaRPr lang="uk-UA"/>
        </a:p>
      </dgm:t>
    </dgm:pt>
    <dgm:pt modelId="{DDF82AF6-AE5D-4596-857A-0AF1C30769B6}" type="pres">
      <dgm:prSet presAssocID="{FCFBC30C-C20F-4639-8DF0-53616EF747BB}" presName="rootConnector" presStyleLbl="node1" presStyleIdx="0" presStyleCnt="3"/>
      <dgm:spPr/>
      <dgm:t>
        <a:bodyPr/>
        <a:lstStyle/>
        <a:p>
          <a:endParaRPr lang="uk-UA"/>
        </a:p>
      </dgm:t>
    </dgm:pt>
    <dgm:pt modelId="{1B75A8C9-2FCB-44E3-83F1-60438F420D6F}" type="pres">
      <dgm:prSet presAssocID="{FCFBC30C-C20F-4639-8DF0-53616EF747BB}" presName="childShape" presStyleCnt="0"/>
      <dgm:spPr/>
    </dgm:pt>
    <dgm:pt modelId="{95CD71DA-4962-4903-B2B7-4BDC0CBA48B3}" type="pres">
      <dgm:prSet presAssocID="{CE8894A9-0F31-4C56-B66F-65617BB68E17}" presName="root" presStyleCnt="0"/>
      <dgm:spPr/>
    </dgm:pt>
    <dgm:pt modelId="{942B2567-24E7-4E99-9103-EA060FFBB292}" type="pres">
      <dgm:prSet presAssocID="{CE8894A9-0F31-4C56-B66F-65617BB68E17}" presName="rootComposite" presStyleCnt="0"/>
      <dgm:spPr/>
    </dgm:pt>
    <dgm:pt modelId="{89EDEC34-06EA-4805-B798-D3C88610E9E6}" type="pres">
      <dgm:prSet presAssocID="{CE8894A9-0F31-4C56-B66F-65617BB68E17}" presName="rootText" presStyleLbl="node1" presStyleIdx="1" presStyleCnt="3"/>
      <dgm:spPr/>
      <dgm:t>
        <a:bodyPr/>
        <a:lstStyle/>
        <a:p>
          <a:endParaRPr lang="uk-UA"/>
        </a:p>
      </dgm:t>
    </dgm:pt>
    <dgm:pt modelId="{25AA4992-393A-4D80-86D8-BFD0A40C9AFA}" type="pres">
      <dgm:prSet presAssocID="{CE8894A9-0F31-4C56-B66F-65617BB68E17}" presName="rootConnector" presStyleLbl="node1" presStyleIdx="1" presStyleCnt="3"/>
      <dgm:spPr/>
      <dgm:t>
        <a:bodyPr/>
        <a:lstStyle/>
        <a:p>
          <a:endParaRPr lang="uk-UA"/>
        </a:p>
      </dgm:t>
    </dgm:pt>
    <dgm:pt modelId="{27F9FC75-12BF-4CF4-828A-0995767CECCE}" type="pres">
      <dgm:prSet presAssocID="{CE8894A9-0F31-4C56-B66F-65617BB68E17}" presName="childShape" presStyleCnt="0"/>
      <dgm:spPr/>
    </dgm:pt>
    <dgm:pt modelId="{D756FB9C-BC89-4649-8158-DB2B67760510}" type="pres">
      <dgm:prSet presAssocID="{55EB2204-CC48-43E3-9F13-DE280627CCE0}" presName="root" presStyleCnt="0"/>
      <dgm:spPr/>
    </dgm:pt>
    <dgm:pt modelId="{170B9B38-3FD5-46AC-87C9-6250B0589486}" type="pres">
      <dgm:prSet presAssocID="{55EB2204-CC48-43E3-9F13-DE280627CCE0}" presName="rootComposite" presStyleCnt="0"/>
      <dgm:spPr/>
    </dgm:pt>
    <dgm:pt modelId="{45BCAE7C-DB82-4ABD-9834-6BDE2B484A33}" type="pres">
      <dgm:prSet presAssocID="{55EB2204-CC48-43E3-9F13-DE280627CCE0}" presName="rootText" presStyleLbl="node1" presStyleIdx="2" presStyleCnt="3"/>
      <dgm:spPr/>
      <dgm:t>
        <a:bodyPr/>
        <a:lstStyle/>
        <a:p>
          <a:endParaRPr lang="uk-UA"/>
        </a:p>
      </dgm:t>
    </dgm:pt>
    <dgm:pt modelId="{6ECFEB11-3A85-4C1B-B51B-531030030615}" type="pres">
      <dgm:prSet presAssocID="{55EB2204-CC48-43E3-9F13-DE280627CCE0}" presName="rootConnector" presStyleLbl="node1" presStyleIdx="2" presStyleCnt="3"/>
      <dgm:spPr/>
      <dgm:t>
        <a:bodyPr/>
        <a:lstStyle/>
        <a:p>
          <a:endParaRPr lang="uk-UA"/>
        </a:p>
      </dgm:t>
    </dgm:pt>
    <dgm:pt modelId="{6C6C40D9-CC11-4B9E-9166-154DECBDEFD5}" type="pres">
      <dgm:prSet presAssocID="{55EB2204-CC48-43E3-9F13-DE280627CCE0}" presName="childShape" presStyleCnt="0"/>
      <dgm:spPr/>
    </dgm:pt>
  </dgm:ptLst>
  <dgm:cxnLst>
    <dgm:cxn modelId="{0FCFD997-7E78-468E-858E-DA5C35326CFC}" type="presOf" srcId="{55EB2204-CC48-43E3-9F13-DE280627CCE0}" destId="{45BCAE7C-DB82-4ABD-9834-6BDE2B484A33}" srcOrd="0" destOrd="0" presId="urn:microsoft.com/office/officeart/2005/8/layout/hierarchy3"/>
    <dgm:cxn modelId="{FBAFFB2C-DE93-44B8-94FD-9E67D78975A3}" type="presOf" srcId="{55EB2204-CC48-43E3-9F13-DE280627CCE0}" destId="{6ECFEB11-3A85-4C1B-B51B-531030030615}" srcOrd="1" destOrd="0" presId="urn:microsoft.com/office/officeart/2005/8/layout/hierarchy3"/>
    <dgm:cxn modelId="{661E4047-A94D-491F-A175-43D263B8F2D6}" type="presOf" srcId="{CE8894A9-0F31-4C56-B66F-65617BB68E17}" destId="{25AA4992-393A-4D80-86D8-BFD0A40C9AFA}" srcOrd="1" destOrd="0" presId="urn:microsoft.com/office/officeart/2005/8/layout/hierarchy3"/>
    <dgm:cxn modelId="{7710316D-9360-46CB-BCCB-AF5AA2DE3E84}" type="presOf" srcId="{B144C8BF-6453-40D0-874E-E6A19F030447}" destId="{91BC7AE3-C3CE-407F-8248-8864B16CE324}" srcOrd="0" destOrd="0" presId="urn:microsoft.com/office/officeart/2005/8/layout/hierarchy3"/>
    <dgm:cxn modelId="{C5DB1B6D-FCC9-4EC3-952E-54C0E728832B}" type="presOf" srcId="{FCFBC30C-C20F-4639-8DF0-53616EF747BB}" destId="{CB627B29-E914-4279-A12A-AB7CFEFCAAF4}" srcOrd="0" destOrd="0" presId="urn:microsoft.com/office/officeart/2005/8/layout/hierarchy3"/>
    <dgm:cxn modelId="{89F87AC2-C07B-4C00-987E-D209A6F5FDB4}" srcId="{B144C8BF-6453-40D0-874E-E6A19F030447}" destId="{FCFBC30C-C20F-4639-8DF0-53616EF747BB}" srcOrd="0" destOrd="0" parTransId="{221F7A0D-79A8-4A78-A095-77CA750D4D5F}" sibTransId="{A30F8D40-5B1D-419F-BFFB-3C1433087D24}"/>
    <dgm:cxn modelId="{2B517684-CD9F-46A1-982A-85FC7535C8C0}" srcId="{B144C8BF-6453-40D0-874E-E6A19F030447}" destId="{55EB2204-CC48-43E3-9F13-DE280627CCE0}" srcOrd="2" destOrd="0" parTransId="{672C8369-19CE-4D53-9287-3D2B1F74C4BB}" sibTransId="{6A210C2C-9FB9-42B2-A863-EA7FFC18BDFA}"/>
    <dgm:cxn modelId="{183C64E0-A103-4768-9385-B9570BAFEE9E}" srcId="{B144C8BF-6453-40D0-874E-E6A19F030447}" destId="{CE8894A9-0F31-4C56-B66F-65617BB68E17}" srcOrd="1" destOrd="0" parTransId="{0B733AFC-85BE-44D7-9537-21943BE0F11F}" sibTransId="{90E54034-B2E3-4C94-8467-F12AF9B9C913}"/>
    <dgm:cxn modelId="{DE4CC3E6-5334-477B-A727-1B55787B41F9}" type="presOf" srcId="{CE8894A9-0F31-4C56-B66F-65617BB68E17}" destId="{89EDEC34-06EA-4805-B798-D3C88610E9E6}" srcOrd="0" destOrd="0" presId="urn:microsoft.com/office/officeart/2005/8/layout/hierarchy3"/>
    <dgm:cxn modelId="{64246D2B-1B64-4246-B802-2BEFFFC899AC}" type="presOf" srcId="{FCFBC30C-C20F-4639-8DF0-53616EF747BB}" destId="{DDF82AF6-AE5D-4596-857A-0AF1C30769B6}" srcOrd="1" destOrd="0" presId="urn:microsoft.com/office/officeart/2005/8/layout/hierarchy3"/>
    <dgm:cxn modelId="{8B3AE06B-EB8D-4E12-BEAC-9E94D2EDB173}" type="presParOf" srcId="{91BC7AE3-C3CE-407F-8248-8864B16CE324}" destId="{462659C5-E882-48C2-AC6C-ADB521B05522}" srcOrd="0" destOrd="0" presId="urn:microsoft.com/office/officeart/2005/8/layout/hierarchy3"/>
    <dgm:cxn modelId="{6C490DA1-A246-4AA5-8001-2CA089C2F4B4}" type="presParOf" srcId="{462659C5-E882-48C2-AC6C-ADB521B05522}" destId="{5A87CBCF-B430-446B-9C92-4A268D80D037}" srcOrd="0" destOrd="0" presId="urn:microsoft.com/office/officeart/2005/8/layout/hierarchy3"/>
    <dgm:cxn modelId="{DA9722EB-FDBE-4E7B-94B2-A747F2BF543A}" type="presParOf" srcId="{5A87CBCF-B430-446B-9C92-4A268D80D037}" destId="{CB627B29-E914-4279-A12A-AB7CFEFCAAF4}" srcOrd="0" destOrd="0" presId="urn:microsoft.com/office/officeart/2005/8/layout/hierarchy3"/>
    <dgm:cxn modelId="{C6243777-B5BF-44AA-B004-4A4C8ACA8E20}" type="presParOf" srcId="{5A87CBCF-B430-446B-9C92-4A268D80D037}" destId="{DDF82AF6-AE5D-4596-857A-0AF1C30769B6}" srcOrd="1" destOrd="0" presId="urn:microsoft.com/office/officeart/2005/8/layout/hierarchy3"/>
    <dgm:cxn modelId="{6054A464-0858-4B00-9F71-CA96BCD5E647}" type="presParOf" srcId="{462659C5-E882-48C2-AC6C-ADB521B05522}" destId="{1B75A8C9-2FCB-44E3-83F1-60438F420D6F}" srcOrd="1" destOrd="0" presId="urn:microsoft.com/office/officeart/2005/8/layout/hierarchy3"/>
    <dgm:cxn modelId="{B7D832B2-8962-4620-8406-ECE90B48BA3C}" type="presParOf" srcId="{91BC7AE3-C3CE-407F-8248-8864B16CE324}" destId="{95CD71DA-4962-4903-B2B7-4BDC0CBA48B3}" srcOrd="1" destOrd="0" presId="urn:microsoft.com/office/officeart/2005/8/layout/hierarchy3"/>
    <dgm:cxn modelId="{D3AFC771-4A19-4A40-ACDB-D9A820A265BB}" type="presParOf" srcId="{95CD71DA-4962-4903-B2B7-4BDC0CBA48B3}" destId="{942B2567-24E7-4E99-9103-EA060FFBB292}" srcOrd="0" destOrd="0" presId="urn:microsoft.com/office/officeart/2005/8/layout/hierarchy3"/>
    <dgm:cxn modelId="{7FE301CB-63AD-4F85-B96B-56EDBCEEAE83}" type="presParOf" srcId="{942B2567-24E7-4E99-9103-EA060FFBB292}" destId="{89EDEC34-06EA-4805-B798-D3C88610E9E6}" srcOrd="0" destOrd="0" presId="urn:microsoft.com/office/officeart/2005/8/layout/hierarchy3"/>
    <dgm:cxn modelId="{373A0312-64C3-493C-8EC9-CEFAC8C9CC1E}" type="presParOf" srcId="{942B2567-24E7-4E99-9103-EA060FFBB292}" destId="{25AA4992-393A-4D80-86D8-BFD0A40C9AFA}" srcOrd="1" destOrd="0" presId="urn:microsoft.com/office/officeart/2005/8/layout/hierarchy3"/>
    <dgm:cxn modelId="{9ED1B27F-92C7-4565-9F56-CF2B70BD0084}" type="presParOf" srcId="{95CD71DA-4962-4903-B2B7-4BDC0CBA48B3}" destId="{27F9FC75-12BF-4CF4-828A-0995767CECCE}" srcOrd="1" destOrd="0" presId="urn:microsoft.com/office/officeart/2005/8/layout/hierarchy3"/>
    <dgm:cxn modelId="{2B488274-9536-4595-B411-B3BAFF32E6CF}" type="presParOf" srcId="{91BC7AE3-C3CE-407F-8248-8864B16CE324}" destId="{D756FB9C-BC89-4649-8158-DB2B67760510}" srcOrd="2" destOrd="0" presId="urn:microsoft.com/office/officeart/2005/8/layout/hierarchy3"/>
    <dgm:cxn modelId="{EDDF87E9-A061-4A12-BE68-0034C7B2A655}" type="presParOf" srcId="{D756FB9C-BC89-4649-8158-DB2B67760510}" destId="{170B9B38-3FD5-46AC-87C9-6250B0589486}" srcOrd="0" destOrd="0" presId="urn:microsoft.com/office/officeart/2005/8/layout/hierarchy3"/>
    <dgm:cxn modelId="{A291AB9D-71E6-45FF-880D-DAA2EDA8AD7E}" type="presParOf" srcId="{170B9B38-3FD5-46AC-87C9-6250B0589486}" destId="{45BCAE7C-DB82-4ABD-9834-6BDE2B484A33}" srcOrd="0" destOrd="0" presId="urn:microsoft.com/office/officeart/2005/8/layout/hierarchy3"/>
    <dgm:cxn modelId="{4DB4E657-5DD6-43DC-A61B-49EF70364254}" type="presParOf" srcId="{170B9B38-3FD5-46AC-87C9-6250B0589486}" destId="{6ECFEB11-3A85-4C1B-B51B-531030030615}" srcOrd="1" destOrd="0" presId="urn:microsoft.com/office/officeart/2005/8/layout/hierarchy3"/>
    <dgm:cxn modelId="{98BA9792-8769-4410-8D18-8DA09C6C2EB5}" type="presParOf" srcId="{D756FB9C-BC89-4649-8158-DB2B67760510}" destId="{6C6C40D9-CC11-4B9E-9166-154DECBDEFD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E298F87-0D90-4E85-8BEE-0B196AC469EC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uk-UA"/>
        </a:p>
      </dgm:t>
    </dgm:pt>
    <dgm:pt modelId="{F6A790C9-82AD-4E73-BD9E-FF231D8E4948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baseline="0" dirty="0" err="1" smtClean="0">
              <a:solidFill>
                <a:srgbClr val="0000FF"/>
              </a:solidFill>
            </a:rPr>
            <a:t>Надання</a:t>
          </a:r>
          <a:r>
            <a:rPr lang="ru-RU" b="1" baseline="0" dirty="0" smtClean="0">
              <a:solidFill>
                <a:srgbClr val="0000FF"/>
              </a:solidFill>
            </a:rPr>
            <a:t> </a:t>
          </a:r>
          <a:r>
            <a:rPr lang="ru-RU" b="1" baseline="0" dirty="0" err="1" smtClean="0">
              <a:solidFill>
                <a:srgbClr val="0000FF"/>
              </a:solidFill>
            </a:rPr>
            <a:t>медичної</a:t>
          </a:r>
          <a:r>
            <a:rPr lang="ru-RU" b="1" baseline="0" dirty="0" smtClean="0">
              <a:solidFill>
                <a:srgbClr val="0000FF"/>
              </a:solidFill>
            </a:rPr>
            <a:t> </a:t>
          </a:r>
          <a:r>
            <a:rPr lang="ru-RU" b="1" baseline="0" dirty="0" err="1" smtClean="0">
              <a:solidFill>
                <a:srgbClr val="0000FF"/>
              </a:solidFill>
            </a:rPr>
            <a:t>допомоги</a:t>
          </a:r>
          <a:r>
            <a:rPr lang="ru-RU" b="1" baseline="0" dirty="0" smtClean="0">
              <a:solidFill>
                <a:srgbClr val="0000FF"/>
              </a:solidFill>
            </a:rPr>
            <a:t> ветеранам </a:t>
          </a:r>
          <a:r>
            <a:rPr lang="ru-RU" b="1" baseline="0" dirty="0" err="1" smtClean="0">
              <a:solidFill>
                <a:srgbClr val="0000FF"/>
              </a:solidFill>
            </a:rPr>
            <a:t>війни</a:t>
          </a:r>
          <a:endParaRPr lang="uk-UA" dirty="0">
            <a:solidFill>
              <a:srgbClr val="0000FF"/>
            </a:solidFill>
          </a:endParaRPr>
        </a:p>
      </dgm:t>
    </dgm:pt>
    <dgm:pt modelId="{7AAAD763-9A86-4EB8-8A67-86D33D70F9F6}" type="parTrans" cxnId="{A232AC16-50BE-447C-ABAE-4089DE9DD3C0}">
      <dgm:prSet/>
      <dgm:spPr/>
      <dgm:t>
        <a:bodyPr/>
        <a:lstStyle/>
        <a:p>
          <a:endParaRPr lang="uk-UA"/>
        </a:p>
      </dgm:t>
    </dgm:pt>
    <dgm:pt modelId="{94481E9C-FBB7-4404-8E22-DB89DFE6F5F9}" type="sibTrans" cxnId="{A232AC16-50BE-447C-ABAE-4089DE9DD3C0}">
      <dgm:prSet/>
      <dgm:spPr/>
      <dgm:t>
        <a:bodyPr/>
        <a:lstStyle/>
        <a:p>
          <a:endParaRPr lang="uk-UA"/>
        </a:p>
      </dgm:t>
    </dgm:pt>
    <dgm:pt modelId="{9BECEE1E-481F-4789-9224-7C348AD35FC6}" type="pres">
      <dgm:prSet presAssocID="{5E298F87-0D90-4E85-8BEE-0B196AC469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141AA9E-D342-42DB-B6A2-3EC5429F126D}" type="pres">
      <dgm:prSet presAssocID="{F6A790C9-82AD-4E73-BD9E-FF231D8E494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81454C1-5E75-4051-87B7-AB1B852D8328}" type="presOf" srcId="{F6A790C9-82AD-4E73-BD9E-FF231D8E4948}" destId="{C141AA9E-D342-42DB-B6A2-3EC5429F126D}" srcOrd="0" destOrd="0" presId="urn:microsoft.com/office/officeart/2005/8/layout/vList2"/>
    <dgm:cxn modelId="{A532F42C-BACE-454F-94E1-D7A22292708C}" type="presOf" srcId="{5E298F87-0D90-4E85-8BEE-0B196AC469EC}" destId="{9BECEE1E-481F-4789-9224-7C348AD35FC6}" srcOrd="0" destOrd="0" presId="urn:microsoft.com/office/officeart/2005/8/layout/vList2"/>
    <dgm:cxn modelId="{A232AC16-50BE-447C-ABAE-4089DE9DD3C0}" srcId="{5E298F87-0D90-4E85-8BEE-0B196AC469EC}" destId="{F6A790C9-82AD-4E73-BD9E-FF231D8E4948}" srcOrd="0" destOrd="0" parTransId="{7AAAD763-9A86-4EB8-8A67-86D33D70F9F6}" sibTransId="{94481E9C-FBB7-4404-8E22-DB89DFE6F5F9}"/>
    <dgm:cxn modelId="{FA9AF303-84BF-4A05-A9FC-F72C821DD3A1}" type="presParOf" srcId="{9BECEE1E-481F-4789-9224-7C348AD35FC6}" destId="{C141AA9E-D342-42DB-B6A2-3EC5429F126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E24917D-3E8A-4243-A2C8-679D187D3C32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uk-UA"/>
        </a:p>
      </dgm:t>
    </dgm:pt>
    <dgm:pt modelId="{BAC11116-44E7-4011-8DD3-023C2ED4004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dirty="0" smtClean="0"/>
            <a:t>За 3 місяці поточного року надана медична допомога </a:t>
          </a:r>
          <a:r>
            <a:rPr lang="uk-UA" b="1" dirty="0" smtClean="0"/>
            <a:t>488</a:t>
          </a:r>
          <a:r>
            <a:rPr lang="uk-UA" dirty="0" smtClean="0"/>
            <a:t> членам їх сімей, з них проліковані:</a:t>
          </a:r>
          <a:endParaRPr lang="uk-UA" dirty="0"/>
        </a:p>
      </dgm:t>
    </dgm:pt>
    <dgm:pt modelId="{9D0339A4-8B48-471F-B29C-0E4E5C75266E}" type="parTrans" cxnId="{8B52A7C4-504B-4E57-A526-99849808C013}">
      <dgm:prSet/>
      <dgm:spPr/>
      <dgm:t>
        <a:bodyPr/>
        <a:lstStyle/>
        <a:p>
          <a:endParaRPr lang="uk-UA"/>
        </a:p>
      </dgm:t>
    </dgm:pt>
    <dgm:pt modelId="{99E0E0DE-0D42-4133-8FE9-A8E57F4E3F78}" type="sibTrans" cxnId="{8B52A7C4-504B-4E57-A526-99849808C013}">
      <dgm:prSet/>
      <dgm:spPr/>
      <dgm:t>
        <a:bodyPr/>
        <a:lstStyle/>
        <a:p>
          <a:endParaRPr lang="uk-UA"/>
        </a:p>
      </dgm:t>
    </dgm:pt>
    <dgm:pt modelId="{7A7890D4-325F-4B65-81B9-DCAF38222A5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1600" dirty="0" smtClean="0"/>
            <a:t>амбулаторно – 329 осіб;</a:t>
          </a:r>
          <a:endParaRPr lang="uk-UA" sz="1600" dirty="0"/>
        </a:p>
      </dgm:t>
    </dgm:pt>
    <dgm:pt modelId="{73D95136-F1E8-4DB5-BA7C-A3250A6DFA2D}" type="parTrans" cxnId="{4A4C9B94-EAD5-4D28-BDD3-4A611969499A}">
      <dgm:prSet/>
      <dgm:spPr/>
      <dgm:t>
        <a:bodyPr/>
        <a:lstStyle/>
        <a:p>
          <a:endParaRPr lang="uk-UA"/>
        </a:p>
      </dgm:t>
    </dgm:pt>
    <dgm:pt modelId="{270F3137-0045-426F-8C46-D966494B0802}" type="sibTrans" cxnId="{4A4C9B94-EAD5-4D28-BDD3-4A611969499A}">
      <dgm:prSet/>
      <dgm:spPr/>
      <dgm:t>
        <a:bodyPr/>
        <a:lstStyle/>
        <a:p>
          <a:endParaRPr lang="uk-UA"/>
        </a:p>
      </dgm:t>
    </dgm:pt>
    <dgm:pt modelId="{2ED64D10-D96A-4A52-AE00-E07AEF7557A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1600" dirty="0" smtClean="0"/>
            <a:t>стаціонарно</a:t>
          </a:r>
          <a:r>
            <a:rPr lang="uk-UA" sz="1400" dirty="0" smtClean="0"/>
            <a:t> – 159 </a:t>
          </a:r>
          <a:r>
            <a:rPr lang="uk-UA" sz="1600" dirty="0" smtClean="0"/>
            <a:t>особи</a:t>
          </a:r>
          <a:r>
            <a:rPr lang="uk-UA" sz="1400" dirty="0" smtClean="0"/>
            <a:t>.</a:t>
          </a:r>
          <a:endParaRPr lang="uk-UA" sz="1400" dirty="0"/>
        </a:p>
      </dgm:t>
    </dgm:pt>
    <dgm:pt modelId="{C8161FBD-2D65-4FEA-A3FE-D98DC13E5BF6}" type="parTrans" cxnId="{F293816E-456C-408F-9391-A9E4E7A88B7A}">
      <dgm:prSet/>
      <dgm:spPr/>
      <dgm:t>
        <a:bodyPr/>
        <a:lstStyle/>
        <a:p>
          <a:endParaRPr lang="uk-UA"/>
        </a:p>
      </dgm:t>
    </dgm:pt>
    <dgm:pt modelId="{A90C448B-EDD2-4130-88F9-C6EE80FFAEE9}" type="sibTrans" cxnId="{F293816E-456C-408F-9391-A9E4E7A88B7A}">
      <dgm:prSet/>
      <dgm:spPr/>
      <dgm:t>
        <a:bodyPr/>
        <a:lstStyle/>
        <a:p>
          <a:endParaRPr lang="uk-UA"/>
        </a:p>
      </dgm:t>
    </dgm:pt>
    <dgm:pt modelId="{43E310D9-6B1F-4D48-B9F9-9EFD0FA7095A}" type="pres">
      <dgm:prSet presAssocID="{7E24917D-3E8A-4243-A2C8-679D187D3C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673E26A-A66C-4923-A0BC-44D1692EFF31}" type="pres">
      <dgm:prSet presAssocID="{BAC11116-44E7-4011-8DD3-023C2ED40043}" presName="linNode" presStyleCnt="0"/>
      <dgm:spPr/>
    </dgm:pt>
    <dgm:pt modelId="{0E0935FF-1E28-4FB4-A589-980562765781}" type="pres">
      <dgm:prSet presAssocID="{BAC11116-44E7-4011-8DD3-023C2ED4004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9D13EA-917B-4D7F-8410-70C0C6095A54}" type="pres">
      <dgm:prSet presAssocID="{99E0E0DE-0D42-4133-8FE9-A8E57F4E3F78}" presName="sp" presStyleCnt="0"/>
      <dgm:spPr/>
    </dgm:pt>
    <dgm:pt modelId="{6D38F1DA-FA87-478F-9B8A-AC4107402C0C}" type="pres">
      <dgm:prSet presAssocID="{7A7890D4-325F-4B65-81B9-DCAF38222A51}" presName="linNode" presStyleCnt="0"/>
      <dgm:spPr/>
    </dgm:pt>
    <dgm:pt modelId="{9A21AE03-9971-41F9-A8D8-C1CD06C530AC}" type="pres">
      <dgm:prSet presAssocID="{7A7890D4-325F-4B65-81B9-DCAF38222A5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1A33F5-E4B3-4B0C-8810-E308FA93651B}" type="pres">
      <dgm:prSet presAssocID="{270F3137-0045-426F-8C46-D966494B0802}" presName="sp" presStyleCnt="0"/>
      <dgm:spPr/>
    </dgm:pt>
    <dgm:pt modelId="{DD9AC905-4239-4664-972C-70524195334A}" type="pres">
      <dgm:prSet presAssocID="{2ED64D10-D96A-4A52-AE00-E07AEF7557A7}" presName="linNode" presStyleCnt="0"/>
      <dgm:spPr/>
    </dgm:pt>
    <dgm:pt modelId="{38B9D33F-5A45-4A2A-8670-D263860B69F9}" type="pres">
      <dgm:prSet presAssocID="{2ED64D10-D96A-4A52-AE00-E07AEF7557A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D6660F9-9DE3-46BA-9014-B15977C8FAF2}" type="presOf" srcId="{BAC11116-44E7-4011-8DD3-023C2ED40043}" destId="{0E0935FF-1E28-4FB4-A589-980562765781}" srcOrd="0" destOrd="0" presId="urn:microsoft.com/office/officeart/2005/8/layout/vList5"/>
    <dgm:cxn modelId="{F293816E-456C-408F-9391-A9E4E7A88B7A}" srcId="{7E24917D-3E8A-4243-A2C8-679D187D3C32}" destId="{2ED64D10-D96A-4A52-AE00-E07AEF7557A7}" srcOrd="2" destOrd="0" parTransId="{C8161FBD-2D65-4FEA-A3FE-D98DC13E5BF6}" sibTransId="{A90C448B-EDD2-4130-88F9-C6EE80FFAEE9}"/>
    <dgm:cxn modelId="{0C56A2C4-F64E-48B6-AACF-26C8FB777A14}" type="presOf" srcId="{2ED64D10-D96A-4A52-AE00-E07AEF7557A7}" destId="{38B9D33F-5A45-4A2A-8670-D263860B69F9}" srcOrd="0" destOrd="0" presId="urn:microsoft.com/office/officeart/2005/8/layout/vList5"/>
    <dgm:cxn modelId="{8B52A7C4-504B-4E57-A526-99849808C013}" srcId="{7E24917D-3E8A-4243-A2C8-679D187D3C32}" destId="{BAC11116-44E7-4011-8DD3-023C2ED40043}" srcOrd="0" destOrd="0" parTransId="{9D0339A4-8B48-471F-B29C-0E4E5C75266E}" sibTransId="{99E0E0DE-0D42-4133-8FE9-A8E57F4E3F78}"/>
    <dgm:cxn modelId="{259EE4D8-E7FF-4E5B-9E3A-4B0717596DBD}" type="presOf" srcId="{7A7890D4-325F-4B65-81B9-DCAF38222A51}" destId="{9A21AE03-9971-41F9-A8D8-C1CD06C530AC}" srcOrd="0" destOrd="0" presId="urn:microsoft.com/office/officeart/2005/8/layout/vList5"/>
    <dgm:cxn modelId="{5D323CE8-EDCD-4D12-AB42-42356BC2495D}" type="presOf" srcId="{7E24917D-3E8A-4243-A2C8-679D187D3C32}" destId="{43E310D9-6B1F-4D48-B9F9-9EFD0FA7095A}" srcOrd="0" destOrd="0" presId="urn:microsoft.com/office/officeart/2005/8/layout/vList5"/>
    <dgm:cxn modelId="{4A4C9B94-EAD5-4D28-BDD3-4A611969499A}" srcId="{7E24917D-3E8A-4243-A2C8-679D187D3C32}" destId="{7A7890D4-325F-4B65-81B9-DCAF38222A51}" srcOrd="1" destOrd="0" parTransId="{73D95136-F1E8-4DB5-BA7C-A3250A6DFA2D}" sibTransId="{270F3137-0045-426F-8C46-D966494B0802}"/>
    <dgm:cxn modelId="{0556FAA1-C54B-4CEA-AFB1-2FECB3E6AAC2}" type="presParOf" srcId="{43E310D9-6B1F-4D48-B9F9-9EFD0FA7095A}" destId="{7673E26A-A66C-4923-A0BC-44D1692EFF31}" srcOrd="0" destOrd="0" presId="urn:microsoft.com/office/officeart/2005/8/layout/vList5"/>
    <dgm:cxn modelId="{741F151D-9EAD-463B-AD92-5E2194A20537}" type="presParOf" srcId="{7673E26A-A66C-4923-A0BC-44D1692EFF31}" destId="{0E0935FF-1E28-4FB4-A589-980562765781}" srcOrd="0" destOrd="0" presId="urn:microsoft.com/office/officeart/2005/8/layout/vList5"/>
    <dgm:cxn modelId="{31968FEE-BD1E-4BE4-9F4C-DB0FDF692709}" type="presParOf" srcId="{43E310D9-6B1F-4D48-B9F9-9EFD0FA7095A}" destId="{409D13EA-917B-4D7F-8410-70C0C6095A54}" srcOrd="1" destOrd="0" presId="urn:microsoft.com/office/officeart/2005/8/layout/vList5"/>
    <dgm:cxn modelId="{03216E73-D57B-4EAE-83D1-BA37E3525F8E}" type="presParOf" srcId="{43E310D9-6B1F-4D48-B9F9-9EFD0FA7095A}" destId="{6D38F1DA-FA87-478F-9B8A-AC4107402C0C}" srcOrd="2" destOrd="0" presId="urn:microsoft.com/office/officeart/2005/8/layout/vList5"/>
    <dgm:cxn modelId="{2042559B-086F-42F8-95FE-D977AEB77FC8}" type="presParOf" srcId="{6D38F1DA-FA87-478F-9B8A-AC4107402C0C}" destId="{9A21AE03-9971-41F9-A8D8-C1CD06C530AC}" srcOrd="0" destOrd="0" presId="urn:microsoft.com/office/officeart/2005/8/layout/vList5"/>
    <dgm:cxn modelId="{BF33C196-AE58-486B-BB65-4D210D05ECD9}" type="presParOf" srcId="{43E310D9-6B1F-4D48-B9F9-9EFD0FA7095A}" destId="{461A33F5-E4B3-4B0C-8810-E308FA93651B}" srcOrd="3" destOrd="0" presId="urn:microsoft.com/office/officeart/2005/8/layout/vList5"/>
    <dgm:cxn modelId="{6673C1A7-0BD1-45B2-B1ED-B1E77FB19C74}" type="presParOf" srcId="{43E310D9-6B1F-4D48-B9F9-9EFD0FA7095A}" destId="{DD9AC905-4239-4664-972C-70524195334A}" srcOrd="4" destOrd="0" presId="urn:microsoft.com/office/officeart/2005/8/layout/vList5"/>
    <dgm:cxn modelId="{1043C9F2-4FF6-493A-B105-D8AFE8CA972A}" type="presParOf" srcId="{DD9AC905-4239-4664-972C-70524195334A}" destId="{38B9D33F-5A45-4A2A-8670-D263860B69F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8CDC417-BB8F-4B57-BFAE-649A58B2B83C}" type="doc">
      <dgm:prSet loTypeId="urn:microsoft.com/office/officeart/2005/8/layout/orgChart1" loCatId="hierarchy" qsTypeId="urn:microsoft.com/office/officeart/2005/8/quickstyle/3d2" qsCatId="3D" csTypeId="urn:microsoft.com/office/officeart/2005/8/colors/accent2_5" csCatId="accent2" phldr="1"/>
      <dgm:spPr/>
    </dgm:pt>
    <dgm:pt modelId="{AB280883-12BC-4633-B9AC-311329D72C83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18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На сьогодні по галузі охорони здоров</a:t>
          </a:r>
          <a:r>
            <a:rPr lang="en-US" sz="18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’</a:t>
          </a:r>
          <a:r>
            <a:rPr lang="uk-UA" sz="18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я м.Кропивницького діє галузева </a:t>
          </a:r>
          <a:r>
            <a:rPr lang="uk-UA" sz="18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Програма розвитку галузі охорони здоров</a:t>
          </a:r>
          <a:r>
            <a:rPr lang="en-US" sz="18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’</a:t>
          </a:r>
          <a:r>
            <a:rPr lang="ru-RU" sz="18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я </a:t>
          </a:r>
          <a:r>
            <a:rPr lang="ru-RU" sz="1800" b="1" u="sng" dirty="0" err="1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м.Кропивницького</a:t>
          </a:r>
          <a:r>
            <a:rPr lang="ru-RU" sz="18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 на 2021-2025 роки (</a:t>
          </a:r>
          <a:r>
            <a:rPr lang="ru-RU" sz="1800" b="1" u="sng" dirty="0" err="1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зі</a:t>
          </a:r>
          <a:r>
            <a:rPr lang="ru-RU" sz="18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 </a:t>
          </a:r>
          <a:r>
            <a:rPr lang="ru-RU" sz="1800" b="1" u="sng" dirty="0" err="1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змінами</a:t>
          </a:r>
          <a:r>
            <a:rPr lang="ru-RU" sz="18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), </a:t>
          </a:r>
          <a:r>
            <a:rPr lang="ru-RU" sz="18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в як</a:t>
          </a:r>
          <a:r>
            <a:rPr lang="uk-UA" sz="1800" b="1" dirty="0" err="1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ій</a:t>
          </a:r>
          <a:r>
            <a:rPr lang="uk-UA" sz="18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 затверджені видатки на 2026 рік у сумі </a:t>
          </a:r>
          <a:r>
            <a:rPr lang="uk-UA" sz="1800" b="1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– </a:t>
          </a:r>
          <a:r>
            <a:rPr lang="uk-UA" sz="18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102 634,9 </a:t>
          </a:r>
          <a:r>
            <a:rPr lang="uk-UA" sz="1800" b="1" u="none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т</a:t>
          </a:r>
          <a:r>
            <a:rPr lang="uk-UA" sz="18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ис. грн.</a:t>
          </a:r>
          <a:r>
            <a:rPr lang="uk-UA" sz="1800" b="1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 </a:t>
          </a:r>
          <a:endParaRPr kumimoji="0" lang="ru-RU" sz="1800" b="1" i="0" u="none" strike="noStrike" cap="none" normalizeH="0" baseline="0" dirty="0" smtClean="0">
            <a:ln/>
            <a:solidFill>
              <a:schemeClr val="accent6">
                <a:lumMod val="50000"/>
              </a:schemeClr>
            </a:solidFill>
            <a:effectLst/>
            <a:latin typeface="Times New Roman" pitchFamily="18" charset="0"/>
          </a:endParaRPr>
        </a:p>
      </dgm:t>
    </dgm:pt>
    <dgm:pt modelId="{1355ED45-0742-466A-934F-E5B4D0F6A0B6}" type="parTrans" cxnId="{D0ABBDB9-BF00-4959-9D6E-09D7CB975F59}">
      <dgm:prSet/>
      <dgm:spPr/>
      <dgm:t>
        <a:bodyPr/>
        <a:lstStyle/>
        <a:p>
          <a:endParaRPr lang="ru-RU"/>
        </a:p>
      </dgm:t>
    </dgm:pt>
    <dgm:pt modelId="{B4FE337B-67B4-446D-8062-36C6ACAE2F9B}" type="sibTrans" cxnId="{D0ABBDB9-BF00-4959-9D6E-09D7CB975F59}">
      <dgm:prSet/>
      <dgm:spPr/>
      <dgm:t>
        <a:bodyPr/>
        <a:lstStyle/>
        <a:p>
          <a:endParaRPr lang="ru-RU"/>
        </a:p>
      </dgm:t>
    </dgm:pt>
    <dgm:pt modelId="{EF54BD59-1E6D-4C74-AEBC-679EB16CCDD2}">
      <dgm:prSet custT="1"/>
      <dgm:spPr>
        <a:solidFill>
          <a:schemeClr val="tx2">
            <a:lumMod val="20000"/>
            <a:lumOff val="80000"/>
          </a:schemeClr>
        </a:solidFill>
      </dgm:spPr>
      <dgm:t>
        <a:bodyPr anchor="t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cap="none" normalizeH="0" baseline="0" dirty="0" smtClean="0">
              <a:ln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Станом на</a:t>
          </a:r>
          <a:r>
            <a:rPr kumimoji="0" lang="uk-UA" sz="1800" b="1" i="0" u="none" strike="noStrike" cap="none" normalizeH="0" baseline="0" dirty="0" smtClean="0">
              <a:ln/>
              <a:solidFill>
                <a:srgbClr val="0000FF"/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sng" strike="noStrike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</a:rPr>
            <a:t>01.04.2026</a:t>
          </a:r>
          <a:r>
            <a:rPr kumimoji="0" lang="uk-UA" sz="1800" b="1" i="0" u="none" strike="noStrike" cap="none" normalizeH="0" baseline="0" dirty="0" smtClean="0">
              <a:ln/>
              <a:solidFill>
                <a:srgbClr val="0000FF"/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року фактичне виконання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sng" strike="noStrike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</a:rPr>
            <a:t>Програми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міського бюджету складає – </a:t>
          </a:r>
          <a:r>
            <a:rPr kumimoji="0" lang="uk-UA" sz="1800" b="1" i="0" u="none" strike="noStrike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</a:rPr>
            <a:t>30</a:t>
          </a:r>
          <a:r>
            <a:rPr kumimoji="0" lang="uk-UA" sz="1800" b="1" i="0" u="sng" strike="noStrike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</a:rPr>
            <a:t> 808,9 </a:t>
          </a:r>
          <a:r>
            <a:rPr kumimoji="0" lang="uk-UA" sz="1800" b="1" i="0" u="none" strike="noStrike" cap="none" normalizeH="0" baseline="0" dirty="0" err="1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тис.грн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, зокрема на забезпечення: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uk-UA" sz="1800" b="1" i="0" u="none" strike="noStrike" cap="none" normalizeH="0" baseline="0" dirty="0" smtClean="0">
            <a:ln/>
            <a:solidFill>
              <a:schemeClr val="bg1"/>
            </a:solidFill>
            <a:effectLst/>
            <a:latin typeface="Times New Roman" pitchFamily="18" charset="0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ru-RU" sz="1800" b="1" i="0" u="none" strike="noStrike" cap="none" normalizeH="0" baseline="0" dirty="0" smtClean="0">
            <a:ln/>
            <a:solidFill>
              <a:schemeClr val="accent6">
                <a:lumMod val="50000"/>
              </a:schemeClr>
            </a:solidFill>
            <a:effectLst/>
            <a:latin typeface="Times New Roman" pitchFamily="18" charset="0"/>
          </a:endParaRPr>
        </a:p>
      </dgm:t>
    </dgm:pt>
    <dgm:pt modelId="{10A85D17-FF86-46B9-B5CF-24016E54D6E5}" type="parTrans" cxnId="{0407F76E-3F83-4264-BA6A-03BD8CD4BEBB}">
      <dgm:prSet/>
      <dgm:spPr/>
      <dgm:t>
        <a:bodyPr/>
        <a:lstStyle/>
        <a:p>
          <a:endParaRPr lang="ru-RU"/>
        </a:p>
      </dgm:t>
    </dgm:pt>
    <dgm:pt modelId="{92364E8C-2E6C-402B-8577-20705A2A9CFF}" type="sibTrans" cxnId="{0407F76E-3F83-4264-BA6A-03BD8CD4BEBB}">
      <dgm:prSet/>
      <dgm:spPr/>
      <dgm:t>
        <a:bodyPr/>
        <a:lstStyle/>
        <a:p>
          <a:endParaRPr lang="ru-RU"/>
        </a:p>
      </dgm:t>
    </dgm:pt>
    <dgm:pt modelId="{0B47EF69-C893-4609-9F49-F4696B772860}" type="pres">
      <dgm:prSet presAssocID="{C8CDC417-BB8F-4B57-BFAE-649A58B2B8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ADE884C-BFD1-4BDA-80BB-6E38C165266C}" type="pres">
      <dgm:prSet presAssocID="{AB280883-12BC-4633-B9AC-311329D72C83}" presName="hierRoot1" presStyleCnt="0">
        <dgm:presLayoutVars>
          <dgm:hierBranch/>
        </dgm:presLayoutVars>
      </dgm:prSet>
      <dgm:spPr/>
    </dgm:pt>
    <dgm:pt modelId="{F9EDEC64-61B4-49C9-9702-043A51598693}" type="pres">
      <dgm:prSet presAssocID="{AB280883-12BC-4633-B9AC-311329D72C83}" presName="rootComposite1" presStyleCnt="0"/>
      <dgm:spPr/>
    </dgm:pt>
    <dgm:pt modelId="{98605FCA-9E0C-45D6-9086-306A4B4D9711}" type="pres">
      <dgm:prSet presAssocID="{AB280883-12BC-4633-B9AC-311329D72C83}" presName="rootText1" presStyleLbl="node0" presStyleIdx="0" presStyleCnt="1" custScaleX="644405" custScaleY="130826" custLinFactNeighborX="-953" custLinFactNeighborY="-348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0E7056-5922-44A1-A0C4-2B9BC65F27F5}" type="pres">
      <dgm:prSet presAssocID="{AB280883-12BC-4633-B9AC-311329D72C8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54C96E2-D7A4-4DC2-B72B-96A359BDFF44}" type="pres">
      <dgm:prSet presAssocID="{AB280883-12BC-4633-B9AC-311329D72C83}" presName="hierChild2" presStyleCnt="0"/>
      <dgm:spPr/>
    </dgm:pt>
    <dgm:pt modelId="{E405D675-F987-4F98-A456-7221593682A4}" type="pres">
      <dgm:prSet presAssocID="{10A85D17-FF86-46B9-B5CF-24016E54D6E5}" presName="Name35" presStyleLbl="parChTrans1D2" presStyleIdx="0" presStyleCnt="1"/>
      <dgm:spPr/>
      <dgm:t>
        <a:bodyPr/>
        <a:lstStyle/>
        <a:p>
          <a:endParaRPr lang="ru-RU"/>
        </a:p>
      </dgm:t>
    </dgm:pt>
    <dgm:pt modelId="{8FD2117A-4296-4E1C-9A10-2973AD046310}" type="pres">
      <dgm:prSet presAssocID="{EF54BD59-1E6D-4C74-AEBC-679EB16CCDD2}" presName="hierRoot2" presStyleCnt="0">
        <dgm:presLayoutVars>
          <dgm:hierBranch/>
        </dgm:presLayoutVars>
      </dgm:prSet>
      <dgm:spPr/>
    </dgm:pt>
    <dgm:pt modelId="{B0214EEC-DD0C-4C70-86B6-8A4929924300}" type="pres">
      <dgm:prSet presAssocID="{EF54BD59-1E6D-4C74-AEBC-679EB16CCDD2}" presName="rootComposite" presStyleCnt="0"/>
      <dgm:spPr/>
    </dgm:pt>
    <dgm:pt modelId="{25A9E31B-0B3A-4EDD-8EC6-4BE06E433D24}" type="pres">
      <dgm:prSet presAssocID="{EF54BD59-1E6D-4C74-AEBC-679EB16CCDD2}" presName="rootText" presStyleLbl="node2" presStyleIdx="0" presStyleCnt="1" custScaleX="645675" custScaleY="77921" custLinFactNeighborX="-318" custLinFactNeighborY="-82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868AE3-B214-4484-AF0F-D8E9188C10E4}" type="pres">
      <dgm:prSet presAssocID="{EF54BD59-1E6D-4C74-AEBC-679EB16CCDD2}" presName="rootConnector" presStyleLbl="node2" presStyleIdx="0" presStyleCnt="1"/>
      <dgm:spPr/>
      <dgm:t>
        <a:bodyPr/>
        <a:lstStyle/>
        <a:p>
          <a:endParaRPr lang="ru-RU"/>
        </a:p>
      </dgm:t>
    </dgm:pt>
    <dgm:pt modelId="{5E3C5CC6-6426-4EEF-8091-851FC4E6A6C5}" type="pres">
      <dgm:prSet presAssocID="{EF54BD59-1E6D-4C74-AEBC-679EB16CCDD2}" presName="hierChild4" presStyleCnt="0"/>
      <dgm:spPr/>
    </dgm:pt>
    <dgm:pt modelId="{43487CCD-5913-4A11-8DDA-EE770126C436}" type="pres">
      <dgm:prSet presAssocID="{EF54BD59-1E6D-4C74-AEBC-679EB16CCDD2}" presName="hierChild5" presStyleCnt="0"/>
      <dgm:spPr/>
    </dgm:pt>
    <dgm:pt modelId="{249F7025-7FCE-42E6-8196-765554D13430}" type="pres">
      <dgm:prSet presAssocID="{AB280883-12BC-4633-B9AC-311329D72C83}" presName="hierChild3" presStyleCnt="0"/>
      <dgm:spPr/>
    </dgm:pt>
  </dgm:ptLst>
  <dgm:cxnLst>
    <dgm:cxn modelId="{53EF96BE-87AC-4799-9C90-0422ADD6CC0C}" type="presOf" srcId="{AB280883-12BC-4633-B9AC-311329D72C83}" destId="{2B0E7056-5922-44A1-A0C4-2B9BC65F27F5}" srcOrd="1" destOrd="0" presId="urn:microsoft.com/office/officeart/2005/8/layout/orgChart1"/>
    <dgm:cxn modelId="{5C36E8E4-6AFD-4A0C-85CD-B3CDE2824D60}" type="presOf" srcId="{EF54BD59-1E6D-4C74-AEBC-679EB16CCDD2}" destId="{25A9E31B-0B3A-4EDD-8EC6-4BE06E433D24}" srcOrd="0" destOrd="0" presId="urn:microsoft.com/office/officeart/2005/8/layout/orgChart1"/>
    <dgm:cxn modelId="{83B174A3-63AE-4A2C-8A32-EFB22D1C2D0E}" type="presOf" srcId="{C8CDC417-BB8F-4B57-BFAE-649A58B2B83C}" destId="{0B47EF69-C893-4609-9F49-F4696B772860}" srcOrd="0" destOrd="0" presId="urn:microsoft.com/office/officeart/2005/8/layout/orgChart1"/>
    <dgm:cxn modelId="{C6D90035-4F20-411E-88CD-584EF69C9997}" type="presOf" srcId="{10A85D17-FF86-46B9-B5CF-24016E54D6E5}" destId="{E405D675-F987-4F98-A456-7221593682A4}" srcOrd="0" destOrd="0" presId="urn:microsoft.com/office/officeart/2005/8/layout/orgChart1"/>
    <dgm:cxn modelId="{D0ABBDB9-BF00-4959-9D6E-09D7CB975F59}" srcId="{C8CDC417-BB8F-4B57-BFAE-649A58B2B83C}" destId="{AB280883-12BC-4633-B9AC-311329D72C83}" srcOrd="0" destOrd="0" parTransId="{1355ED45-0742-466A-934F-E5B4D0F6A0B6}" sibTransId="{B4FE337B-67B4-446D-8062-36C6ACAE2F9B}"/>
    <dgm:cxn modelId="{B9175584-2113-49EC-9857-DB1842F01438}" type="presOf" srcId="{EF54BD59-1E6D-4C74-AEBC-679EB16CCDD2}" destId="{E5868AE3-B214-4484-AF0F-D8E9188C10E4}" srcOrd="1" destOrd="0" presId="urn:microsoft.com/office/officeart/2005/8/layout/orgChart1"/>
    <dgm:cxn modelId="{1396933B-81BC-4CF6-AFE5-1FC3CD1894A8}" type="presOf" srcId="{AB280883-12BC-4633-B9AC-311329D72C83}" destId="{98605FCA-9E0C-45D6-9086-306A4B4D9711}" srcOrd="0" destOrd="0" presId="urn:microsoft.com/office/officeart/2005/8/layout/orgChart1"/>
    <dgm:cxn modelId="{0407F76E-3F83-4264-BA6A-03BD8CD4BEBB}" srcId="{AB280883-12BC-4633-B9AC-311329D72C83}" destId="{EF54BD59-1E6D-4C74-AEBC-679EB16CCDD2}" srcOrd="0" destOrd="0" parTransId="{10A85D17-FF86-46B9-B5CF-24016E54D6E5}" sibTransId="{92364E8C-2E6C-402B-8577-20705A2A9CFF}"/>
    <dgm:cxn modelId="{26F7A021-A4CB-4FCA-8059-0D4AFB5A3EF9}" type="presParOf" srcId="{0B47EF69-C893-4609-9F49-F4696B772860}" destId="{1ADE884C-BFD1-4BDA-80BB-6E38C165266C}" srcOrd="0" destOrd="0" presId="urn:microsoft.com/office/officeart/2005/8/layout/orgChart1"/>
    <dgm:cxn modelId="{E4E982C4-C3E9-48D2-A331-C68C9DAA8393}" type="presParOf" srcId="{1ADE884C-BFD1-4BDA-80BB-6E38C165266C}" destId="{F9EDEC64-61B4-49C9-9702-043A51598693}" srcOrd="0" destOrd="0" presId="urn:microsoft.com/office/officeart/2005/8/layout/orgChart1"/>
    <dgm:cxn modelId="{CC3D133E-4E11-463C-8B01-1FE4505ACB25}" type="presParOf" srcId="{F9EDEC64-61B4-49C9-9702-043A51598693}" destId="{98605FCA-9E0C-45D6-9086-306A4B4D9711}" srcOrd="0" destOrd="0" presId="urn:microsoft.com/office/officeart/2005/8/layout/orgChart1"/>
    <dgm:cxn modelId="{804D1848-DBCD-4016-9E81-2D1C40188D5A}" type="presParOf" srcId="{F9EDEC64-61B4-49C9-9702-043A51598693}" destId="{2B0E7056-5922-44A1-A0C4-2B9BC65F27F5}" srcOrd="1" destOrd="0" presId="urn:microsoft.com/office/officeart/2005/8/layout/orgChart1"/>
    <dgm:cxn modelId="{6F1AA65C-FBCF-4587-BC26-9B0F95F2799D}" type="presParOf" srcId="{1ADE884C-BFD1-4BDA-80BB-6E38C165266C}" destId="{354C96E2-D7A4-4DC2-B72B-96A359BDFF44}" srcOrd="1" destOrd="0" presId="urn:microsoft.com/office/officeart/2005/8/layout/orgChart1"/>
    <dgm:cxn modelId="{2DD9707C-4916-4F7B-9BBE-16066149CBAB}" type="presParOf" srcId="{354C96E2-D7A4-4DC2-B72B-96A359BDFF44}" destId="{E405D675-F987-4F98-A456-7221593682A4}" srcOrd="0" destOrd="0" presId="urn:microsoft.com/office/officeart/2005/8/layout/orgChart1"/>
    <dgm:cxn modelId="{D81D4AD6-42B5-4000-9223-BE0D5861B407}" type="presParOf" srcId="{354C96E2-D7A4-4DC2-B72B-96A359BDFF44}" destId="{8FD2117A-4296-4E1C-9A10-2973AD046310}" srcOrd="1" destOrd="0" presId="urn:microsoft.com/office/officeart/2005/8/layout/orgChart1"/>
    <dgm:cxn modelId="{B5A7E2A7-9870-46DC-B8B6-E4ED52BC8312}" type="presParOf" srcId="{8FD2117A-4296-4E1C-9A10-2973AD046310}" destId="{B0214EEC-DD0C-4C70-86B6-8A4929924300}" srcOrd="0" destOrd="0" presId="urn:microsoft.com/office/officeart/2005/8/layout/orgChart1"/>
    <dgm:cxn modelId="{2D93807B-686D-42C3-8C43-3FF24A03B761}" type="presParOf" srcId="{B0214EEC-DD0C-4C70-86B6-8A4929924300}" destId="{25A9E31B-0B3A-4EDD-8EC6-4BE06E433D24}" srcOrd="0" destOrd="0" presId="urn:microsoft.com/office/officeart/2005/8/layout/orgChart1"/>
    <dgm:cxn modelId="{D6344287-69D0-4E77-8397-7D4BEC4841B3}" type="presParOf" srcId="{B0214EEC-DD0C-4C70-86B6-8A4929924300}" destId="{E5868AE3-B214-4484-AF0F-D8E9188C10E4}" srcOrd="1" destOrd="0" presId="urn:microsoft.com/office/officeart/2005/8/layout/orgChart1"/>
    <dgm:cxn modelId="{4E797C3A-DB80-4E1C-BED2-C9DA65227602}" type="presParOf" srcId="{8FD2117A-4296-4E1C-9A10-2973AD046310}" destId="{5E3C5CC6-6426-4EEF-8091-851FC4E6A6C5}" srcOrd="1" destOrd="0" presId="urn:microsoft.com/office/officeart/2005/8/layout/orgChart1"/>
    <dgm:cxn modelId="{5B83AB55-893E-4E03-9E41-94B099B8921C}" type="presParOf" srcId="{8FD2117A-4296-4E1C-9A10-2973AD046310}" destId="{43487CCD-5913-4A11-8DDA-EE770126C436}" srcOrd="2" destOrd="0" presId="urn:microsoft.com/office/officeart/2005/8/layout/orgChart1"/>
    <dgm:cxn modelId="{39D77CAC-679D-4F94-9D74-7AB7A15F57B1}" type="presParOf" srcId="{1ADE884C-BFD1-4BDA-80BB-6E38C165266C}" destId="{249F7025-7FCE-42E6-8196-765554D13430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E01F18C-75F5-4BE7-A57C-1E2A2C1385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487CE8B-F6EC-4A76-B5DB-F795B0160168}">
      <dgm:prSet/>
      <dgm:spPr/>
      <dgm:t>
        <a:bodyPr/>
        <a:lstStyle/>
        <a:p>
          <a:pPr rtl="0"/>
          <a:r>
            <a:rPr lang="uk-UA" dirty="0" smtClean="0"/>
            <a:t>урядову «гарячу лінію» - 8</a:t>
          </a:r>
          <a:r>
            <a:rPr lang="uk-UA" b="1" dirty="0" smtClean="0"/>
            <a:t>;</a:t>
          </a:r>
          <a:endParaRPr lang="uk-UA" dirty="0"/>
        </a:p>
      </dgm:t>
    </dgm:pt>
    <dgm:pt modelId="{E431E637-7910-46A3-9D3F-835394D61CDD}" type="parTrans" cxnId="{0C5E263B-F0CF-4B32-8B0F-BBC0E7EBF6B2}">
      <dgm:prSet/>
      <dgm:spPr/>
      <dgm:t>
        <a:bodyPr/>
        <a:lstStyle/>
        <a:p>
          <a:endParaRPr lang="uk-UA"/>
        </a:p>
      </dgm:t>
    </dgm:pt>
    <dgm:pt modelId="{EFEF1A66-323C-499F-9BF7-A11A6495CDDC}" type="sibTrans" cxnId="{0C5E263B-F0CF-4B32-8B0F-BBC0E7EBF6B2}">
      <dgm:prSet/>
      <dgm:spPr/>
      <dgm:t>
        <a:bodyPr/>
        <a:lstStyle/>
        <a:p>
          <a:endParaRPr lang="uk-UA"/>
        </a:p>
      </dgm:t>
    </dgm:pt>
    <dgm:pt modelId="{F4FA9193-526C-4761-AB64-C6C6CFFFED08}">
      <dgm:prSet/>
      <dgm:spPr/>
      <dgm:t>
        <a:bodyPr/>
        <a:lstStyle/>
        <a:p>
          <a:pPr rtl="0"/>
          <a:r>
            <a:rPr lang="uk-UA" dirty="0" smtClean="0"/>
            <a:t>гарячу лінію МОЗ України (через ДОЗ) - 7</a:t>
          </a:r>
          <a:r>
            <a:rPr lang="uk-UA" b="1" dirty="0" smtClean="0"/>
            <a:t>;</a:t>
          </a:r>
          <a:endParaRPr lang="uk-UA" dirty="0"/>
        </a:p>
      </dgm:t>
    </dgm:pt>
    <dgm:pt modelId="{29343811-FB5C-41AD-9D5B-6FE331AA4073}" type="parTrans" cxnId="{73955D42-75F6-41A1-A82D-4836DCCB6ADF}">
      <dgm:prSet/>
      <dgm:spPr/>
      <dgm:t>
        <a:bodyPr/>
        <a:lstStyle/>
        <a:p>
          <a:endParaRPr lang="uk-UA"/>
        </a:p>
      </dgm:t>
    </dgm:pt>
    <dgm:pt modelId="{2DC25820-895A-4827-80ED-B944312EA2CB}" type="sibTrans" cxnId="{73955D42-75F6-41A1-A82D-4836DCCB6ADF}">
      <dgm:prSet/>
      <dgm:spPr/>
      <dgm:t>
        <a:bodyPr/>
        <a:lstStyle/>
        <a:p>
          <a:endParaRPr lang="uk-UA"/>
        </a:p>
      </dgm:t>
    </dgm:pt>
    <dgm:pt modelId="{B9991355-2FFB-46DF-A734-60363EEC6D65}">
      <dgm:prSet/>
      <dgm:spPr/>
      <dgm:t>
        <a:bodyPr/>
        <a:lstStyle/>
        <a:p>
          <a:pPr rtl="0"/>
          <a:r>
            <a:rPr lang="uk-UA" dirty="0" smtClean="0"/>
            <a:t>Кіровоградський регіональний контактний центр - 12</a:t>
          </a:r>
          <a:r>
            <a:rPr lang="uk-UA" b="1" dirty="0" smtClean="0"/>
            <a:t>.</a:t>
          </a:r>
          <a:endParaRPr lang="uk-UA" dirty="0"/>
        </a:p>
      </dgm:t>
    </dgm:pt>
    <dgm:pt modelId="{F87DB60A-FF7F-48F4-BA0B-F71F283E2E8C}" type="parTrans" cxnId="{6DE08A9A-6BC0-4D09-8A02-E2D3FD3EBCDE}">
      <dgm:prSet/>
      <dgm:spPr/>
      <dgm:t>
        <a:bodyPr/>
        <a:lstStyle/>
        <a:p>
          <a:endParaRPr lang="uk-UA"/>
        </a:p>
      </dgm:t>
    </dgm:pt>
    <dgm:pt modelId="{DE4B5F21-6BB4-4AC3-A9F5-E87B2F8701F6}" type="sibTrans" cxnId="{6DE08A9A-6BC0-4D09-8A02-E2D3FD3EBCDE}">
      <dgm:prSet/>
      <dgm:spPr/>
      <dgm:t>
        <a:bodyPr/>
        <a:lstStyle/>
        <a:p>
          <a:endParaRPr lang="uk-UA"/>
        </a:p>
      </dgm:t>
    </dgm:pt>
    <dgm:pt modelId="{848054B3-6302-49E9-B6ED-384B0DC339F4}">
      <dgm:prSet/>
      <dgm:spPr/>
      <dgm:t>
        <a:bodyPr/>
        <a:lstStyle/>
        <a:p>
          <a:r>
            <a:rPr lang="uk-UA" dirty="0" smtClean="0"/>
            <a:t>безпосередньо до управління – 10;</a:t>
          </a:r>
          <a:endParaRPr lang="uk-UA" dirty="0"/>
        </a:p>
      </dgm:t>
    </dgm:pt>
    <dgm:pt modelId="{4385B922-F874-4552-B60A-520C99E40420}" type="parTrans" cxnId="{56018A09-0DAF-4659-91A0-9E7DADB5AA65}">
      <dgm:prSet/>
      <dgm:spPr/>
      <dgm:t>
        <a:bodyPr/>
        <a:lstStyle/>
        <a:p>
          <a:endParaRPr lang="uk-UA"/>
        </a:p>
      </dgm:t>
    </dgm:pt>
    <dgm:pt modelId="{821548B2-88F9-4513-A68F-14237B7AD021}" type="sibTrans" cxnId="{56018A09-0DAF-4659-91A0-9E7DADB5AA65}">
      <dgm:prSet/>
      <dgm:spPr/>
      <dgm:t>
        <a:bodyPr/>
        <a:lstStyle/>
        <a:p>
          <a:endParaRPr lang="uk-UA"/>
        </a:p>
      </dgm:t>
    </dgm:pt>
    <dgm:pt modelId="{B42EC7A2-1197-4E6A-A460-9F700740B26A}">
      <dgm:prSet/>
      <dgm:spPr/>
      <dgm:t>
        <a:bodyPr/>
        <a:lstStyle/>
        <a:p>
          <a:r>
            <a:rPr lang="uk-UA" dirty="0" smtClean="0"/>
            <a:t>інші – 27;</a:t>
          </a:r>
          <a:endParaRPr lang="uk-UA" dirty="0"/>
        </a:p>
      </dgm:t>
    </dgm:pt>
    <dgm:pt modelId="{2B14C9E3-09DC-49A5-8403-CBE00DF8730B}" type="parTrans" cxnId="{E122895A-D186-4BD7-9C1D-5DA127380EB2}">
      <dgm:prSet/>
      <dgm:spPr/>
      <dgm:t>
        <a:bodyPr/>
        <a:lstStyle/>
        <a:p>
          <a:endParaRPr lang="uk-UA"/>
        </a:p>
      </dgm:t>
    </dgm:pt>
    <dgm:pt modelId="{606DF9DC-12D0-4FE7-9C73-7CB3E3837296}" type="sibTrans" cxnId="{E122895A-D186-4BD7-9C1D-5DA127380EB2}">
      <dgm:prSet/>
      <dgm:spPr/>
      <dgm:t>
        <a:bodyPr/>
        <a:lstStyle/>
        <a:p>
          <a:endParaRPr lang="uk-UA"/>
        </a:p>
      </dgm:t>
    </dgm:pt>
    <dgm:pt modelId="{023C6A47-6031-479B-98B6-D4E0F94BD15E}" type="pres">
      <dgm:prSet presAssocID="{4E01F18C-75F5-4BE7-A57C-1E2A2C1385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1BE5CF-3ECC-48A2-A376-DDA54AFA070E}" type="pres">
      <dgm:prSet presAssocID="{2487CE8B-F6EC-4A76-B5DB-F795B0160168}" presName="parentText" presStyleLbl="node1" presStyleIdx="0" presStyleCnt="5" custLinFactY="-10533" custLinFactNeighborX="48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C5E3DF-D132-4BF6-85EB-200E9A769BC1}" type="pres">
      <dgm:prSet presAssocID="{EFEF1A66-323C-499F-9BF7-A11A6495CDDC}" presName="spacer" presStyleCnt="0"/>
      <dgm:spPr/>
    </dgm:pt>
    <dgm:pt modelId="{6152543F-4E01-408B-A949-E04D34EB3BD9}" type="pres">
      <dgm:prSet presAssocID="{F4FA9193-526C-4761-AB64-C6C6CFFFED0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6AD026-714D-40E6-BF84-2B950CE258B8}" type="pres">
      <dgm:prSet presAssocID="{2DC25820-895A-4827-80ED-B944312EA2CB}" presName="spacer" presStyleCnt="0"/>
      <dgm:spPr/>
    </dgm:pt>
    <dgm:pt modelId="{659E6D78-3D33-40B7-A48B-6BE7707F60EB}" type="pres">
      <dgm:prSet presAssocID="{B42EC7A2-1197-4E6A-A460-9F700740B26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633F72-460D-4F26-8F2B-626C39DB423A}" type="pres">
      <dgm:prSet presAssocID="{606DF9DC-12D0-4FE7-9C73-7CB3E3837296}" presName="spacer" presStyleCnt="0"/>
      <dgm:spPr/>
    </dgm:pt>
    <dgm:pt modelId="{E0FF08E4-4452-4BED-AF80-2FE079E909DD}" type="pres">
      <dgm:prSet presAssocID="{848054B3-6302-49E9-B6ED-384B0DC339F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236CF6-21EA-460C-8C3E-0DAD6CF58B69}" type="pres">
      <dgm:prSet presAssocID="{821548B2-88F9-4513-A68F-14237B7AD021}" presName="spacer" presStyleCnt="0"/>
      <dgm:spPr/>
    </dgm:pt>
    <dgm:pt modelId="{AD308A40-F237-41E0-9E55-0A40247C8E02}" type="pres">
      <dgm:prSet presAssocID="{B9991355-2FFB-46DF-A734-60363EEC6D6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122895A-D186-4BD7-9C1D-5DA127380EB2}" srcId="{4E01F18C-75F5-4BE7-A57C-1E2A2C138500}" destId="{B42EC7A2-1197-4E6A-A460-9F700740B26A}" srcOrd="2" destOrd="0" parTransId="{2B14C9E3-09DC-49A5-8403-CBE00DF8730B}" sibTransId="{606DF9DC-12D0-4FE7-9C73-7CB3E3837296}"/>
    <dgm:cxn modelId="{0C5E263B-F0CF-4B32-8B0F-BBC0E7EBF6B2}" srcId="{4E01F18C-75F5-4BE7-A57C-1E2A2C138500}" destId="{2487CE8B-F6EC-4A76-B5DB-F795B0160168}" srcOrd="0" destOrd="0" parTransId="{E431E637-7910-46A3-9D3F-835394D61CDD}" sibTransId="{EFEF1A66-323C-499F-9BF7-A11A6495CDDC}"/>
    <dgm:cxn modelId="{08F17D2C-2CC7-4EF1-8208-2FD4C80A331C}" type="presOf" srcId="{4E01F18C-75F5-4BE7-A57C-1E2A2C138500}" destId="{023C6A47-6031-479B-98B6-D4E0F94BD15E}" srcOrd="0" destOrd="0" presId="urn:microsoft.com/office/officeart/2005/8/layout/vList2"/>
    <dgm:cxn modelId="{D6E63A66-E060-4267-8F3A-988600B8B631}" type="presOf" srcId="{F4FA9193-526C-4761-AB64-C6C6CFFFED08}" destId="{6152543F-4E01-408B-A949-E04D34EB3BD9}" srcOrd="0" destOrd="0" presId="urn:microsoft.com/office/officeart/2005/8/layout/vList2"/>
    <dgm:cxn modelId="{34F6E41C-6EE8-482A-909F-DCDDE054F7C2}" type="presOf" srcId="{2487CE8B-F6EC-4A76-B5DB-F795B0160168}" destId="{731BE5CF-3ECC-48A2-A376-DDA54AFA070E}" srcOrd="0" destOrd="0" presId="urn:microsoft.com/office/officeart/2005/8/layout/vList2"/>
    <dgm:cxn modelId="{E2E274CA-E486-4FF7-BB24-1DC9480EAF72}" type="presOf" srcId="{B9991355-2FFB-46DF-A734-60363EEC6D65}" destId="{AD308A40-F237-41E0-9E55-0A40247C8E02}" srcOrd="0" destOrd="0" presId="urn:microsoft.com/office/officeart/2005/8/layout/vList2"/>
    <dgm:cxn modelId="{AA5A19A9-2340-42C5-9337-DE0F7133DECA}" type="presOf" srcId="{B42EC7A2-1197-4E6A-A460-9F700740B26A}" destId="{659E6D78-3D33-40B7-A48B-6BE7707F60EB}" srcOrd="0" destOrd="0" presId="urn:microsoft.com/office/officeart/2005/8/layout/vList2"/>
    <dgm:cxn modelId="{73955D42-75F6-41A1-A82D-4836DCCB6ADF}" srcId="{4E01F18C-75F5-4BE7-A57C-1E2A2C138500}" destId="{F4FA9193-526C-4761-AB64-C6C6CFFFED08}" srcOrd="1" destOrd="0" parTransId="{29343811-FB5C-41AD-9D5B-6FE331AA4073}" sibTransId="{2DC25820-895A-4827-80ED-B944312EA2CB}"/>
    <dgm:cxn modelId="{6DE08A9A-6BC0-4D09-8A02-E2D3FD3EBCDE}" srcId="{4E01F18C-75F5-4BE7-A57C-1E2A2C138500}" destId="{B9991355-2FFB-46DF-A734-60363EEC6D65}" srcOrd="4" destOrd="0" parTransId="{F87DB60A-FF7F-48F4-BA0B-F71F283E2E8C}" sibTransId="{DE4B5F21-6BB4-4AC3-A9F5-E87B2F8701F6}"/>
    <dgm:cxn modelId="{942CC7C1-3598-4FE1-A380-32435926DA0A}" type="presOf" srcId="{848054B3-6302-49E9-B6ED-384B0DC339F4}" destId="{E0FF08E4-4452-4BED-AF80-2FE079E909DD}" srcOrd="0" destOrd="0" presId="urn:microsoft.com/office/officeart/2005/8/layout/vList2"/>
    <dgm:cxn modelId="{56018A09-0DAF-4659-91A0-9E7DADB5AA65}" srcId="{4E01F18C-75F5-4BE7-A57C-1E2A2C138500}" destId="{848054B3-6302-49E9-B6ED-384B0DC339F4}" srcOrd="3" destOrd="0" parTransId="{4385B922-F874-4552-B60A-520C99E40420}" sibTransId="{821548B2-88F9-4513-A68F-14237B7AD021}"/>
    <dgm:cxn modelId="{4B23708A-12FB-46E8-BF46-DF3E5A86B895}" type="presParOf" srcId="{023C6A47-6031-479B-98B6-D4E0F94BD15E}" destId="{731BE5CF-3ECC-48A2-A376-DDA54AFA070E}" srcOrd="0" destOrd="0" presId="urn:microsoft.com/office/officeart/2005/8/layout/vList2"/>
    <dgm:cxn modelId="{BCB7E49A-F6D2-4DC8-9F1B-69186290E87F}" type="presParOf" srcId="{023C6A47-6031-479B-98B6-D4E0F94BD15E}" destId="{B3C5E3DF-D132-4BF6-85EB-200E9A769BC1}" srcOrd="1" destOrd="0" presId="urn:microsoft.com/office/officeart/2005/8/layout/vList2"/>
    <dgm:cxn modelId="{E91ABC31-6D5B-48AB-A7C1-CD8736EDF47D}" type="presParOf" srcId="{023C6A47-6031-479B-98B6-D4E0F94BD15E}" destId="{6152543F-4E01-408B-A949-E04D34EB3BD9}" srcOrd="2" destOrd="0" presId="urn:microsoft.com/office/officeart/2005/8/layout/vList2"/>
    <dgm:cxn modelId="{2C2DE2B3-ABFB-4FA0-A2B7-91E1B0CDE4CE}" type="presParOf" srcId="{023C6A47-6031-479B-98B6-D4E0F94BD15E}" destId="{3C6AD026-714D-40E6-BF84-2B950CE258B8}" srcOrd="3" destOrd="0" presId="urn:microsoft.com/office/officeart/2005/8/layout/vList2"/>
    <dgm:cxn modelId="{B9F74F6C-3383-4DB7-B1FF-0764CFC1266B}" type="presParOf" srcId="{023C6A47-6031-479B-98B6-D4E0F94BD15E}" destId="{659E6D78-3D33-40B7-A48B-6BE7707F60EB}" srcOrd="4" destOrd="0" presId="urn:microsoft.com/office/officeart/2005/8/layout/vList2"/>
    <dgm:cxn modelId="{AA994EB8-9B7E-498B-9BA0-0F8197B48CE1}" type="presParOf" srcId="{023C6A47-6031-479B-98B6-D4E0F94BD15E}" destId="{62633F72-460D-4F26-8F2B-626C39DB423A}" srcOrd="5" destOrd="0" presId="urn:microsoft.com/office/officeart/2005/8/layout/vList2"/>
    <dgm:cxn modelId="{37A34A05-F0AA-4CD1-9684-5E8473C5EFB6}" type="presParOf" srcId="{023C6A47-6031-479B-98B6-D4E0F94BD15E}" destId="{E0FF08E4-4452-4BED-AF80-2FE079E909DD}" srcOrd="6" destOrd="0" presId="urn:microsoft.com/office/officeart/2005/8/layout/vList2"/>
    <dgm:cxn modelId="{3EC85B54-5AF6-45B8-9A68-CB1A6A73509D}" type="presParOf" srcId="{023C6A47-6031-479B-98B6-D4E0F94BD15E}" destId="{D2236CF6-21EA-460C-8C3E-0DAD6CF58B69}" srcOrd="7" destOrd="0" presId="urn:microsoft.com/office/officeart/2005/8/layout/vList2"/>
    <dgm:cxn modelId="{EBFAB97F-AA67-4AA2-B84D-66C8C9890FAD}" type="presParOf" srcId="{023C6A47-6031-479B-98B6-D4E0F94BD15E}" destId="{AD308A40-F237-41E0-9E55-0A40247C8E0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8C4B9C-6AB8-4433-9974-3EB3D4C5092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31922AA-8CF0-48B8-8E68-797516263460}">
      <dgm:prSet/>
      <dgm:spPr/>
      <dgm:t>
        <a:bodyPr/>
        <a:lstStyle/>
        <a:p>
          <a:pPr rtl="0"/>
          <a:r>
            <a:rPr lang="uk-UA" dirty="0" smtClean="0"/>
            <a:t>пропозиції (зауваження) – 10;</a:t>
          </a:r>
          <a:endParaRPr lang="uk-UA" dirty="0"/>
        </a:p>
      </dgm:t>
    </dgm:pt>
    <dgm:pt modelId="{9F8F4FCD-48C8-4D7B-8C2D-15E24CA70268}" type="parTrans" cxnId="{3C0529B5-2EC2-4904-9793-5DF96354A48E}">
      <dgm:prSet/>
      <dgm:spPr/>
      <dgm:t>
        <a:bodyPr/>
        <a:lstStyle/>
        <a:p>
          <a:endParaRPr lang="uk-UA"/>
        </a:p>
      </dgm:t>
    </dgm:pt>
    <dgm:pt modelId="{461693A5-4D03-4CD1-A678-AAE823D36AFA}" type="sibTrans" cxnId="{3C0529B5-2EC2-4904-9793-5DF96354A48E}">
      <dgm:prSet/>
      <dgm:spPr/>
      <dgm:t>
        <a:bodyPr/>
        <a:lstStyle/>
        <a:p>
          <a:endParaRPr lang="uk-UA"/>
        </a:p>
      </dgm:t>
    </dgm:pt>
    <dgm:pt modelId="{E96B4392-BA39-4572-AC22-9EE37196D585}">
      <dgm:prSet/>
      <dgm:spPr/>
      <dgm:t>
        <a:bodyPr/>
        <a:lstStyle/>
        <a:p>
          <a:pPr rtl="0"/>
          <a:r>
            <a:rPr lang="uk-UA" dirty="0" smtClean="0"/>
            <a:t>заява (клопотання) - 32</a:t>
          </a:r>
          <a:endParaRPr lang="uk-UA" dirty="0"/>
        </a:p>
      </dgm:t>
    </dgm:pt>
    <dgm:pt modelId="{017DC8E2-E476-4620-A1DD-3AF19CD2D3B3}" type="parTrans" cxnId="{1D72A4C2-3720-41E2-951E-71679A6E33A5}">
      <dgm:prSet/>
      <dgm:spPr/>
      <dgm:t>
        <a:bodyPr/>
        <a:lstStyle/>
        <a:p>
          <a:endParaRPr lang="uk-UA"/>
        </a:p>
      </dgm:t>
    </dgm:pt>
    <dgm:pt modelId="{94243CC3-A6D2-41DB-940B-B665DE8E5439}" type="sibTrans" cxnId="{1D72A4C2-3720-41E2-951E-71679A6E33A5}">
      <dgm:prSet/>
      <dgm:spPr/>
      <dgm:t>
        <a:bodyPr/>
        <a:lstStyle/>
        <a:p>
          <a:endParaRPr lang="uk-UA"/>
        </a:p>
      </dgm:t>
    </dgm:pt>
    <dgm:pt modelId="{F9DE5766-CCDF-4FAF-B33A-782BDE9C8F90}">
      <dgm:prSet/>
      <dgm:spPr/>
      <dgm:t>
        <a:bodyPr/>
        <a:lstStyle/>
        <a:p>
          <a:pPr rtl="0"/>
          <a:r>
            <a:rPr lang="uk-UA" dirty="0" smtClean="0"/>
            <a:t>скарга – 22.</a:t>
          </a:r>
          <a:endParaRPr lang="uk-UA" dirty="0"/>
        </a:p>
      </dgm:t>
    </dgm:pt>
    <dgm:pt modelId="{FDEF20EC-B508-4D88-AB85-F56A2767EECA}" type="parTrans" cxnId="{5AEB5EA2-29F4-40A1-BA17-FE070C6FBD48}">
      <dgm:prSet/>
      <dgm:spPr/>
      <dgm:t>
        <a:bodyPr/>
        <a:lstStyle/>
        <a:p>
          <a:endParaRPr lang="uk-UA"/>
        </a:p>
      </dgm:t>
    </dgm:pt>
    <dgm:pt modelId="{1E2C834B-F490-4BD1-B5FA-1D777B1C3B07}" type="sibTrans" cxnId="{5AEB5EA2-29F4-40A1-BA17-FE070C6FBD48}">
      <dgm:prSet/>
      <dgm:spPr/>
      <dgm:t>
        <a:bodyPr/>
        <a:lstStyle/>
        <a:p>
          <a:endParaRPr lang="uk-UA"/>
        </a:p>
      </dgm:t>
    </dgm:pt>
    <dgm:pt modelId="{4A2E32AE-4CCB-47A3-9D68-1849298D2DE8}" type="pres">
      <dgm:prSet presAssocID="{BD8C4B9C-6AB8-4433-9974-3EB3D4C5092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0CB4353B-C815-4962-AF4E-C9B2488BB0A7}" type="pres">
      <dgm:prSet presAssocID="{BD8C4B9C-6AB8-4433-9974-3EB3D4C5092A}" presName="pyramid" presStyleLbl="node1" presStyleIdx="0" presStyleCnt="1" custLinFactNeighborX="634" custLinFactNeighborY="-7160"/>
      <dgm:spPr/>
    </dgm:pt>
    <dgm:pt modelId="{F80CE067-CA0B-44E0-915F-30A9509CCAE5}" type="pres">
      <dgm:prSet presAssocID="{BD8C4B9C-6AB8-4433-9974-3EB3D4C5092A}" presName="theList" presStyleCnt="0"/>
      <dgm:spPr/>
    </dgm:pt>
    <dgm:pt modelId="{6895B8B4-2EE5-4313-B204-B33A67AB380C}" type="pres">
      <dgm:prSet presAssocID="{231922AA-8CF0-48B8-8E68-79751626346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9681BD-16F7-4FA0-81F1-3F44F6608EDB}" type="pres">
      <dgm:prSet presAssocID="{231922AA-8CF0-48B8-8E68-797516263460}" presName="aSpace" presStyleCnt="0"/>
      <dgm:spPr/>
    </dgm:pt>
    <dgm:pt modelId="{8F43215B-2FA6-4A55-AADD-753A0740D726}" type="pres">
      <dgm:prSet presAssocID="{E96B4392-BA39-4572-AC22-9EE37196D58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BD1B6F-E879-4ACA-8BFC-A74E68CD7041}" type="pres">
      <dgm:prSet presAssocID="{E96B4392-BA39-4572-AC22-9EE37196D585}" presName="aSpace" presStyleCnt="0"/>
      <dgm:spPr/>
    </dgm:pt>
    <dgm:pt modelId="{D798AD0D-EDDB-477D-802B-24D7DE82CF22}" type="pres">
      <dgm:prSet presAssocID="{F9DE5766-CCDF-4FAF-B33A-782BDE9C8F9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863C73-B050-4200-982E-FD4044E4F103}" type="pres">
      <dgm:prSet presAssocID="{F9DE5766-CCDF-4FAF-B33A-782BDE9C8F90}" presName="aSpace" presStyleCnt="0"/>
      <dgm:spPr/>
    </dgm:pt>
  </dgm:ptLst>
  <dgm:cxnLst>
    <dgm:cxn modelId="{5AEB5EA2-29F4-40A1-BA17-FE070C6FBD48}" srcId="{BD8C4B9C-6AB8-4433-9974-3EB3D4C5092A}" destId="{F9DE5766-CCDF-4FAF-B33A-782BDE9C8F90}" srcOrd="2" destOrd="0" parTransId="{FDEF20EC-B508-4D88-AB85-F56A2767EECA}" sibTransId="{1E2C834B-F490-4BD1-B5FA-1D777B1C3B07}"/>
    <dgm:cxn modelId="{5D5067FF-0BDE-4244-92FE-57A8B7C932D7}" type="presOf" srcId="{F9DE5766-CCDF-4FAF-B33A-782BDE9C8F90}" destId="{D798AD0D-EDDB-477D-802B-24D7DE82CF22}" srcOrd="0" destOrd="0" presId="urn:microsoft.com/office/officeart/2005/8/layout/pyramid2"/>
    <dgm:cxn modelId="{6BB25A49-07C2-4FBD-AD79-982D0161D213}" type="presOf" srcId="{BD8C4B9C-6AB8-4433-9974-3EB3D4C5092A}" destId="{4A2E32AE-4CCB-47A3-9D68-1849298D2DE8}" srcOrd="0" destOrd="0" presId="urn:microsoft.com/office/officeart/2005/8/layout/pyramid2"/>
    <dgm:cxn modelId="{CB01E77B-F244-42AB-BD40-424C6DE5045A}" type="presOf" srcId="{231922AA-8CF0-48B8-8E68-797516263460}" destId="{6895B8B4-2EE5-4313-B204-B33A67AB380C}" srcOrd="0" destOrd="0" presId="urn:microsoft.com/office/officeart/2005/8/layout/pyramid2"/>
    <dgm:cxn modelId="{1D72A4C2-3720-41E2-951E-71679A6E33A5}" srcId="{BD8C4B9C-6AB8-4433-9974-3EB3D4C5092A}" destId="{E96B4392-BA39-4572-AC22-9EE37196D585}" srcOrd="1" destOrd="0" parTransId="{017DC8E2-E476-4620-A1DD-3AF19CD2D3B3}" sibTransId="{94243CC3-A6D2-41DB-940B-B665DE8E5439}"/>
    <dgm:cxn modelId="{3C0529B5-2EC2-4904-9793-5DF96354A48E}" srcId="{BD8C4B9C-6AB8-4433-9974-3EB3D4C5092A}" destId="{231922AA-8CF0-48B8-8E68-797516263460}" srcOrd="0" destOrd="0" parTransId="{9F8F4FCD-48C8-4D7B-8C2D-15E24CA70268}" sibTransId="{461693A5-4D03-4CD1-A678-AAE823D36AFA}"/>
    <dgm:cxn modelId="{A272D40E-C176-45B1-A1D0-F0761F314D56}" type="presOf" srcId="{E96B4392-BA39-4572-AC22-9EE37196D585}" destId="{8F43215B-2FA6-4A55-AADD-753A0740D726}" srcOrd="0" destOrd="0" presId="urn:microsoft.com/office/officeart/2005/8/layout/pyramid2"/>
    <dgm:cxn modelId="{47FF5C93-EA96-4D9F-B90F-2C05DFB59C8D}" type="presParOf" srcId="{4A2E32AE-4CCB-47A3-9D68-1849298D2DE8}" destId="{0CB4353B-C815-4962-AF4E-C9B2488BB0A7}" srcOrd="0" destOrd="0" presId="urn:microsoft.com/office/officeart/2005/8/layout/pyramid2"/>
    <dgm:cxn modelId="{BB67AAF7-F7AD-4A8C-A04D-49DDA2A25998}" type="presParOf" srcId="{4A2E32AE-4CCB-47A3-9D68-1849298D2DE8}" destId="{F80CE067-CA0B-44E0-915F-30A9509CCAE5}" srcOrd="1" destOrd="0" presId="urn:microsoft.com/office/officeart/2005/8/layout/pyramid2"/>
    <dgm:cxn modelId="{7557FEAD-B1AB-4A50-A1AF-B036C29E7EA7}" type="presParOf" srcId="{F80CE067-CA0B-44E0-915F-30A9509CCAE5}" destId="{6895B8B4-2EE5-4313-B204-B33A67AB380C}" srcOrd="0" destOrd="0" presId="urn:microsoft.com/office/officeart/2005/8/layout/pyramid2"/>
    <dgm:cxn modelId="{60C6B519-D605-4DBA-9099-1E7C35905C98}" type="presParOf" srcId="{F80CE067-CA0B-44E0-915F-30A9509CCAE5}" destId="{9C9681BD-16F7-4FA0-81F1-3F44F6608EDB}" srcOrd="1" destOrd="0" presId="urn:microsoft.com/office/officeart/2005/8/layout/pyramid2"/>
    <dgm:cxn modelId="{CC3ECD99-E67E-4FAF-9111-C05D738723E2}" type="presParOf" srcId="{F80CE067-CA0B-44E0-915F-30A9509CCAE5}" destId="{8F43215B-2FA6-4A55-AADD-753A0740D726}" srcOrd="2" destOrd="0" presId="urn:microsoft.com/office/officeart/2005/8/layout/pyramid2"/>
    <dgm:cxn modelId="{78BF7C87-133E-43B9-869F-AD04F7BEB765}" type="presParOf" srcId="{F80CE067-CA0B-44E0-915F-30A9509CCAE5}" destId="{96BD1B6F-E879-4ACA-8BFC-A74E68CD7041}" srcOrd="3" destOrd="0" presId="urn:microsoft.com/office/officeart/2005/8/layout/pyramid2"/>
    <dgm:cxn modelId="{D4296D3C-FF76-42A1-9C8F-864FB11B624C}" type="presParOf" srcId="{F80CE067-CA0B-44E0-915F-30A9509CCAE5}" destId="{D798AD0D-EDDB-477D-802B-24D7DE82CF22}" srcOrd="4" destOrd="0" presId="urn:microsoft.com/office/officeart/2005/8/layout/pyramid2"/>
    <dgm:cxn modelId="{078376CA-CB8C-49D1-9CB4-C986D2B6FC39}" type="presParOf" srcId="{F80CE067-CA0B-44E0-915F-30A9509CCAE5}" destId="{E1863C73-B050-4200-982E-FD4044E4F10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13319B1-EB57-46D7-A376-2784799C1B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8BBE973-72A6-4EB5-8733-1AFD9BB376B7}">
      <dgm:prSet/>
      <dgm:spPr/>
      <dgm:t>
        <a:bodyPr/>
        <a:lstStyle/>
        <a:p>
          <a:pPr rtl="0"/>
          <a:r>
            <a:rPr lang="uk-UA" dirty="0" smtClean="0"/>
            <a:t>вирішено позитивно - 21</a:t>
          </a:r>
          <a:endParaRPr lang="uk-UA" dirty="0"/>
        </a:p>
      </dgm:t>
    </dgm:pt>
    <dgm:pt modelId="{7BBDE60E-0B86-4A08-90CB-4717CAA68AAA}" type="parTrans" cxnId="{B21E517E-625F-418B-9F53-F687292D1FD1}">
      <dgm:prSet/>
      <dgm:spPr/>
      <dgm:t>
        <a:bodyPr/>
        <a:lstStyle/>
        <a:p>
          <a:endParaRPr lang="uk-UA"/>
        </a:p>
      </dgm:t>
    </dgm:pt>
    <dgm:pt modelId="{15FAD4F8-F956-4F36-A657-AD779ECE8D0A}" type="sibTrans" cxnId="{B21E517E-625F-418B-9F53-F687292D1FD1}">
      <dgm:prSet/>
      <dgm:spPr/>
      <dgm:t>
        <a:bodyPr/>
        <a:lstStyle/>
        <a:p>
          <a:endParaRPr lang="uk-UA"/>
        </a:p>
      </dgm:t>
    </dgm:pt>
    <dgm:pt modelId="{12FFB215-43C1-4FDE-810E-920A7456D76B}">
      <dgm:prSet/>
      <dgm:spPr/>
      <dgm:t>
        <a:bodyPr/>
        <a:lstStyle/>
        <a:p>
          <a:pPr rtl="0"/>
          <a:r>
            <a:rPr lang="uk-UA" smtClean="0"/>
            <a:t>відмовлено у задоволенні - 0</a:t>
          </a:r>
          <a:endParaRPr lang="uk-UA"/>
        </a:p>
      </dgm:t>
    </dgm:pt>
    <dgm:pt modelId="{C91CA13B-0442-445B-86CB-782BC26BD146}" type="parTrans" cxnId="{B4CBF239-569F-4A77-82B2-DB5B8FAAA59D}">
      <dgm:prSet/>
      <dgm:spPr/>
      <dgm:t>
        <a:bodyPr/>
        <a:lstStyle/>
        <a:p>
          <a:endParaRPr lang="uk-UA"/>
        </a:p>
      </dgm:t>
    </dgm:pt>
    <dgm:pt modelId="{6F54F1F1-D874-42AF-A92E-67679B10874B}" type="sibTrans" cxnId="{B4CBF239-569F-4A77-82B2-DB5B8FAAA59D}">
      <dgm:prSet/>
      <dgm:spPr/>
      <dgm:t>
        <a:bodyPr/>
        <a:lstStyle/>
        <a:p>
          <a:endParaRPr lang="uk-UA"/>
        </a:p>
      </dgm:t>
    </dgm:pt>
    <dgm:pt modelId="{9D275B28-7443-4A36-9C3D-9B8E7C2BF763}">
      <dgm:prSet/>
      <dgm:spPr/>
      <dgm:t>
        <a:bodyPr/>
        <a:lstStyle/>
        <a:p>
          <a:pPr rtl="0"/>
          <a:r>
            <a:rPr lang="uk-UA" dirty="0" smtClean="0"/>
            <a:t>дано роз’яснення - 43</a:t>
          </a:r>
          <a:endParaRPr lang="uk-UA" dirty="0"/>
        </a:p>
      </dgm:t>
    </dgm:pt>
    <dgm:pt modelId="{F2535C10-2986-49D9-A111-FCC8EF2C447A}" type="parTrans" cxnId="{F110B8C3-2616-4B0D-86FF-B058EF986447}">
      <dgm:prSet/>
      <dgm:spPr/>
      <dgm:t>
        <a:bodyPr/>
        <a:lstStyle/>
        <a:p>
          <a:endParaRPr lang="uk-UA"/>
        </a:p>
      </dgm:t>
    </dgm:pt>
    <dgm:pt modelId="{443AD2D7-16DD-417F-91B3-E9FA4D90E3A8}" type="sibTrans" cxnId="{F110B8C3-2616-4B0D-86FF-B058EF986447}">
      <dgm:prSet/>
      <dgm:spPr/>
      <dgm:t>
        <a:bodyPr/>
        <a:lstStyle/>
        <a:p>
          <a:endParaRPr lang="uk-UA"/>
        </a:p>
      </dgm:t>
    </dgm:pt>
    <dgm:pt modelId="{CA533FD2-AD14-4A82-AB8B-483B782E70E4}" type="pres">
      <dgm:prSet presAssocID="{313319B1-EB57-46D7-A376-2784799C1B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63B0D72-6478-4CCD-A531-05CE55BF920C}" type="pres">
      <dgm:prSet presAssocID="{C8BBE973-72A6-4EB5-8733-1AFD9BB376B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D9252E-14E2-4753-BCB2-FD9BC96A4177}" type="pres">
      <dgm:prSet presAssocID="{15FAD4F8-F956-4F36-A657-AD779ECE8D0A}" presName="spacer" presStyleCnt="0"/>
      <dgm:spPr/>
    </dgm:pt>
    <dgm:pt modelId="{270E07B6-FD96-4F3E-872C-9FCCCC9A64E3}" type="pres">
      <dgm:prSet presAssocID="{12FFB215-43C1-4FDE-810E-920A7456D76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F011AF-E4B6-4ACD-94C0-785F3FB4C243}" type="pres">
      <dgm:prSet presAssocID="{6F54F1F1-D874-42AF-A92E-67679B10874B}" presName="spacer" presStyleCnt="0"/>
      <dgm:spPr/>
    </dgm:pt>
    <dgm:pt modelId="{90A9B06F-0EDF-4C9A-B074-9891098958FD}" type="pres">
      <dgm:prSet presAssocID="{9D275B28-7443-4A36-9C3D-9B8E7C2BF76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110B8C3-2616-4B0D-86FF-B058EF986447}" srcId="{313319B1-EB57-46D7-A376-2784799C1BB8}" destId="{9D275B28-7443-4A36-9C3D-9B8E7C2BF763}" srcOrd="2" destOrd="0" parTransId="{F2535C10-2986-49D9-A111-FCC8EF2C447A}" sibTransId="{443AD2D7-16DD-417F-91B3-E9FA4D90E3A8}"/>
    <dgm:cxn modelId="{B4CBF239-569F-4A77-82B2-DB5B8FAAA59D}" srcId="{313319B1-EB57-46D7-A376-2784799C1BB8}" destId="{12FFB215-43C1-4FDE-810E-920A7456D76B}" srcOrd="1" destOrd="0" parTransId="{C91CA13B-0442-445B-86CB-782BC26BD146}" sibTransId="{6F54F1F1-D874-42AF-A92E-67679B10874B}"/>
    <dgm:cxn modelId="{B21E517E-625F-418B-9F53-F687292D1FD1}" srcId="{313319B1-EB57-46D7-A376-2784799C1BB8}" destId="{C8BBE973-72A6-4EB5-8733-1AFD9BB376B7}" srcOrd="0" destOrd="0" parTransId="{7BBDE60E-0B86-4A08-90CB-4717CAA68AAA}" sibTransId="{15FAD4F8-F956-4F36-A657-AD779ECE8D0A}"/>
    <dgm:cxn modelId="{24358F02-B0D0-4E1D-B885-9006643A8F48}" type="presOf" srcId="{313319B1-EB57-46D7-A376-2784799C1BB8}" destId="{CA533FD2-AD14-4A82-AB8B-483B782E70E4}" srcOrd="0" destOrd="0" presId="urn:microsoft.com/office/officeart/2005/8/layout/vList2"/>
    <dgm:cxn modelId="{E0110BCD-1895-4001-8C45-98B0580B39EB}" type="presOf" srcId="{C8BBE973-72A6-4EB5-8733-1AFD9BB376B7}" destId="{A63B0D72-6478-4CCD-A531-05CE55BF920C}" srcOrd="0" destOrd="0" presId="urn:microsoft.com/office/officeart/2005/8/layout/vList2"/>
    <dgm:cxn modelId="{836D9876-92EC-4320-8815-FCE48BF03D2A}" type="presOf" srcId="{12FFB215-43C1-4FDE-810E-920A7456D76B}" destId="{270E07B6-FD96-4F3E-872C-9FCCCC9A64E3}" srcOrd="0" destOrd="0" presId="urn:microsoft.com/office/officeart/2005/8/layout/vList2"/>
    <dgm:cxn modelId="{A4687D3A-4BD7-4FAC-ADA5-9DEC641E0FE3}" type="presOf" srcId="{9D275B28-7443-4A36-9C3D-9B8E7C2BF763}" destId="{90A9B06F-0EDF-4C9A-B074-9891098958FD}" srcOrd="0" destOrd="0" presId="urn:microsoft.com/office/officeart/2005/8/layout/vList2"/>
    <dgm:cxn modelId="{68842528-BB7A-4D6B-B81D-7709523AD6ED}" type="presParOf" srcId="{CA533FD2-AD14-4A82-AB8B-483B782E70E4}" destId="{A63B0D72-6478-4CCD-A531-05CE55BF920C}" srcOrd="0" destOrd="0" presId="urn:microsoft.com/office/officeart/2005/8/layout/vList2"/>
    <dgm:cxn modelId="{15FD748A-DD1F-4233-B4FC-3F30209B7DD5}" type="presParOf" srcId="{CA533FD2-AD14-4A82-AB8B-483B782E70E4}" destId="{05D9252E-14E2-4753-BCB2-FD9BC96A4177}" srcOrd="1" destOrd="0" presId="urn:microsoft.com/office/officeart/2005/8/layout/vList2"/>
    <dgm:cxn modelId="{D4F002B2-B45F-4F56-B5D9-219B3F3C07CD}" type="presParOf" srcId="{CA533FD2-AD14-4A82-AB8B-483B782E70E4}" destId="{270E07B6-FD96-4F3E-872C-9FCCCC9A64E3}" srcOrd="2" destOrd="0" presId="urn:microsoft.com/office/officeart/2005/8/layout/vList2"/>
    <dgm:cxn modelId="{94BC7155-A070-40AC-A56F-37BAD4994B97}" type="presParOf" srcId="{CA533FD2-AD14-4A82-AB8B-483B782E70E4}" destId="{88F011AF-E4B6-4ACD-94C0-785F3FB4C243}" srcOrd="3" destOrd="0" presId="urn:microsoft.com/office/officeart/2005/8/layout/vList2"/>
    <dgm:cxn modelId="{6D324312-DD7B-4196-BDAF-833C567F8B40}" type="presParOf" srcId="{CA533FD2-AD14-4A82-AB8B-483B782E70E4}" destId="{90A9B06F-0EDF-4C9A-B074-9891098958F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363F18-9959-4422-A966-FCE660023BC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990CE3A-081E-461B-87AB-C2BE2BA630E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КНП «Центральна </a:t>
          </a:r>
          <a:r>
            <a:rPr lang="ru-RU" dirty="0" err="1" smtClean="0"/>
            <a:t>міська</a:t>
          </a:r>
          <a:r>
            <a:rPr lang="ru-RU" dirty="0" smtClean="0"/>
            <a:t> </a:t>
          </a:r>
          <a:r>
            <a:rPr lang="ru-RU" dirty="0" err="1" smtClean="0"/>
            <a:t>лікарня</a:t>
          </a:r>
          <a:r>
            <a:rPr lang="ru-RU" dirty="0" smtClean="0"/>
            <a:t>» КМР» </a:t>
          </a:r>
          <a:endParaRPr lang="uk-UA" dirty="0"/>
        </a:p>
      </dgm:t>
    </dgm:pt>
    <dgm:pt modelId="{CEB147AE-33D9-460C-858A-86E1766EF15A}" type="parTrans" cxnId="{DC85B7E7-6FD0-4763-B771-5581F81680D8}">
      <dgm:prSet/>
      <dgm:spPr/>
      <dgm:t>
        <a:bodyPr/>
        <a:lstStyle/>
        <a:p>
          <a:endParaRPr lang="uk-UA"/>
        </a:p>
      </dgm:t>
    </dgm:pt>
    <dgm:pt modelId="{3527E5A2-E1DC-4909-9D62-5A92E0D6EB3E}" type="sibTrans" cxnId="{DC85B7E7-6FD0-4763-B771-5581F81680D8}">
      <dgm:prSet/>
      <dgm:spPr/>
      <dgm:t>
        <a:bodyPr/>
        <a:lstStyle/>
        <a:p>
          <a:endParaRPr lang="uk-UA"/>
        </a:p>
      </dgm:t>
    </dgm:pt>
    <dgm:pt modelId="{F8978811-06BE-47BA-9C62-D93EA62EE8F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КНП «</a:t>
          </a:r>
          <a:r>
            <a:rPr lang="ru-RU" dirty="0" err="1" smtClean="0"/>
            <a:t>Міська</a:t>
          </a:r>
          <a:r>
            <a:rPr lang="ru-RU" dirty="0" smtClean="0"/>
            <a:t> </a:t>
          </a:r>
          <a:r>
            <a:rPr lang="ru-RU" dirty="0" err="1" smtClean="0"/>
            <a:t>лікарня</a:t>
          </a:r>
          <a:r>
            <a:rPr lang="ru-RU" dirty="0" smtClean="0"/>
            <a:t> </a:t>
          </a:r>
          <a:r>
            <a:rPr lang="ru-RU" dirty="0" err="1" smtClean="0"/>
            <a:t>швидкої</a:t>
          </a:r>
          <a:r>
            <a:rPr lang="ru-RU" dirty="0" smtClean="0"/>
            <a:t> </a:t>
          </a:r>
          <a:r>
            <a:rPr lang="ru-RU" dirty="0" err="1" smtClean="0"/>
            <a:t>медичної</a:t>
          </a:r>
          <a:r>
            <a:rPr lang="ru-RU" dirty="0" smtClean="0"/>
            <a:t> </a:t>
          </a:r>
          <a:r>
            <a:rPr lang="ru-RU" dirty="0" err="1" smtClean="0"/>
            <a:t>допомоги</a:t>
          </a:r>
          <a:r>
            <a:rPr lang="ru-RU" dirty="0" smtClean="0"/>
            <a:t>» КМР»</a:t>
          </a:r>
          <a:endParaRPr lang="uk-UA" dirty="0"/>
        </a:p>
      </dgm:t>
    </dgm:pt>
    <dgm:pt modelId="{B8A64492-BFBF-43D3-9F7E-F77598F7C865}" type="parTrans" cxnId="{D49DFC93-C12D-4F7E-BF14-9C6CB77E5491}">
      <dgm:prSet/>
      <dgm:spPr/>
      <dgm:t>
        <a:bodyPr/>
        <a:lstStyle/>
        <a:p>
          <a:endParaRPr lang="uk-UA"/>
        </a:p>
      </dgm:t>
    </dgm:pt>
    <dgm:pt modelId="{EDA8AE2B-D793-481B-BEE4-B261D9A85F21}" type="sibTrans" cxnId="{D49DFC93-C12D-4F7E-BF14-9C6CB77E5491}">
      <dgm:prSet/>
      <dgm:spPr/>
      <dgm:t>
        <a:bodyPr/>
        <a:lstStyle/>
        <a:p>
          <a:endParaRPr lang="uk-UA"/>
        </a:p>
      </dgm:t>
    </dgm:pt>
    <dgm:pt modelId="{ABA25A5C-3C79-4F83-8504-43ABA49C724A}" type="pres">
      <dgm:prSet presAssocID="{78363F18-9959-4422-A966-FCE660023BC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764350CD-E970-4FC5-8A9D-0793EB013171}" type="pres">
      <dgm:prSet presAssocID="{7990CE3A-081E-461B-87AB-C2BE2BA630E7}" presName="horFlow" presStyleCnt="0"/>
      <dgm:spPr/>
    </dgm:pt>
    <dgm:pt modelId="{798E2AEE-C7AF-4D99-907C-A3CD25626EBB}" type="pres">
      <dgm:prSet presAssocID="{7990CE3A-081E-461B-87AB-C2BE2BA630E7}" presName="bigChev" presStyleLbl="node1" presStyleIdx="0" presStyleCnt="2" custLinFactNeighborX="869" custLinFactNeighborY="-65884"/>
      <dgm:spPr/>
      <dgm:t>
        <a:bodyPr/>
        <a:lstStyle/>
        <a:p>
          <a:endParaRPr lang="uk-UA"/>
        </a:p>
      </dgm:t>
    </dgm:pt>
    <dgm:pt modelId="{7919BF5C-F528-487B-841D-00F8F6D08CB6}" type="pres">
      <dgm:prSet presAssocID="{7990CE3A-081E-461B-87AB-C2BE2BA630E7}" presName="vSp" presStyleCnt="0"/>
      <dgm:spPr/>
    </dgm:pt>
    <dgm:pt modelId="{79E5F5E8-CDE8-4CF1-BF1A-F80545BA3029}" type="pres">
      <dgm:prSet presAssocID="{F8978811-06BE-47BA-9C62-D93EA62EE8FA}" presName="horFlow" presStyleCnt="0"/>
      <dgm:spPr/>
    </dgm:pt>
    <dgm:pt modelId="{95E6290D-7067-4CB8-9AE1-FDCF3ECB5996}" type="pres">
      <dgm:prSet presAssocID="{F8978811-06BE-47BA-9C62-D93EA62EE8FA}" presName="bigChev" presStyleLbl="node1" presStyleIdx="1" presStyleCnt="2"/>
      <dgm:spPr/>
      <dgm:t>
        <a:bodyPr/>
        <a:lstStyle/>
        <a:p>
          <a:endParaRPr lang="uk-UA"/>
        </a:p>
      </dgm:t>
    </dgm:pt>
  </dgm:ptLst>
  <dgm:cxnLst>
    <dgm:cxn modelId="{DC85B7E7-6FD0-4763-B771-5581F81680D8}" srcId="{78363F18-9959-4422-A966-FCE660023BCA}" destId="{7990CE3A-081E-461B-87AB-C2BE2BA630E7}" srcOrd="0" destOrd="0" parTransId="{CEB147AE-33D9-460C-858A-86E1766EF15A}" sibTransId="{3527E5A2-E1DC-4909-9D62-5A92E0D6EB3E}"/>
    <dgm:cxn modelId="{D49DFC93-C12D-4F7E-BF14-9C6CB77E5491}" srcId="{78363F18-9959-4422-A966-FCE660023BCA}" destId="{F8978811-06BE-47BA-9C62-D93EA62EE8FA}" srcOrd="1" destOrd="0" parTransId="{B8A64492-BFBF-43D3-9F7E-F77598F7C865}" sibTransId="{EDA8AE2B-D793-481B-BEE4-B261D9A85F21}"/>
    <dgm:cxn modelId="{0D32F7D8-4AC1-4503-B218-05007F1EF20E}" type="presOf" srcId="{F8978811-06BE-47BA-9C62-D93EA62EE8FA}" destId="{95E6290D-7067-4CB8-9AE1-FDCF3ECB5996}" srcOrd="0" destOrd="0" presId="urn:microsoft.com/office/officeart/2005/8/layout/lProcess3"/>
    <dgm:cxn modelId="{D1EEB594-2D94-4403-92F0-E203BFED7DC3}" type="presOf" srcId="{7990CE3A-081E-461B-87AB-C2BE2BA630E7}" destId="{798E2AEE-C7AF-4D99-907C-A3CD25626EBB}" srcOrd="0" destOrd="0" presId="urn:microsoft.com/office/officeart/2005/8/layout/lProcess3"/>
    <dgm:cxn modelId="{C5F7C1D8-A66F-4913-BCE9-5C4CE71978DC}" type="presOf" srcId="{78363F18-9959-4422-A966-FCE660023BCA}" destId="{ABA25A5C-3C79-4F83-8504-43ABA49C724A}" srcOrd="0" destOrd="0" presId="urn:microsoft.com/office/officeart/2005/8/layout/lProcess3"/>
    <dgm:cxn modelId="{9384A7C1-D91B-49B1-9896-D54DF8C2C0CE}" type="presParOf" srcId="{ABA25A5C-3C79-4F83-8504-43ABA49C724A}" destId="{764350CD-E970-4FC5-8A9D-0793EB013171}" srcOrd="0" destOrd="0" presId="urn:microsoft.com/office/officeart/2005/8/layout/lProcess3"/>
    <dgm:cxn modelId="{AC287B9E-FB60-4785-A218-8E82B1689052}" type="presParOf" srcId="{764350CD-E970-4FC5-8A9D-0793EB013171}" destId="{798E2AEE-C7AF-4D99-907C-A3CD25626EBB}" srcOrd="0" destOrd="0" presId="urn:microsoft.com/office/officeart/2005/8/layout/lProcess3"/>
    <dgm:cxn modelId="{5506A635-5D07-4BDA-AB6C-3B2FC8910DE5}" type="presParOf" srcId="{ABA25A5C-3C79-4F83-8504-43ABA49C724A}" destId="{7919BF5C-F528-487B-841D-00F8F6D08CB6}" srcOrd="1" destOrd="0" presId="urn:microsoft.com/office/officeart/2005/8/layout/lProcess3"/>
    <dgm:cxn modelId="{59973ABC-5222-4533-BD82-8844FE4CEB74}" type="presParOf" srcId="{ABA25A5C-3C79-4F83-8504-43ABA49C724A}" destId="{79E5F5E8-CDE8-4CF1-BF1A-F80545BA3029}" srcOrd="2" destOrd="0" presId="urn:microsoft.com/office/officeart/2005/8/layout/lProcess3"/>
    <dgm:cxn modelId="{EDC4E46E-5894-418A-B914-61A0B5494DEF}" type="presParOf" srcId="{79E5F5E8-CDE8-4CF1-BF1A-F80545BA3029}" destId="{95E6290D-7067-4CB8-9AE1-FDCF3ECB599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67637D1-6774-4803-9E76-5B8FE8F4AA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145D38A-9037-49D4-8216-CC729939EEAF}">
      <dgm:prSet custT="1"/>
      <dgm:spPr/>
      <dgm:t>
        <a:bodyPr/>
        <a:lstStyle/>
        <a:p>
          <a:pPr rtl="0"/>
          <a:r>
            <a:rPr lang="uk-UA" sz="1600" dirty="0" smtClean="0"/>
            <a:t>Робота МСЕК, визначення групи інвалідності (робота ЛКК експертні питання) – </a:t>
          </a:r>
          <a:r>
            <a:rPr lang="uk-UA" sz="1600" b="1" dirty="0" smtClean="0"/>
            <a:t>2</a:t>
          </a:r>
          <a:r>
            <a:rPr lang="uk-UA" sz="1600" dirty="0" smtClean="0"/>
            <a:t>;</a:t>
          </a:r>
          <a:endParaRPr lang="uk-UA" sz="1600" dirty="0"/>
        </a:p>
      </dgm:t>
    </dgm:pt>
    <dgm:pt modelId="{C46199D3-A363-4122-B742-024274AD4439}" type="parTrans" cxnId="{884ADC57-5635-4ECE-B15B-8A1B859CFF4A}">
      <dgm:prSet/>
      <dgm:spPr/>
      <dgm:t>
        <a:bodyPr/>
        <a:lstStyle/>
        <a:p>
          <a:endParaRPr lang="uk-UA" sz="2400"/>
        </a:p>
      </dgm:t>
    </dgm:pt>
    <dgm:pt modelId="{597C4C89-8537-44E5-BFDB-F9B57A1C41E0}" type="sibTrans" cxnId="{884ADC57-5635-4ECE-B15B-8A1B859CFF4A}">
      <dgm:prSet/>
      <dgm:spPr/>
      <dgm:t>
        <a:bodyPr/>
        <a:lstStyle/>
        <a:p>
          <a:endParaRPr lang="uk-UA" sz="2400"/>
        </a:p>
      </dgm:t>
    </dgm:pt>
    <dgm:pt modelId="{99C4C3DB-82D0-48CA-8293-807908AD904A}">
      <dgm:prSet custT="1"/>
      <dgm:spPr/>
      <dgm:t>
        <a:bodyPr/>
        <a:lstStyle/>
        <a:p>
          <a:pPr rtl="0"/>
          <a:r>
            <a:rPr lang="uk-UA" sz="1600" dirty="0" smtClean="0"/>
            <a:t>Робота закладів охорони здоров’я - 10;</a:t>
          </a:r>
          <a:endParaRPr lang="uk-UA" sz="1600" dirty="0"/>
        </a:p>
      </dgm:t>
    </dgm:pt>
    <dgm:pt modelId="{0214570B-B0DE-4160-8CC0-B608A55C989C}" type="parTrans" cxnId="{DAE3F54F-9D8A-4EEE-9A07-C6BA555BF366}">
      <dgm:prSet/>
      <dgm:spPr/>
      <dgm:t>
        <a:bodyPr/>
        <a:lstStyle/>
        <a:p>
          <a:endParaRPr lang="uk-UA" sz="2400"/>
        </a:p>
      </dgm:t>
    </dgm:pt>
    <dgm:pt modelId="{03F5B759-8C67-4474-9454-BC1FB4FB6B5E}" type="sibTrans" cxnId="{DAE3F54F-9D8A-4EEE-9A07-C6BA555BF366}">
      <dgm:prSet/>
      <dgm:spPr/>
      <dgm:t>
        <a:bodyPr/>
        <a:lstStyle/>
        <a:p>
          <a:endParaRPr lang="uk-UA" sz="2400"/>
        </a:p>
      </dgm:t>
    </dgm:pt>
    <dgm:pt modelId="{2CF32F7E-FA8A-45AE-8474-2761C02513E4}">
      <dgm:prSet custT="1"/>
      <dgm:spPr/>
      <dgm:t>
        <a:bodyPr/>
        <a:lstStyle/>
        <a:p>
          <a:pPr rtl="0"/>
          <a:r>
            <a:rPr lang="uk-UA" sz="1600" dirty="0" smtClean="0"/>
            <a:t>Забезпечення засобами лікування та протезування – 3;</a:t>
          </a:r>
          <a:endParaRPr lang="uk-UA" sz="1600" dirty="0"/>
        </a:p>
      </dgm:t>
    </dgm:pt>
    <dgm:pt modelId="{34356FDD-2EE4-4680-B867-A05B648D408B}" type="parTrans" cxnId="{1A825B97-DBD8-43BC-BEB5-57ED0AA0A53B}">
      <dgm:prSet/>
      <dgm:spPr/>
      <dgm:t>
        <a:bodyPr/>
        <a:lstStyle/>
        <a:p>
          <a:endParaRPr lang="uk-UA" sz="2400"/>
        </a:p>
      </dgm:t>
    </dgm:pt>
    <dgm:pt modelId="{0E645D62-82C1-4773-AEAF-767AEC52AC05}" type="sibTrans" cxnId="{1A825B97-DBD8-43BC-BEB5-57ED0AA0A53B}">
      <dgm:prSet/>
      <dgm:spPr/>
      <dgm:t>
        <a:bodyPr/>
        <a:lstStyle/>
        <a:p>
          <a:endParaRPr lang="uk-UA" sz="2400"/>
        </a:p>
      </dgm:t>
    </dgm:pt>
    <dgm:pt modelId="{215AE4E6-6C42-490F-8A9C-05A1F22DB87C}">
      <dgm:prSet custT="1"/>
      <dgm:spPr/>
      <dgm:t>
        <a:bodyPr/>
        <a:lstStyle/>
        <a:p>
          <a:pPr rtl="0"/>
          <a:r>
            <a:rPr lang="uk-UA" sz="1600" dirty="0" smtClean="0"/>
            <a:t>Вартість медичних послуг та страхування –1;</a:t>
          </a:r>
        </a:p>
      </dgm:t>
    </dgm:pt>
    <dgm:pt modelId="{84F4C622-32B4-4D71-85FF-3341E716E26C}" type="parTrans" cxnId="{F8E92DBE-3D6D-4004-8D8B-314EDE5226E4}">
      <dgm:prSet/>
      <dgm:spPr/>
      <dgm:t>
        <a:bodyPr/>
        <a:lstStyle/>
        <a:p>
          <a:endParaRPr lang="uk-UA" sz="2400"/>
        </a:p>
      </dgm:t>
    </dgm:pt>
    <dgm:pt modelId="{AD796A4B-D8BD-4E71-833E-1368C8581783}" type="sibTrans" cxnId="{F8E92DBE-3D6D-4004-8D8B-314EDE5226E4}">
      <dgm:prSet/>
      <dgm:spPr/>
      <dgm:t>
        <a:bodyPr/>
        <a:lstStyle/>
        <a:p>
          <a:endParaRPr lang="uk-UA" sz="2400"/>
        </a:p>
      </dgm:t>
    </dgm:pt>
    <dgm:pt modelId="{86EEC6D3-8A07-48B3-B57D-7356A238920B}">
      <dgm:prSet custT="1"/>
      <dgm:spPr/>
      <dgm:t>
        <a:bodyPr/>
        <a:lstStyle/>
        <a:p>
          <a:pPr rtl="0"/>
          <a:r>
            <a:rPr lang="uk-UA" sz="1600" dirty="0" smtClean="0"/>
            <a:t>Дії та бездіяльність працівників охорони здоров’я, неналежне ставлення до хворих – 13;</a:t>
          </a:r>
          <a:endParaRPr lang="uk-UA" sz="1600" dirty="0"/>
        </a:p>
      </dgm:t>
    </dgm:pt>
    <dgm:pt modelId="{D31D0B8C-C411-4FBF-A9FC-8C2DE13855A0}" type="parTrans" cxnId="{9BD21C31-51B9-424F-8648-A9F53FA7AC58}">
      <dgm:prSet/>
      <dgm:spPr/>
      <dgm:t>
        <a:bodyPr/>
        <a:lstStyle/>
        <a:p>
          <a:endParaRPr lang="uk-UA" sz="2400"/>
        </a:p>
      </dgm:t>
    </dgm:pt>
    <dgm:pt modelId="{7A84AB44-4E59-4957-B2A5-B6C7EE6FCF1B}" type="sibTrans" cxnId="{9BD21C31-51B9-424F-8648-A9F53FA7AC58}">
      <dgm:prSet/>
      <dgm:spPr/>
      <dgm:t>
        <a:bodyPr/>
        <a:lstStyle/>
        <a:p>
          <a:endParaRPr lang="uk-UA" sz="2400"/>
        </a:p>
      </dgm:t>
    </dgm:pt>
    <dgm:pt modelId="{59B91C5B-FB91-4D7C-BFA5-D05E3A6ED29F}">
      <dgm:prSet custT="1"/>
      <dgm:spPr/>
      <dgm:t>
        <a:bodyPr/>
        <a:lstStyle/>
        <a:p>
          <a:pPr rtl="0"/>
          <a:r>
            <a:rPr lang="uk-UA" sz="1600" dirty="0" smtClean="0"/>
            <a:t>Інші питання охорони здоров’я – </a:t>
          </a:r>
          <a:r>
            <a:rPr lang="uk-UA" sz="1600" b="1" dirty="0" smtClean="0"/>
            <a:t>35</a:t>
          </a:r>
          <a:r>
            <a:rPr lang="uk-UA" sz="1600" dirty="0" smtClean="0"/>
            <a:t>;</a:t>
          </a:r>
          <a:endParaRPr lang="uk-UA" sz="1600" dirty="0"/>
        </a:p>
      </dgm:t>
    </dgm:pt>
    <dgm:pt modelId="{44648153-AD31-4E07-9FB1-E6B5F69B75C8}" type="parTrans" cxnId="{36FFCB36-0642-4230-92A3-409A42777B92}">
      <dgm:prSet/>
      <dgm:spPr/>
      <dgm:t>
        <a:bodyPr/>
        <a:lstStyle/>
        <a:p>
          <a:endParaRPr lang="uk-UA" sz="2400"/>
        </a:p>
      </dgm:t>
    </dgm:pt>
    <dgm:pt modelId="{77E4C4C5-8A07-4371-B105-083F25E48A08}" type="sibTrans" cxnId="{36FFCB36-0642-4230-92A3-409A42777B92}">
      <dgm:prSet/>
      <dgm:spPr/>
      <dgm:t>
        <a:bodyPr/>
        <a:lstStyle/>
        <a:p>
          <a:endParaRPr lang="uk-UA" sz="2400"/>
        </a:p>
      </dgm:t>
    </dgm:pt>
    <dgm:pt modelId="{9C0C72C7-CB00-4871-B6B3-4C133DE6F378}" type="pres">
      <dgm:prSet presAssocID="{A67637D1-6774-4803-9E76-5B8FE8F4AA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002BB03-95C8-4902-A1C2-C9F1D4A178E4}" type="pres">
      <dgm:prSet presAssocID="{9145D38A-9037-49D4-8216-CC729939EEAF}" presName="parentText" presStyleLbl="node1" presStyleIdx="0" presStyleCnt="6" custLinFactY="7146" custLinFactNeighborX="-159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6FC17E-6B27-46E6-9353-D4139FFB88A2}" type="pres">
      <dgm:prSet presAssocID="{597C4C89-8537-44E5-BFDB-F9B57A1C41E0}" presName="spacer" presStyleCnt="0"/>
      <dgm:spPr/>
    </dgm:pt>
    <dgm:pt modelId="{FA9BFC5E-706C-47AE-A562-368C7531D828}" type="pres">
      <dgm:prSet presAssocID="{99C4C3DB-82D0-48CA-8293-807908AD904A}" presName="parentText" presStyleLbl="node1" presStyleIdx="1" presStyleCnt="6" custLinFactY="1515" custLinFactNeighborX="-134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4D1F35-5994-4748-B4F4-368B383B792D}" type="pres">
      <dgm:prSet presAssocID="{03F5B759-8C67-4474-9454-BC1FB4FB6B5E}" presName="spacer" presStyleCnt="0"/>
      <dgm:spPr/>
    </dgm:pt>
    <dgm:pt modelId="{2270C78A-065F-4CEC-BF55-81494293E5B7}" type="pres">
      <dgm:prSet presAssocID="{2CF32F7E-FA8A-45AE-8474-2761C02513E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200958-0703-4A0E-9E84-22F5E6CA0F0F}" type="pres">
      <dgm:prSet presAssocID="{0E645D62-82C1-4773-AEAF-767AEC52AC05}" presName="spacer" presStyleCnt="0"/>
      <dgm:spPr/>
    </dgm:pt>
    <dgm:pt modelId="{357CBA0A-98DE-4BC2-A387-90740AFED75E}" type="pres">
      <dgm:prSet presAssocID="{215AE4E6-6C42-490F-8A9C-05A1F22DB87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31D8A7-0F08-4CEB-872C-43DB20BB669B}" type="pres">
      <dgm:prSet presAssocID="{AD796A4B-D8BD-4E71-833E-1368C8581783}" presName="spacer" presStyleCnt="0"/>
      <dgm:spPr/>
    </dgm:pt>
    <dgm:pt modelId="{243AE574-7A65-4D2A-ACF3-0C366DEA9D5F}" type="pres">
      <dgm:prSet presAssocID="{86EEC6D3-8A07-48B3-B57D-7356A238920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F27246-453D-4936-B235-09045BCBB351}" type="pres">
      <dgm:prSet presAssocID="{7A84AB44-4E59-4957-B2A5-B6C7EE6FCF1B}" presName="spacer" presStyleCnt="0"/>
      <dgm:spPr/>
    </dgm:pt>
    <dgm:pt modelId="{43EBBB65-416A-4559-93E2-0F47542A7228}" type="pres">
      <dgm:prSet presAssocID="{59B91C5B-FB91-4D7C-BFA5-D05E3A6ED29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AE3F54F-9D8A-4EEE-9A07-C6BA555BF366}" srcId="{A67637D1-6774-4803-9E76-5B8FE8F4AA49}" destId="{99C4C3DB-82D0-48CA-8293-807908AD904A}" srcOrd="1" destOrd="0" parTransId="{0214570B-B0DE-4160-8CC0-B608A55C989C}" sibTransId="{03F5B759-8C67-4474-9454-BC1FB4FB6B5E}"/>
    <dgm:cxn modelId="{B6C21781-F981-4F31-B6AA-BA821D5B5371}" type="presOf" srcId="{99C4C3DB-82D0-48CA-8293-807908AD904A}" destId="{FA9BFC5E-706C-47AE-A562-368C7531D828}" srcOrd="0" destOrd="0" presId="urn:microsoft.com/office/officeart/2005/8/layout/vList2"/>
    <dgm:cxn modelId="{920D8BF0-4400-4D41-9A08-DEACBE4A7847}" type="presOf" srcId="{215AE4E6-6C42-490F-8A9C-05A1F22DB87C}" destId="{357CBA0A-98DE-4BC2-A387-90740AFED75E}" srcOrd="0" destOrd="0" presId="urn:microsoft.com/office/officeart/2005/8/layout/vList2"/>
    <dgm:cxn modelId="{A345D4B0-ACD5-429F-970F-88EA5579A8FD}" type="presOf" srcId="{86EEC6D3-8A07-48B3-B57D-7356A238920B}" destId="{243AE574-7A65-4D2A-ACF3-0C366DEA9D5F}" srcOrd="0" destOrd="0" presId="urn:microsoft.com/office/officeart/2005/8/layout/vList2"/>
    <dgm:cxn modelId="{884ADC57-5635-4ECE-B15B-8A1B859CFF4A}" srcId="{A67637D1-6774-4803-9E76-5B8FE8F4AA49}" destId="{9145D38A-9037-49D4-8216-CC729939EEAF}" srcOrd="0" destOrd="0" parTransId="{C46199D3-A363-4122-B742-024274AD4439}" sibTransId="{597C4C89-8537-44E5-BFDB-F9B57A1C41E0}"/>
    <dgm:cxn modelId="{E4298A93-12C3-4960-9229-F50533E15C0C}" type="presOf" srcId="{59B91C5B-FB91-4D7C-BFA5-D05E3A6ED29F}" destId="{43EBBB65-416A-4559-93E2-0F47542A7228}" srcOrd="0" destOrd="0" presId="urn:microsoft.com/office/officeart/2005/8/layout/vList2"/>
    <dgm:cxn modelId="{36FFCB36-0642-4230-92A3-409A42777B92}" srcId="{A67637D1-6774-4803-9E76-5B8FE8F4AA49}" destId="{59B91C5B-FB91-4D7C-BFA5-D05E3A6ED29F}" srcOrd="5" destOrd="0" parTransId="{44648153-AD31-4E07-9FB1-E6B5F69B75C8}" sibTransId="{77E4C4C5-8A07-4371-B105-083F25E48A08}"/>
    <dgm:cxn modelId="{9BD21C31-51B9-424F-8648-A9F53FA7AC58}" srcId="{A67637D1-6774-4803-9E76-5B8FE8F4AA49}" destId="{86EEC6D3-8A07-48B3-B57D-7356A238920B}" srcOrd="4" destOrd="0" parTransId="{D31D0B8C-C411-4FBF-A9FC-8C2DE13855A0}" sibTransId="{7A84AB44-4E59-4957-B2A5-B6C7EE6FCF1B}"/>
    <dgm:cxn modelId="{1A825B97-DBD8-43BC-BEB5-57ED0AA0A53B}" srcId="{A67637D1-6774-4803-9E76-5B8FE8F4AA49}" destId="{2CF32F7E-FA8A-45AE-8474-2761C02513E4}" srcOrd="2" destOrd="0" parTransId="{34356FDD-2EE4-4680-B867-A05B648D408B}" sibTransId="{0E645D62-82C1-4773-AEAF-767AEC52AC05}"/>
    <dgm:cxn modelId="{6BC938E7-7C5E-4E4F-884C-0B5D0E9293E5}" type="presOf" srcId="{9145D38A-9037-49D4-8216-CC729939EEAF}" destId="{4002BB03-95C8-4902-A1C2-C9F1D4A178E4}" srcOrd="0" destOrd="0" presId="urn:microsoft.com/office/officeart/2005/8/layout/vList2"/>
    <dgm:cxn modelId="{8AD69791-1058-4BC9-B160-3AAC951EE7F3}" type="presOf" srcId="{2CF32F7E-FA8A-45AE-8474-2761C02513E4}" destId="{2270C78A-065F-4CEC-BF55-81494293E5B7}" srcOrd="0" destOrd="0" presId="urn:microsoft.com/office/officeart/2005/8/layout/vList2"/>
    <dgm:cxn modelId="{E63C0786-B960-4019-B45F-6B6A55649283}" type="presOf" srcId="{A67637D1-6774-4803-9E76-5B8FE8F4AA49}" destId="{9C0C72C7-CB00-4871-B6B3-4C133DE6F378}" srcOrd="0" destOrd="0" presId="urn:microsoft.com/office/officeart/2005/8/layout/vList2"/>
    <dgm:cxn modelId="{F8E92DBE-3D6D-4004-8D8B-314EDE5226E4}" srcId="{A67637D1-6774-4803-9E76-5B8FE8F4AA49}" destId="{215AE4E6-6C42-490F-8A9C-05A1F22DB87C}" srcOrd="3" destOrd="0" parTransId="{84F4C622-32B4-4D71-85FF-3341E716E26C}" sibTransId="{AD796A4B-D8BD-4E71-833E-1368C8581783}"/>
    <dgm:cxn modelId="{AF17BC74-AC47-49F4-8C59-5C4FF5A5F66D}" type="presParOf" srcId="{9C0C72C7-CB00-4871-B6B3-4C133DE6F378}" destId="{4002BB03-95C8-4902-A1C2-C9F1D4A178E4}" srcOrd="0" destOrd="0" presId="urn:microsoft.com/office/officeart/2005/8/layout/vList2"/>
    <dgm:cxn modelId="{E2310F96-514C-4F48-AB12-87263F6323B1}" type="presParOf" srcId="{9C0C72C7-CB00-4871-B6B3-4C133DE6F378}" destId="{3C6FC17E-6B27-46E6-9353-D4139FFB88A2}" srcOrd="1" destOrd="0" presId="urn:microsoft.com/office/officeart/2005/8/layout/vList2"/>
    <dgm:cxn modelId="{41C663B8-D1A5-4741-AF2A-E98854FBEA25}" type="presParOf" srcId="{9C0C72C7-CB00-4871-B6B3-4C133DE6F378}" destId="{FA9BFC5E-706C-47AE-A562-368C7531D828}" srcOrd="2" destOrd="0" presId="urn:microsoft.com/office/officeart/2005/8/layout/vList2"/>
    <dgm:cxn modelId="{4F0DD9B0-A910-40D3-8FF0-A17F693F84E7}" type="presParOf" srcId="{9C0C72C7-CB00-4871-B6B3-4C133DE6F378}" destId="{2B4D1F35-5994-4748-B4F4-368B383B792D}" srcOrd="3" destOrd="0" presId="urn:microsoft.com/office/officeart/2005/8/layout/vList2"/>
    <dgm:cxn modelId="{C7FA80FD-2BEA-4165-BBEF-B8CABA911AF7}" type="presParOf" srcId="{9C0C72C7-CB00-4871-B6B3-4C133DE6F378}" destId="{2270C78A-065F-4CEC-BF55-81494293E5B7}" srcOrd="4" destOrd="0" presId="urn:microsoft.com/office/officeart/2005/8/layout/vList2"/>
    <dgm:cxn modelId="{8EE7CAFD-9806-40BB-BEEA-2CCA17AC19F8}" type="presParOf" srcId="{9C0C72C7-CB00-4871-B6B3-4C133DE6F378}" destId="{3E200958-0703-4A0E-9E84-22F5E6CA0F0F}" srcOrd="5" destOrd="0" presId="urn:microsoft.com/office/officeart/2005/8/layout/vList2"/>
    <dgm:cxn modelId="{2DA97C4A-B280-4B1A-BC77-6B8F59AEA91B}" type="presParOf" srcId="{9C0C72C7-CB00-4871-B6B3-4C133DE6F378}" destId="{357CBA0A-98DE-4BC2-A387-90740AFED75E}" srcOrd="6" destOrd="0" presId="urn:microsoft.com/office/officeart/2005/8/layout/vList2"/>
    <dgm:cxn modelId="{8510B8AC-73C0-4FDA-BA6D-867CE0DC92FA}" type="presParOf" srcId="{9C0C72C7-CB00-4871-B6B3-4C133DE6F378}" destId="{3B31D8A7-0F08-4CEB-872C-43DB20BB669B}" srcOrd="7" destOrd="0" presId="urn:microsoft.com/office/officeart/2005/8/layout/vList2"/>
    <dgm:cxn modelId="{D1ECE260-9636-45AC-8F2D-66CB4C28A5D5}" type="presParOf" srcId="{9C0C72C7-CB00-4871-B6B3-4C133DE6F378}" destId="{243AE574-7A65-4D2A-ACF3-0C366DEA9D5F}" srcOrd="8" destOrd="0" presId="urn:microsoft.com/office/officeart/2005/8/layout/vList2"/>
    <dgm:cxn modelId="{8EE946A5-D93C-4E16-BCD0-86536C36F7ED}" type="presParOf" srcId="{9C0C72C7-CB00-4871-B6B3-4C133DE6F378}" destId="{62F27246-453D-4936-B235-09045BCBB351}" srcOrd="9" destOrd="0" presId="urn:microsoft.com/office/officeart/2005/8/layout/vList2"/>
    <dgm:cxn modelId="{2FA1FB17-A1EF-4365-AE2B-1A8C57892700}" type="presParOf" srcId="{9C0C72C7-CB00-4871-B6B3-4C133DE6F378}" destId="{43EBBB65-416A-4559-93E2-0F47542A722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31B1C-FED9-486A-8D17-F714575997E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98C6AAC-59CD-4F61-8294-7EDDDDA36B59}">
      <dgm:prSet custT="1"/>
      <dgm:spPr/>
      <dgm:t>
        <a:bodyPr/>
        <a:lstStyle/>
        <a:p>
          <a:pPr rtl="0"/>
          <a:r>
            <a:rPr lang="uk-UA" sz="1400" dirty="0" smtClean="0"/>
            <a:t>надання психосоціальної допомоги та психосоціальних послуг на первинному і вторинному рівнях в амбулаторних умовах </a:t>
          </a:r>
          <a:endParaRPr lang="uk-UA" sz="1400" dirty="0"/>
        </a:p>
      </dgm:t>
    </dgm:pt>
    <dgm:pt modelId="{9EFF5527-F542-45FD-A617-0E6BBC94F421}" type="parTrans" cxnId="{4D0FEC3B-14F9-415B-B6BC-A6E51FC03402}">
      <dgm:prSet/>
      <dgm:spPr/>
      <dgm:t>
        <a:bodyPr/>
        <a:lstStyle/>
        <a:p>
          <a:endParaRPr lang="uk-UA"/>
        </a:p>
      </dgm:t>
    </dgm:pt>
    <dgm:pt modelId="{0300221D-2A9D-4DEE-A8DB-B656F19C2049}" type="sibTrans" cxnId="{4D0FEC3B-14F9-415B-B6BC-A6E51FC03402}">
      <dgm:prSet/>
      <dgm:spPr/>
      <dgm:t>
        <a:bodyPr/>
        <a:lstStyle/>
        <a:p>
          <a:endParaRPr lang="uk-UA"/>
        </a:p>
      </dgm:t>
    </dgm:pt>
    <dgm:pt modelId="{63CC2BCC-98F4-4970-95C2-A275E0E82FDA}">
      <dgm:prSet custT="1"/>
      <dgm:spPr/>
      <dgm:t>
        <a:bodyPr/>
        <a:lstStyle/>
        <a:p>
          <a:pPr rtl="0"/>
          <a:r>
            <a:rPr lang="uk-UA" sz="1400" dirty="0" smtClean="0"/>
            <a:t>надання стаціонарної психіатричної допомоги </a:t>
          </a:r>
          <a:endParaRPr lang="uk-UA" sz="1400" dirty="0"/>
        </a:p>
      </dgm:t>
    </dgm:pt>
    <dgm:pt modelId="{04A878B8-04AC-44AB-8D4A-323AB15D3A7D}" type="parTrans" cxnId="{455D1924-B870-4900-BFE6-4CDBAADD6696}">
      <dgm:prSet/>
      <dgm:spPr/>
      <dgm:t>
        <a:bodyPr/>
        <a:lstStyle/>
        <a:p>
          <a:endParaRPr lang="uk-UA"/>
        </a:p>
      </dgm:t>
    </dgm:pt>
    <dgm:pt modelId="{FB24DA02-DA4E-4ACE-927D-51B995A82611}" type="sibTrans" cxnId="{455D1924-B870-4900-BFE6-4CDBAADD6696}">
      <dgm:prSet/>
      <dgm:spPr/>
      <dgm:t>
        <a:bodyPr/>
        <a:lstStyle/>
        <a:p>
          <a:endParaRPr lang="uk-UA"/>
        </a:p>
      </dgm:t>
    </dgm:pt>
    <dgm:pt modelId="{61F26390-7C71-4696-A2ED-FB90C21B2683}">
      <dgm:prSet custT="1"/>
      <dgm:spPr/>
      <dgm:t>
        <a:bodyPr/>
        <a:lstStyle/>
        <a:p>
          <a:pPr rtl="0"/>
          <a:r>
            <a:rPr lang="uk-UA" sz="1400" dirty="0" smtClean="0"/>
            <a:t>а також за місцем проживання пацієнта — мобільною </a:t>
          </a:r>
          <a:r>
            <a:rPr lang="uk-UA" sz="1400" dirty="0" err="1" smtClean="0"/>
            <a:t>мультидисциплінарною</a:t>
          </a:r>
          <a:r>
            <a:rPr lang="uk-UA" sz="1400" dirty="0" smtClean="0"/>
            <a:t> командою</a:t>
          </a:r>
          <a:endParaRPr lang="uk-UA" sz="1400" dirty="0"/>
        </a:p>
      </dgm:t>
    </dgm:pt>
    <dgm:pt modelId="{89536C3F-C586-48C7-B84B-B80EEEA8AAC7}" type="parTrans" cxnId="{737A39AE-0792-4DEA-9EA3-B1BF4318BEE1}">
      <dgm:prSet/>
      <dgm:spPr/>
      <dgm:t>
        <a:bodyPr/>
        <a:lstStyle/>
        <a:p>
          <a:endParaRPr lang="uk-UA"/>
        </a:p>
      </dgm:t>
    </dgm:pt>
    <dgm:pt modelId="{1387BC4B-B775-4FA9-96B0-3374C4DC9DDB}" type="sibTrans" cxnId="{737A39AE-0792-4DEA-9EA3-B1BF4318BEE1}">
      <dgm:prSet/>
      <dgm:spPr/>
      <dgm:t>
        <a:bodyPr/>
        <a:lstStyle/>
        <a:p>
          <a:endParaRPr lang="uk-UA"/>
        </a:p>
      </dgm:t>
    </dgm:pt>
    <dgm:pt modelId="{A7FEC066-DB5E-46EF-A664-8023170EFB76}" type="pres">
      <dgm:prSet presAssocID="{AFA31B1C-FED9-486A-8D17-F714575997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5D1EBD7-5798-497E-8717-1971244F3D62}" type="pres">
      <dgm:prSet presAssocID="{998C6AAC-59CD-4F61-8294-7EDDDDA36B59}" presName="linNode" presStyleCnt="0"/>
      <dgm:spPr/>
    </dgm:pt>
    <dgm:pt modelId="{E27C4066-91AA-4BE2-9F8F-BB2C485C4BFC}" type="pres">
      <dgm:prSet presAssocID="{998C6AAC-59CD-4F61-8294-7EDDDDA36B59}" presName="parentText" presStyleLbl="node1" presStyleIdx="0" presStyleCnt="3" custScaleX="12082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A0C4B7-4F87-48EE-9FEF-9D7E6F00DB05}" type="pres">
      <dgm:prSet presAssocID="{0300221D-2A9D-4DEE-A8DB-B656F19C2049}" presName="sp" presStyleCnt="0"/>
      <dgm:spPr/>
    </dgm:pt>
    <dgm:pt modelId="{2C801C9E-D36C-493C-BA11-379F11F58413}" type="pres">
      <dgm:prSet presAssocID="{63CC2BCC-98F4-4970-95C2-A275E0E82FDA}" presName="linNode" presStyleCnt="0"/>
      <dgm:spPr/>
    </dgm:pt>
    <dgm:pt modelId="{D03A9CAC-0ADF-48F5-B40E-A749D85D2F13}" type="pres">
      <dgm:prSet presAssocID="{63CC2BCC-98F4-4970-95C2-A275E0E82FDA}" presName="parentText" presStyleLbl="node1" presStyleIdx="1" presStyleCnt="3" custScaleX="11925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948D33-9A6B-4DCD-BBF3-86BD6FA7ABB4}" type="pres">
      <dgm:prSet presAssocID="{FB24DA02-DA4E-4ACE-927D-51B995A82611}" presName="sp" presStyleCnt="0"/>
      <dgm:spPr/>
    </dgm:pt>
    <dgm:pt modelId="{7ACEF758-6174-481C-8955-B6108BB1F6B2}" type="pres">
      <dgm:prSet presAssocID="{61F26390-7C71-4696-A2ED-FB90C21B2683}" presName="linNode" presStyleCnt="0"/>
      <dgm:spPr/>
    </dgm:pt>
    <dgm:pt modelId="{5D4E9DB4-7044-4F6E-8738-0AB5648E48B2}" type="pres">
      <dgm:prSet presAssocID="{61F26390-7C71-4696-A2ED-FB90C21B2683}" presName="parentText" presStyleLbl="node1" presStyleIdx="2" presStyleCnt="3" custScaleX="12643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0A24BED-CC53-4BD9-8DA5-A620B8FDB1DA}" type="presOf" srcId="{61F26390-7C71-4696-A2ED-FB90C21B2683}" destId="{5D4E9DB4-7044-4F6E-8738-0AB5648E48B2}" srcOrd="0" destOrd="0" presId="urn:microsoft.com/office/officeart/2005/8/layout/vList5"/>
    <dgm:cxn modelId="{8CCAB842-DEA1-4B32-B249-3E5A368B9CFD}" type="presOf" srcId="{998C6AAC-59CD-4F61-8294-7EDDDDA36B59}" destId="{E27C4066-91AA-4BE2-9F8F-BB2C485C4BFC}" srcOrd="0" destOrd="0" presId="urn:microsoft.com/office/officeart/2005/8/layout/vList5"/>
    <dgm:cxn modelId="{4D0FEC3B-14F9-415B-B6BC-A6E51FC03402}" srcId="{AFA31B1C-FED9-486A-8D17-F714575997E6}" destId="{998C6AAC-59CD-4F61-8294-7EDDDDA36B59}" srcOrd="0" destOrd="0" parTransId="{9EFF5527-F542-45FD-A617-0E6BBC94F421}" sibTransId="{0300221D-2A9D-4DEE-A8DB-B656F19C2049}"/>
    <dgm:cxn modelId="{6FFB2A1B-A8AA-4BFC-8DDE-51EA080E1CC5}" type="presOf" srcId="{63CC2BCC-98F4-4970-95C2-A275E0E82FDA}" destId="{D03A9CAC-0ADF-48F5-B40E-A749D85D2F13}" srcOrd="0" destOrd="0" presId="urn:microsoft.com/office/officeart/2005/8/layout/vList5"/>
    <dgm:cxn modelId="{737A39AE-0792-4DEA-9EA3-B1BF4318BEE1}" srcId="{AFA31B1C-FED9-486A-8D17-F714575997E6}" destId="{61F26390-7C71-4696-A2ED-FB90C21B2683}" srcOrd="2" destOrd="0" parTransId="{89536C3F-C586-48C7-B84B-B80EEEA8AAC7}" sibTransId="{1387BC4B-B775-4FA9-96B0-3374C4DC9DDB}"/>
    <dgm:cxn modelId="{455D1924-B870-4900-BFE6-4CDBAADD6696}" srcId="{AFA31B1C-FED9-486A-8D17-F714575997E6}" destId="{63CC2BCC-98F4-4970-95C2-A275E0E82FDA}" srcOrd="1" destOrd="0" parTransId="{04A878B8-04AC-44AB-8D4A-323AB15D3A7D}" sibTransId="{FB24DA02-DA4E-4ACE-927D-51B995A82611}"/>
    <dgm:cxn modelId="{61376450-0913-4A16-B60A-4E5BCDD5F7C8}" type="presOf" srcId="{AFA31B1C-FED9-486A-8D17-F714575997E6}" destId="{A7FEC066-DB5E-46EF-A664-8023170EFB76}" srcOrd="0" destOrd="0" presId="urn:microsoft.com/office/officeart/2005/8/layout/vList5"/>
    <dgm:cxn modelId="{60D415A9-680A-4DB1-ABD7-F45FD01E2416}" type="presParOf" srcId="{A7FEC066-DB5E-46EF-A664-8023170EFB76}" destId="{C5D1EBD7-5798-497E-8717-1971244F3D62}" srcOrd="0" destOrd="0" presId="urn:microsoft.com/office/officeart/2005/8/layout/vList5"/>
    <dgm:cxn modelId="{5E0659D0-4F1C-4234-B695-258EB1102CB8}" type="presParOf" srcId="{C5D1EBD7-5798-497E-8717-1971244F3D62}" destId="{E27C4066-91AA-4BE2-9F8F-BB2C485C4BFC}" srcOrd="0" destOrd="0" presId="urn:microsoft.com/office/officeart/2005/8/layout/vList5"/>
    <dgm:cxn modelId="{0A6090DB-AF79-4C7C-AF40-EB610D2B748C}" type="presParOf" srcId="{A7FEC066-DB5E-46EF-A664-8023170EFB76}" destId="{FAA0C4B7-4F87-48EE-9FEF-9D7E6F00DB05}" srcOrd="1" destOrd="0" presId="urn:microsoft.com/office/officeart/2005/8/layout/vList5"/>
    <dgm:cxn modelId="{56ED4E62-8CAF-47EC-B81D-FCC985157E83}" type="presParOf" srcId="{A7FEC066-DB5E-46EF-A664-8023170EFB76}" destId="{2C801C9E-D36C-493C-BA11-379F11F58413}" srcOrd="2" destOrd="0" presId="urn:microsoft.com/office/officeart/2005/8/layout/vList5"/>
    <dgm:cxn modelId="{A256A8C5-25A5-4F10-B866-D9C50F1ED56C}" type="presParOf" srcId="{2C801C9E-D36C-493C-BA11-379F11F58413}" destId="{D03A9CAC-0ADF-48F5-B40E-A749D85D2F13}" srcOrd="0" destOrd="0" presId="urn:microsoft.com/office/officeart/2005/8/layout/vList5"/>
    <dgm:cxn modelId="{3D452A81-3DE9-4DEC-8B19-ED939DBDF31D}" type="presParOf" srcId="{A7FEC066-DB5E-46EF-A664-8023170EFB76}" destId="{AD948D33-9A6B-4DCD-BBF3-86BD6FA7ABB4}" srcOrd="3" destOrd="0" presId="urn:microsoft.com/office/officeart/2005/8/layout/vList5"/>
    <dgm:cxn modelId="{B7B60C53-6A2A-4AA7-B0E7-A98045276042}" type="presParOf" srcId="{A7FEC066-DB5E-46EF-A664-8023170EFB76}" destId="{7ACEF758-6174-481C-8955-B6108BB1F6B2}" srcOrd="4" destOrd="0" presId="urn:microsoft.com/office/officeart/2005/8/layout/vList5"/>
    <dgm:cxn modelId="{520596A6-960D-4379-A3C3-82C472B69199}" type="presParOf" srcId="{7ACEF758-6174-481C-8955-B6108BB1F6B2}" destId="{5D4E9DB4-7044-4F6E-8738-0AB5648E48B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A31B1C-FED9-486A-8D17-F714575997E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98C6AAC-59CD-4F61-8294-7EDDDDA36B59}">
      <dgm:prSet custT="1"/>
      <dgm:spPr/>
      <dgm:t>
        <a:bodyPr/>
        <a:lstStyle/>
        <a:p>
          <a:pPr rtl="0"/>
          <a:r>
            <a:rPr lang="uk-UA" sz="1400" dirty="0" smtClean="0"/>
            <a:t>2 лікарі-психіатри та   2 психолога</a:t>
          </a:r>
          <a:endParaRPr lang="uk-UA" sz="1400" dirty="0"/>
        </a:p>
      </dgm:t>
    </dgm:pt>
    <dgm:pt modelId="{9EFF5527-F542-45FD-A617-0E6BBC94F421}" type="parTrans" cxnId="{4D0FEC3B-14F9-415B-B6BC-A6E51FC03402}">
      <dgm:prSet/>
      <dgm:spPr/>
      <dgm:t>
        <a:bodyPr/>
        <a:lstStyle/>
        <a:p>
          <a:endParaRPr lang="uk-UA"/>
        </a:p>
      </dgm:t>
    </dgm:pt>
    <dgm:pt modelId="{0300221D-2A9D-4DEE-A8DB-B656F19C2049}" type="sibTrans" cxnId="{4D0FEC3B-14F9-415B-B6BC-A6E51FC03402}">
      <dgm:prSet/>
      <dgm:spPr/>
      <dgm:t>
        <a:bodyPr/>
        <a:lstStyle/>
        <a:p>
          <a:endParaRPr lang="uk-UA"/>
        </a:p>
      </dgm:t>
    </dgm:pt>
    <dgm:pt modelId="{63CC2BCC-98F4-4970-95C2-A275E0E82FDA}">
      <dgm:prSet custT="1"/>
      <dgm:spPr/>
      <dgm:t>
        <a:bodyPr/>
        <a:lstStyle/>
        <a:p>
          <a:pPr rtl="0"/>
          <a:r>
            <a:rPr lang="uk-UA" sz="1400" dirty="0" smtClean="0"/>
            <a:t>2 лікаря-психіатра та 3 психологи</a:t>
          </a:r>
          <a:endParaRPr lang="uk-UA" sz="1400" dirty="0"/>
        </a:p>
      </dgm:t>
    </dgm:pt>
    <dgm:pt modelId="{04A878B8-04AC-44AB-8D4A-323AB15D3A7D}" type="parTrans" cxnId="{455D1924-B870-4900-BFE6-4CDBAADD6696}">
      <dgm:prSet/>
      <dgm:spPr/>
      <dgm:t>
        <a:bodyPr/>
        <a:lstStyle/>
        <a:p>
          <a:endParaRPr lang="uk-UA"/>
        </a:p>
      </dgm:t>
    </dgm:pt>
    <dgm:pt modelId="{FB24DA02-DA4E-4ACE-927D-51B995A82611}" type="sibTrans" cxnId="{455D1924-B870-4900-BFE6-4CDBAADD6696}">
      <dgm:prSet/>
      <dgm:spPr/>
      <dgm:t>
        <a:bodyPr/>
        <a:lstStyle/>
        <a:p>
          <a:endParaRPr lang="uk-UA"/>
        </a:p>
      </dgm:t>
    </dgm:pt>
    <dgm:pt modelId="{A7FEC066-DB5E-46EF-A664-8023170EFB76}" type="pres">
      <dgm:prSet presAssocID="{AFA31B1C-FED9-486A-8D17-F714575997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5D1EBD7-5798-497E-8717-1971244F3D62}" type="pres">
      <dgm:prSet presAssocID="{998C6AAC-59CD-4F61-8294-7EDDDDA36B59}" presName="linNode" presStyleCnt="0"/>
      <dgm:spPr/>
    </dgm:pt>
    <dgm:pt modelId="{E27C4066-91AA-4BE2-9F8F-BB2C485C4BFC}" type="pres">
      <dgm:prSet presAssocID="{998C6AAC-59CD-4F61-8294-7EDDDDA36B59}" presName="parentText" presStyleLbl="node1" presStyleIdx="0" presStyleCnt="2" custScaleX="86206" custLinFactNeighborX="-15431" custLinFactNeighborY="18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A0C4B7-4F87-48EE-9FEF-9D7E6F00DB05}" type="pres">
      <dgm:prSet presAssocID="{0300221D-2A9D-4DEE-A8DB-B656F19C2049}" presName="sp" presStyleCnt="0"/>
      <dgm:spPr/>
    </dgm:pt>
    <dgm:pt modelId="{2C801C9E-D36C-493C-BA11-379F11F58413}" type="pres">
      <dgm:prSet presAssocID="{63CC2BCC-98F4-4970-95C2-A275E0E82FDA}" presName="linNode" presStyleCnt="0"/>
      <dgm:spPr/>
    </dgm:pt>
    <dgm:pt modelId="{D03A9CAC-0ADF-48F5-B40E-A749D85D2F13}" type="pres">
      <dgm:prSet presAssocID="{63CC2BCC-98F4-4970-95C2-A275E0E82FDA}" presName="parentText" presStyleLbl="node1" presStyleIdx="1" presStyleCnt="2" custScaleX="86206" custLinFactNeighborX="-15431" custLinFactNeighborY="-142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DBDB00C-CF2B-40CE-B3F7-B9F18056CAD6}" type="presOf" srcId="{998C6AAC-59CD-4F61-8294-7EDDDDA36B59}" destId="{E27C4066-91AA-4BE2-9F8F-BB2C485C4BFC}" srcOrd="0" destOrd="0" presId="urn:microsoft.com/office/officeart/2005/8/layout/vList5"/>
    <dgm:cxn modelId="{DD81D42E-6D0F-4F5F-9990-5FAB3266E0B7}" type="presOf" srcId="{AFA31B1C-FED9-486A-8D17-F714575997E6}" destId="{A7FEC066-DB5E-46EF-A664-8023170EFB76}" srcOrd="0" destOrd="0" presId="urn:microsoft.com/office/officeart/2005/8/layout/vList5"/>
    <dgm:cxn modelId="{952E011D-7560-4AC6-B562-0C8508E9AADE}" type="presOf" srcId="{63CC2BCC-98F4-4970-95C2-A275E0E82FDA}" destId="{D03A9CAC-0ADF-48F5-B40E-A749D85D2F13}" srcOrd="0" destOrd="0" presId="urn:microsoft.com/office/officeart/2005/8/layout/vList5"/>
    <dgm:cxn modelId="{4D0FEC3B-14F9-415B-B6BC-A6E51FC03402}" srcId="{AFA31B1C-FED9-486A-8D17-F714575997E6}" destId="{998C6AAC-59CD-4F61-8294-7EDDDDA36B59}" srcOrd="0" destOrd="0" parTransId="{9EFF5527-F542-45FD-A617-0E6BBC94F421}" sibTransId="{0300221D-2A9D-4DEE-A8DB-B656F19C2049}"/>
    <dgm:cxn modelId="{455D1924-B870-4900-BFE6-4CDBAADD6696}" srcId="{AFA31B1C-FED9-486A-8D17-F714575997E6}" destId="{63CC2BCC-98F4-4970-95C2-A275E0E82FDA}" srcOrd="1" destOrd="0" parTransId="{04A878B8-04AC-44AB-8D4A-323AB15D3A7D}" sibTransId="{FB24DA02-DA4E-4ACE-927D-51B995A82611}"/>
    <dgm:cxn modelId="{D6F29F24-B0CE-409A-A8DC-D3A631D0A30B}" type="presParOf" srcId="{A7FEC066-DB5E-46EF-A664-8023170EFB76}" destId="{C5D1EBD7-5798-497E-8717-1971244F3D62}" srcOrd="0" destOrd="0" presId="urn:microsoft.com/office/officeart/2005/8/layout/vList5"/>
    <dgm:cxn modelId="{086E2549-CD39-490E-929D-BFF1EB101CC0}" type="presParOf" srcId="{C5D1EBD7-5798-497E-8717-1971244F3D62}" destId="{E27C4066-91AA-4BE2-9F8F-BB2C485C4BFC}" srcOrd="0" destOrd="0" presId="urn:microsoft.com/office/officeart/2005/8/layout/vList5"/>
    <dgm:cxn modelId="{379A6309-EF6A-4E54-BCC6-0B9F064A7235}" type="presParOf" srcId="{A7FEC066-DB5E-46EF-A664-8023170EFB76}" destId="{FAA0C4B7-4F87-48EE-9FEF-9D7E6F00DB05}" srcOrd="1" destOrd="0" presId="urn:microsoft.com/office/officeart/2005/8/layout/vList5"/>
    <dgm:cxn modelId="{C38806F5-ACD3-4C0F-9666-95F20621D809}" type="presParOf" srcId="{A7FEC066-DB5E-46EF-A664-8023170EFB76}" destId="{2C801C9E-D36C-493C-BA11-379F11F58413}" srcOrd="2" destOrd="0" presId="urn:microsoft.com/office/officeart/2005/8/layout/vList5"/>
    <dgm:cxn modelId="{B69076ED-3428-413A-8110-FC23E2706E7A}" type="presParOf" srcId="{2C801C9E-D36C-493C-BA11-379F11F58413}" destId="{D03A9CAC-0ADF-48F5-B40E-A749D85D2F1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A31B1C-FED9-486A-8D17-F714575997E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98C6AAC-59CD-4F61-8294-7EDDDDA36B5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1400" dirty="0" smtClean="0"/>
            <a:t>надали допомогу </a:t>
          </a:r>
        </a:p>
        <a:p>
          <a:pPr rtl="0"/>
          <a:r>
            <a:rPr lang="uk-UA" sz="1400" dirty="0" smtClean="0"/>
            <a:t>1842 особам</a:t>
          </a:r>
          <a:endParaRPr lang="uk-UA" sz="1400" dirty="0"/>
        </a:p>
      </dgm:t>
    </dgm:pt>
    <dgm:pt modelId="{9EFF5527-F542-45FD-A617-0E6BBC94F421}" type="parTrans" cxnId="{4D0FEC3B-14F9-415B-B6BC-A6E51FC03402}">
      <dgm:prSet/>
      <dgm:spPr/>
      <dgm:t>
        <a:bodyPr/>
        <a:lstStyle/>
        <a:p>
          <a:endParaRPr lang="uk-UA"/>
        </a:p>
      </dgm:t>
    </dgm:pt>
    <dgm:pt modelId="{0300221D-2A9D-4DEE-A8DB-B656F19C2049}" type="sibTrans" cxnId="{4D0FEC3B-14F9-415B-B6BC-A6E51FC03402}">
      <dgm:prSet/>
      <dgm:spPr/>
      <dgm:t>
        <a:bodyPr/>
        <a:lstStyle/>
        <a:p>
          <a:endParaRPr lang="uk-UA"/>
        </a:p>
      </dgm:t>
    </dgm:pt>
    <dgm:pt modelId="{63CC2BCC-98F4-4970-95C2-A275E0E82FD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1400" dirty="0" smtClean="0"/>
            <a:t>надали допомогу 686 особам</a:t>
          </a:r>
          <a:endParaRPr lang="uk-UA" sz="1400" dirty="0"/>
        </a:p>
      </dgm:t>
    </dgm:pt>
    <dgm:pt modelId="{04A878B8-04AC-44AB-8D4A-323AB15D3A7D}" type="parTrans" cxnId="{455D1924-B870-4900-BFE6-4CDBAADD6696}">
      <dgm:prSet/>
      <dgm:spPr/>
      <dgm:t>
        <a:bodyPr/>
        <a:lstStyle/>
        <a:p>
          <a:endParaRPr lang="uk-UA"/>
        </a:p>
      </dgm:t>
    </dgm:pt>
    <dgm:pt modelId="{FB24DA02-DA4E-4ACE-927D-51B995A82611}" type="sibTrans" cxnId="{455D1924-B870-4900-BFE6-4CDBAADD6696}">
      <dgm:prSet/>
      <dgm:spPr/>
      <dgm:t>
        <a:bodyPr/>
        <a:lstStyle/>
        <a:p>
          <a:endParaRPr lang="uk-UA"/>
        </a:p>
      </dgm:t>
    </dgm:pt>
    <dgm:pt modelId="{A7FEC066-DB5E-46EF-A664-8023170EFB76}" type="pres">
      <dgm:prSet presAssocID="{AFA31B1C-FED9-486A-8D17-F714575997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5D1EBD7-5798-497E-8717-1971244F3D62}" type="pres">
      <dgm:prSet presAssocID="{998C6AAC-59CD-4F61-8294-7EDDDDA36B59}" presName="linNode" presStyleCnt="0"/>
      <dgm:spPr/>
    </dgm:pt>
    <dgm:pt modelId="{E27C4066-91AA-4BE2-9F8F-BB2C485C4BFC}" type="pres">
      <dgm:prSet presAssocID="{998C6AAC-59CD-4F61-8294-7EDDDDA36B59}" presName="parentText" presStyleLbl="node1" presStyleIdx="0" presStyleCnt="2" custScaleX="106349" custScaleY="38022" custLinFactNeighborX="-9795" custLinFactNeighborY="42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A0C4B7-4F87-48EE-9FEF-9D7E6F00DB05}" type="pres">
      <dgm:prSet presAssocID="{0300221D-2A9D-4DEE-A8DB-B656F19C2049}" presName="sp" presStyleCnt="0"/>
      <dgm:spPr/>
    </dgm:pt>
    <dgm:pt modelId="{2C801C9E-D36C-493C-BA11-379F11F58413}" type="pres">
      <dgm:prSet presAssocID="{63CC2BCC-98F4-4970-95C2-A275E0E82FDA}" presName="linNode" presStyleCnt="0"/>
      <dgm:spPr/>
    </dgm:pt>
    <dgm:pt modelId="{D03A9CAC-0ADF-48F5-B40E-A749D85D2F13}" type="pres">
      <dgm:prSet presAssocID="{63CC2BCC-98F4-4970-95C2-A275E0E82FDA}" presName="parentText" presStyleLbl="node1" presStyleIdx="1" presStyleCnt="2" custScaleX="112614" custScaleY="39587" custLinFactNeighborX="-12114" custLinFactNeighborY="-44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6C0EB14-0192-4B1A-8824-388765FB32DF}" type="presOf" srcId="{AFA31B1C-FED9-486A-8D17-F714575997E6}" destId="{A7FEC066-DB5E-46EF-A664-8023170EFB76}" srcOrd="0" destOrd="0" presId="urn:microsoft.com/office/officeart/2005/8/layout/vList5"/>
    <dgm:cxn modelId="{4D0FEC3B-14F9-415B-B6BC-A6E51FC03402}" srcId="{AFA31B1C-FED9-486A-8D17-F714575997E6}" destId="{998C6AAC-59CD-4F61-8294-7EDDDDA36B59}" srcOrd="0" destOrd="0" parTransId="{9EFF5527-F542-45FD-A617-0E6BBC94F421}" sibTransId="{0300221D-2A9D-4DEE-A8DB-B656F19C2049}"/>
    <dgm:cxn modelId="{268B52F9-E02C-47CE-8558-47B35CD23A63}" type="presOf" srcId="{63CC2BCC-98F4-4970-95C2-A275E0E82FDA}" destId="{D03A9CAC-0ADF-48F5-B40E-A749D85D2F13}" srcOrd="0" destOrd="0" presId="urn:microsoft.com/office/officeart/2005/8/layout/vList5"/>
    <dgm:cxn modelId="{ED431F77-C3E9-48BC-8218-AC7AD8B7DA72}" type="presOf" srcId="{998C6AAC-59CD-4F61-8294-7EDDDDA36B59}" destId="{E27C4066-91AA-4BE2-9F8F-BB2C485C4BFC}" srcOrd="0" destOrd="0" presId="urn:microsoft.com/office/officeart/2005/8/layout/vList5"/>
    <dgm:cxn modelId="{455D1924-B870-4900-BFE6-4CDBAADD6696}" srcId="{AFA31B1C-FED9-486A-8D17-F714575997E6}" destId="{63CC2BCC-98F4-4970-95C2-A275E0E82FDA}" srcOrd="1" destOrd="0" parTransId="{04A878B8-04AC-44AB-8D4A-323AB15D3A7D}" sibTransId="{FB24DA02-DA4E-4ACE-927D-51B995A82611}"/>
    <dgm:cxn modelId="{73A3C150-84E1-4EAD-A3A5-47D9CCAE5632}" type="presParOf" srcId="{A7FEC066-DB5E-46EF-A664-8023170EFB76}" destId="{C5D1EBD7-5798-497E-8717-1971244F3D62}" srcOrd="0" destOrd="0" presId="urn:microsoft.com/office/officeart/2005/8/layout/vList5"/>
    <dgm:cxn modelId="{D9ADD714-7966-4334-BF80-EB9B2ACEFA3D}" type="presParOf" srcId="{C5D1EBD7-5798-497E-8717-1971244F3D62}" destId="{E27C4066-91AA-4BE2-9F8F-BB2C485C4BFC}" srcOrd="0" destOrd="0" presId="urn:microsoft.com/office/officeart/2005/8/layout/vList5"/>
    <dgm:cxn modelId="{F28315F1-9D1A-4D91-AC6B-88B0B32AFB58}" type="presParOf" srcId="{A7FEC066-DB5E-46EF-A664-8023170EFB76}" destId="{FAA0C4B7-4F87-48EE-9FEF-9D7E6F00DB05}" srcOrd="1" destOrd="0" presId="urn:microsoft.com/office/officeart/2005/8/layout/vList5"/>
    <dgm:cxn modelId="{4B65D771-3986-4AD7-8BAF-B70647E3F840}" type="presParOf" srcId="{A7FEC066-DB5E-46EF-A664-8023170EFB76}" destId="{2C801C9E-D36C-493C-BA11-379F11F58413}" srcOrd="2" destOrd="0" presId="urn:microsoft.com/office/officeart/2005/8/layout/vList5"/>
    <dgm:cxn modelId="{BEF5ABAD-B9EF-422D-BF45-26090D1AB2E6}" type="presParOf" srcId="{2C801C9E-D36C-493C-BA11-379F11F58413}" destId="{D03A9CAC-0ADF-48F5-B40E-A749D85D2F1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0C0A34-120F-47D0-ABEB-7E9C86E3838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A85CBA5B-C9D8-4479-8B4F-28AED9DB6A23}">
      <dgm:prSet/>
      <dgm:spPr/>
      <dgm:t>
        <a:bodyPr/>
        <a:lstStyle/>
        <a:p>
          <a:pPr rtl="0"/>
          <a:r>
            <a:rPr lang="uk-UA" b="1" dirty="0" smtClean="0"/>
            <a:t>У трьох лікарнях існують стаціонарні реабілітаційні відділення на 110 ліжок:</a:t>
          </a:r>
          <a:endParaRPr lang="uk-UA" dirty="0"/>
        </a:p>
      </dgm:t>
    </dgm:pt>
    <dgm:pt modelId="{CBA268BA-A018-49E9-BECD-9061B61308E4}" type="parTrans" cxnId="{32E3AB27-B4C9-4E1E-9D99-805D1827F1AA}">
      <dgm:prSet/>
      <dgm:spPr/>
      <dgm:t>
        <a:bodyPr/>
        <a:lstStyle/>
        <a:p>
          <a:endParaRPr lang="uk-UA"/>
        </a:p>
      </dgm:t>
    </dgm:pt>
    <dgm:pt modelId="{42365AEA-AB65-4A58-A110-532013DE17E3}" type="sibTrans" cxnId="{32E3AB27-B4C9-4E1E-9D99-805D1827F1AA}">
      <dgm:prSet/>
      <dgm:spPr/>
      <dgm:t>
        <a:bodyPr/>
        <a:lstStyle/>
        <a:p>
          <a:endParaRPr lang="uk-UA"/>
        </a:p>
      </dgm:t>
    </dgm:pt>
    <dgm:pt modelId="{EFBCA89A-2C28-4ADD-B2DA-ED94AACF53A3}">
      <dgm:prSet/>
      <dgm:spPr/>
      <dgm:t>
        <a:bodyPr/>
        <a:lstStyle/>
        <a:p>
          <a:pPr rtl="0"/>
          <a:r>
            <a:rPr lang="uk-UA" b="1" smtClean="0"/>
            <a:t>ЦМЛ - 30  ліжок;</a:t>
          </a:r>
          <a:endParaRPr lang="uk-UA"/>
        </a:p>
      </dgm:t>
    </dgm:pt>
    <dgm:pt modelId="{98C8F8E5-7534-4344-9883-47B73599A29E}" type="parTrans" cxnId="{1C3E62DB-A307-44C6-809E-E7328DBA964C}">
      <dgm:prSet/>
      <dgm:spPr/>
      <dgm:t>
        <a:bodyPr/>
        <a:lstStyle/>
        <a:p>
          <a:endParaRPr lang="uk-UA"/>
        </a:p>
      </dgm:t>
    </dgm:pt>
    <dgm:pt modelId="{37FAA35E-3ACD-4A04-9BB3-9366882C4016}" type="sibTrans" cxnId="{1C3E62DB-A307-44C6-809E-E7328DBA964C}">
      <dgm:prSet/>
      <dgm:spPr/>
      <dgm:t>
        <a:bodyPr/>
        <a:lstStyle/>
        <a:p>
          <a:endParaRPr lang="uk-UA"/>
        </a:p>
      </dgm:t>
    </dgm:pt>
    <dgm:pt modelId="{E888BDCF-6B67-44AE-8B0F-47038A858744}">
      <dgm:prSet/>
      <dgm:spPr/>
      <dgm:t>
        <a:bodyPr/>
        <a:lstStyle/>
        <a:p>
          <a:pPr rtl="0"/>
          <a:r>
            <a:rPr lang="uk-UA" b="1" smtClean="0"/>
            <a:t>ЛШМД - 40 ліжок;</a:t>
          </a:r>
          <a:endParaRPr lang="uk-UA"/>
        </a:p>
      </dgm:t>
    </dgm:pt>
    <dgm:pt modelId="{65CE917D-0A28-4B26-94D1-DD54797017CB}" type="parTrans" cxnId="{62354577-AAB4-4A0B-A7F0-3FFD10453B0F}">
      <dgm:prSet/>
      <dgm:spPr/>
      <dgm:t>
        <a:bodyPr/>
        <a:lstStyle/>
        <a:p>
          <a:endParaRPr lang="uk-UA"/>
        </a:p>
      </dgm:t>
    </dgm:pt>
    <dgm:pt modelId="{8CF6DFB9-FA9A-45B5-A100-3A0B481F96DD}" type="sibTrans" cxnId="{62354577-AAB4-4A0B-A7F0-3FFD10453B0F}">
      <dgm:prSet/>
      <dgm:spPr/>
      <dgm:t>
        <a:bodyPr/>
        <a:lstStyle/>
        <a:p>
          <a:endParaRPr lang="uk-UA"/>
        </a:p>
      </dgm:t>
    </dgm:pt>
    <dgm:pt modelId="{9D8519D7-91A0-47C6-8E9F-71F4A36E4509}">
      <dgm:prSet/>
      <dgm:spPr/>
      <dgm:t>
        <a:bodyPr/>
        <a:lstStyle/>
        <a:p>
          <a:pPr rtl="0"/>
          <a:r>
            <a:rPr lang="uk-UA" b="1" smtClean="0"/>
            <a:t>ДМЛ -  40 ліжок</a:t>
          </a:r>
          <a:endParaRPr lang="uk-UA"/>
        </a:p>
      </dgm:t>
    </dgm:pt>
    <dgm:pt modelId="{779E8878-A4F1-47FE-ABEB-959EE089E042}" type="parTrans" cxnId="{FF9FDC1C-8217-498A-AAC9-862D3808D723}">
      <dgm:prSet/>
      <dgm:spPr/>
      <dgm:t>
        <a:bodyPr/>
        <a:lstStyle/>
        <a:p>
          <a:endParaRPr lang="uk-UA"/>
        </a:p>
      </dgm:t>
    </dgm:pt>
    <dgm:pt modelId="{1DBF85CD-250D-48BC-B586-7AA252D049A0}" type="sibTrans" cxnId="{FF9FDC1C-8217-498A-AAC9-862D3808D723}">
      <dgm:prSet/>
      <dgm:spPr/>
      <dgm:t>
        <a:bodyPr/>
        <a:lstStyle/>
        <a:p>
          <a:endParaRPr lang="uk-UA"/>
        </a:p>
      </dgm:t>
    </dgm:pt>
    <dgm:pt modelId="{51E49537-B546-441B-9E84-2F772847CED5}" type="pres">
      <dgm:prSet presAssocID="{F70C0A34-120F-47D0-ABEB-7E9C86E383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49D9A80-3D7A-4726-89F8-DE54900AA42F}" type="pres">
      <dgm:prSet presAssocID="{A85CBA5B-C9D8-4479-8B4F-28AED9DB6A23}" presName="linNode" presStyleCnt="0"/>
      <dgm:spPr/>
    </dgm:pt>
    <dgm:pt modelId="{6FB48438-27EE-4FBE-BADA-2DEA7D36912C}" type="pres">
      <dgm:prSet presAssocID="{A85CBA5B-C9D8-4479-8B4F-28AED9DB6A23}" presName="parentText" presStyleLbl="node1" presStyleIdx="0" presStyleCnt="4" custLinFactNeighborX="193" custLinFactNeighborY="-513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C572EC-FB64-441B-902E-EDF26AA8EE73}" type="pres">
      <dgm:prSet presAssocID="{42365AEA-AB65-4A58-A110-532013DE17E3}" presName="sp" presStyleCnt="0"/>
      <dgm:spPr/>
    </dgm:pt>
    <dgm:pt modelId="{BA007535-B700-4344-B36E-ABF01DB08CC3}" type="pres">
      <dgm:prSet presAssocID="{EFBCA89A-2C28-4ADD-B2DA-ED94AACF53A3}" presName="linNode" presStyleCnt="0"/>
      <dgm:spPr/>
    </dgm:pt>
    <dgm:pt modelId="{B90AFECF-20DC-4696-BEDB-B8FE50981E2F}" type="pres">
      <dgm:prSet presAssocID="{EFBCA89A-2C28-4ADD-B2DA-ED94AACF53A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0C7D41-DA6A-4042-8F24-DAA710A1B67F}" type="pres">
      <dgm:prSet presAssocID="{37FAA35E-3ACD-4A04-9BB3-9366882C4016}" presName="sp" presStyleCnt="0"/>
      <dgm:spPr/>
    </dgm:pt>
    <dgm:pt modelId="{D4ADAF40-16B4-4ED9-BC64-C3ED8E6AF7EB}" type="pres">
      <dgm:prSet presAssocID="{E888BDCF-6B67-44AE-8B0F-47038A858744}" presName="linNode" presStyleCnt="0"/>
      <dgm:spPr/>
    </dgm:pt>
    <dgm:pt modelId="{66D11D96-B2AC-4B45-A25D-DC00B4913A1C}" type="pres">
      <dgm:prSet presAssocID="{E888BDCF-6B67-44AE-8B0F-47038A85874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24376D-CE37-4D66-B1D6-EF859A2077B4}" type="pres">
      <dgm:prSet presAssocID="{8CF6DFB9-FA9A-45B5-A100-3A0B481F96DD}" presName="sp" presStyleCnt="0"/>
      <dgm:spPr/>
    </dgm:pt>
    <dgm:pt modelId="{F368E6AA-FC7C-4442-8145-05BF22C00F8A}" type="pres">
      <dgm:prSet presAssocID="{9D8519D7-91A0-47C6-8E9F-71F4A36E4509}" presName="linNode" presStyleCnt="0"/>
      <dgm:spPr/>
    </dgm:pt>
    <dgm:pt modelId="{17B57BD5-C68A-4068-9E09-60279B1DFC6F}" type="pres">
      <dgm:prSet presAssocID="{9D8519D7-91A0-47C6-8E9F-71F4A36E450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C3E62DB-A307-44C6-809E-E7328DBA964C}" srcId="{F70C0A34-120F-47D0-ABEB-7E9C86E38386}" destId="{EFBCA89A-2C28-4ADD-B2DA-ED94AACF53A3}" srcOrd="1" destOrd="0" parTransId="{98C8F8E5-7534-4344-9883-47B73599A29E}" sibTransId="{37FAA35E-3ACD-4A04-9BB3-9366882C4016}"/>
    <dgm:cxn modelId="{62354577-AAB4-4A0B-A7F0-3FFD10453B0F}" srcId="{F70C0A34-120F-47D0-ABEB-7E9C86E38386}" destId="{E888BDCF-6B67-44AE-8B0F-47038A858744}" srcOrd="2" destOrd="0" parTransId="{65CE917D-0A28-4B26-94D1-DD54797017CB}" sibTransId="{8CF6DFB9-FA9A-45B5-A100-3A0B481F96DD}"/>
    <dgm:cxn modelId="{15E7B4DA-2463-473E-86B3-C515A02AC51D}" type="presOf" srcId="{F70C0A34-120F-47D0-ABEB-7E9C86E38386}" destId="{51E49537-B546-441B-9E84-2F772847CED5}" srcOrd="0" destOrd="0" presId="urn:microsoft.com/office/officeart/2005/8/layout/vList5"/>
    <dgm:cxn modelId="{9594B5C9-1434-4FFC-8304-9F81A1511506}" type="presOf" srcId="{A85CBA5B-C9D8-4479-8B4F-28AED9DB6A23}" destId="{6FB48438-27EE-4FBE-BADA-2DEA7D36912C}" srcOrd="0" destOrd="0" presId="urn:microsoft.com/office/officeart/2005/8/layout/vList5"/>
    <dgm:cxn modelId="{AF122FC5-145E-4BDF-8640-CC9DBC16E540}" type="presOf" srcId="{E888BDCF-6B67-44AE-8B0F-47038A858744}" destId="{66D11D96-B2AC-4B45-A25D-DC00B4913A1C}" srcOrd="0" destOrd="0" presId="urn:microsoft.com/office/officeart/2005/8/layout/vList5"/>
    <dgm:cxn modelId="{32E3AB27-B4C9-4E1E-9D99-805D1827F1AA}" srcId="{F70C0A34-120F-47D0-ABEB-7E9C86E38386}" destId="{A85CBA5B-C9D8-4479-8B4F-28AED9DB6A23}" srcOrd="0" destOrd="0" parTransId="{CBA268BA-A018-49E9-BECD-9061B61308E4}" sibTransId="{42365AEA-AB65-4A58-A110-532013DE17E3}"/>
    <dgm:cxn modelId="{FF9FDC1C-8217-498A-AAC9-862D3808D723}" srcId="{F70C0A34-120F-47D0-ABEB-7E9C86E38386}" destId="{9D8519D7-91A0-47C6-8E9F-71F4A36E4509}" srcOrd="3" destOrd="0" parTransId="{779E8878-A4F1-47FE-ABEB-959EE089E042}" sibTransId="{1DBF85CD-250D-48BC-B586-7AA252D049A0}"/>
    <dgm:cxn modelId="{0F4DB551-A643-4926-B223-EF2383E6C7CF}" type="presOf" srcId="{9D8519D7-91A0-47C6-8E9F-71F4A36E4509}" destId="{17B57BD5-C68A-4068-9E09-60279B1DFC6F}" srcOrd="0" destOrd="0" presId="urn:microsoft.com/office/officeart/2005/8/layout/vList5"/>
    <dgm:cxn modelId="{852C3F43-AE9A-4C17-ACD6-5916D9B1940A}" type="presOf" srcId="{EFBCA89A-2C28-4ADD-B2DA-ED94AACF53A3}" destId="{B90AFECF-20DC-4696-BEDB-B8FE50981E2F}" srcOrd="0" destOrd="0" presId="urn:microsoft.com/office/officeart/2005/8/layout/vList5"/>
    <dgm:cxn modelId="{1BC2D680-EE8A-412F-8CA7-2E15DF6B71B8}" type="presParOf" srcId="{51E49537-B546-441B-9E84-2F772847CED5}" destId="{349D9A80-3D7A-4726-89F8-DE54900AA42F}" srcOrd="0" destOrd="0" presId="urn:microsoft.com/office/officeart/2005/8/layout/vList5"/>
    <dgm:cxn modelId="{3DA7F929-B259-4CCA-A5BC-7F40AD40D14D}" type="presParOf" srcId="{349D9A80-3D7A-4726-89F8-DE54900AA42F}" destId="{6FB48438-27EE-4FBE-BADA-2DEA7D36912C}" srcOrd="0" destOrd="0" presId="urn:microsoft.com/office/officeart/2005/8/layout/vList5"/>
    <dgm:cxn modelId="{C25A175E-1555-4D22-BA21-E13D41B69384}" type="presParOf" srcId="{51E49537-B546-441B-9E84-2F772847CED5}" destId="{A4C572EC-FB64-441B-902E-EDF26AA8EE73}" srcOrd="1" destOrd="0" presId="urn:microsoft.com/office/officeart/2005/8/layout/vList5"/>
    <dgm:cxn modelId="{80693D33-4253-4DD8-9E50-769414C92E9E}" type="presParOf" srcId="{51E49537-B546-441B-9E84-2F772847CED5}" destId="{BA007535-B700-4344-B36E-ABF01DB08CC3}" srcOrd="2" destOrd="0" presId="urn:microsoft.com/office/officeart/2005/8/layout/vList5"/>
    <dgm:cxn modelId="{6E346682-1607-4D88-ACAC-5FD718D9E510}" type="presParOf" srcId="{BA007535-B700-4344-B36E-ABF01DB08CC3}" destId="{B90AFECF-20DC-4696-BEDB-B8FE50981E2F}" srcOrd="0" destOrd="0" presId="urn:microsoft.com/office/officeart/2005/8/layout/vList5"/>
    <dgm:cxn modelId="{3CE9C5F5-41B0-45A4-9862-EBAC1F724738}" type="presParOf" srcId="{51E49537-B546-441B-9E84-2F772847CED5}" destId="{C70C7D41-DA6A-4042-8F24-DAA710A1B67F}" srcOrd="3" destOrd="0" presId="urn:microsoft.com/office/officeart/2005/8/layout/vList5"/>
    <dgm:cxn modelId="{819CFB45-65C2-4FE0-B9F6-828070F6BE3C}" type="presParOf" srcId="{51E49537-B546-441B-9E84-2F772847CED5}" destId="{D4ADAF40-16B4-4ED9-BC64-C3ED8E6AF7EB}" srcOrd="4" destOrd="0" presId="urn:microsoft.com/office/officeart/2005/8/layout/vList5"/>
    <dgm:cxn modelId="{384BD7B6-E94F-4122-B65C-F9323D8D235B}" type="presParOf" srcId="{D4ADAF40-16B4-4ED9-BC64-C3ED8E6AF7EB}" destId="{66D11D96-B2AC-4B45-A25D-DC00B4913A1C}" srcOrd="0" destOrd="0" presId="urn:microsoft.com/office/officeart/2005/8/layout/vList5"/>
    <dgm:cxn modelId="{C561E0CB-492D-4BB1-8782-BF6378642C51}" type="presParOf" srcId="{51E49537-B546-441B-9E84-2F772847CED5}" destId="{AB24376D-CE37-4D66-B1D6-EF859A2077B4}" srcOrd="5" destOrd="0" presId="urn:microsoft.com/office/officeart/2005/8/layout/vList5"/>
    <dgm:cxn modelId="{D64649F8-03D9-4CB8-989A-7BD1F773B4A3}" type="presParOf" srcId="{51E49537-B546-441B-9E84-2F772847CED5}" destId="{F368E6AA-FC7C-4442-8145-05BF22C00F8A}" srcOrd="6" destOrd="0" presId="urn:microsoft.com/office/officeart/2005/8/layout/vList5"/>
    <dgm:cxn modelId="{AE8B7A11-81EE-428C-B59A-AA4CE91F9598}" type="presParOf" srcId="{F368E6AA-FC7C-4442-8145-05BF22C00F8A}" destId="{17B57BD5-C68A-4068-9E09-60279B1DFC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6C64B3-1D07-44DE-9217-0F0BB6368C2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C32CA9D-5F67-4488-BB2A-AA5776048E9F}">
      <dgm:prSet/>
      <dgm:spPr/>
      <dgm:t>
        <a:bodyPr/>
        <a:lstStyle/>
        <a:p>
          <a:pPr rtl="0"/>
          <a:r>
            <a:rPr lang="uk-UA" dirty="0" smtClean="0"/>
            <a:t>Стаціонарну реабілітаційну медичну допомогу за 1 квартал 2026 року отримали </a:t>
          </a:r>
          <a:r>
            <a:rPr lang="uk-UA" b="1" dirty="0" smtClean="0">
              <a:solidFill>
                <a:srgbClr val="0000FF"/>
              </a:solidFill>
            </a:rPr>
            <a:t>693</a:t>
          </a:r>
          <a:r>
            <a:rPr lang="uk-UA" dirty="0" smtClean="0"/>
            <a:t> особи в </a:t>
          </a:r>
          <a:r>
            <a:rPr lang="uk-UA" dirty="0" err="1" smtClean="0"/>
            <a:t>т.ч</a:t>
          </a:r>
          <a:r>
            <a:rPr lang="uk-UA" dirty="0" smtClean="0"/>
            <a:t>. </a:t>
          </a:r>
          <a:r>
            <a:rPr lang="uk-UA" b="1" dirty="0" smtClean="0">
              <a:solidFill>
                <a:srgbClr val="0000FF"/>
              </a:solidFill>
            </a:rPr>
            <a:t>336 </a:t>
          </a:r>
          <a:r>
            <a:rPr lang="uk-UA" dirty="0" smtClean="0"/>
            <a:t>дітей (у 2025 році - 701 в </a:t>
          </a:r>
          <a:r>
            <a:rPr lang="uk-UA" dirty="0" err="1" smtClean="0"/>
            <a:t>т.ч</a:t>
          </a:r>
          <a:r>
            <a:rPr lang="uk-UA" dirty="0" smtClean="0"/>
            <a:t>. 321 дитина). Хворими проведено </a:t>
          </a:r>
          <a:r>
            <a:rPr lang="uk-UA" b="1" dirty="0" smtClean="0">
              <a:solidFill>
                <a:srgbClr val="0000FF"/>
              </a:solidFill>
            </a:rPr>
            <a:t>9893</a:t>
          </a:r>
          <a:r>
            <a:rPr lang="uk-UA" dirty="0" smtClean="0"/>
            <a:t> ліжко-днів (10174 у 2025 році).</a:t>
          </a:r>
          <a:endParaRPr lang="uk-UA" dirty="0"/>
        </a:p>
      </dgm:t>
    </dgm:pt>
    <dgm:pt modelId="{8CE6EEBE-33B9-4707-94C2-D4D2C1F56325}" type="parTrans" cxnId="{E064AB22-B2A8-467A-AD8D-6F53921079AB}">
      <dgm:prSet/>
      <dgm:spPr/>
      <dgm:t>
        <a:bodyPr/>
        <a:lstStyle/>
        <a:p>
          <a:endParaRPr lang="uk-UA"/>
        </a:p>
      </dgm:t>
    </dgm:pt>
    <dgm:pt modelId="{2D395438-770B-4DB6-B2D1-2CE23456BE46}" type="sibTrans" cxnId="{E064AB22-B2A8-467A-AD8D-6F53921079AB}">
      <dgm:prSet/>
      <dgm:spPr/>
      <dgm:t>
        <a:bodyPr/>
        <a:lstStyle/>
        <a:p>
          <a:endParaRPr lang="uk-UA"/>
        </a:p>
      </dgm:t>
    </dgm:pt>
    <dgm:pt modelId="{3D3B2F14-47DB-4612-A04F-3F42B1FE1A55}" type="pres">
      <dgm:prSet presAssocID="{C66C64B3-1D07-44DE-9217-0F0BB6368C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117EF8C1-5A53-4113-8CFC-AFB6FBBE8E4C}" type="pres">
      <dgm:prSet presAssocID="{8C32CA9D-5F67-4488-BB2A-AA5776048E9F}" presName="root" presStyleCnt="0"/>
      <dgm:spPr/>
    </dgm:pt>
    <dgm:pt modelId="{ACA824E3-33C0-4845-9FEB-CE12F0724AAE}" type="pres">
      <dgm:prSet presAssocID="{8C32CA9D-5F67-4488-BB2A-AA5776048E9F}" presName="rootComposite" presStyleCnt="0"/>
      <dgm:spPr/>
    </dgm:pt>
    <dgm:pt modelId="{5BCDCC6E-699E-46B8-BE20-AF7A25B033F6}" type="pres">
      <dgm:prSet presAssocID="{8C32CA9D-5F67-4488-BB2A-AA5776048E9F}" presName="rootText" presStyleLbl="node1" presStyleIdx="0" presStyleCnt="1" custLinFactNeighborX="5676" custLinFactNeighborY="63738"/>
      <dgm:spPr/>
      <dgm:t>
        <a:bodyPr/>
        <a:lstStyle/>
        <a:p>
          <a:endParaRPr lang="uk-UA"/>
        </a:p>
      </dgm:t>
    </dgm:pt>
    <dgm:pt modelId="{A9688A6E-138E-468A-8E0C-159A948A94E7}" type="pres">
      <dgm:prSet presAssocID="{8C32CA9D-5F67-4488-BB2A-AA5776048E9F}" presName="rootConnector" presStyleLbl="node1" presStyleIdx="0" presStyleCnt="1"/>
      <dgm:spPr/>
      <dgm:t>
        <a:bodyPr/>
        <a:lstStyle/>
        <a:p>
          <a:endParaRPr lang="uk-UA"/>
        </a:p>
      </dgm:t>
    </dgm:pt>
    <dgm:pt modelId="{3B37646A-1E11-43E4-AEA2-C87D1BDAB765}" type="pres">
      <dgm:prSet presAssocID="{8C32CA9D-5F67-4488-BB2A-AA5776048E9F}" presName="childShape" presStyleCnt="0"/>
      <dgm:spPr/>
    </dgm:pt>
  </dgm:ptLst>
  <dgm:cxnLst>
    <dgm:cxn modelId="{547DC9E3-DF53-4ED5-84E8-828B2BDF8831}" type="presOf" srcId="{8C32CA9D-5F67-4488-BB2A-AA5776048E9F}" destId="{5BCDCC6E-699E-46B8-BE20-AF7A25B033F6}" srcOrd="0" destOrd="0" presId="urn:microsoft.com/office/officeart/2005/8/layout/hierarchy3"/>
    <dgm:cxn modelId="{E064AB22-B2A8-467A-AD8D-6F53921079AB}" srcId="{C66C64B3-1D07-44DE-9217-0F0BB6368C25}" destId="{8C32CA9D-5F67-4488-BB2A-AA5776048E9F}" srcOrd="0" destOrd="0" parTransId="{8CE6EEBE-33B9-4707-94C2-D4D2C1F56325}" sibTransId="{2D395438-770B-4DB6-B2D1-2CE23456BE46}"/>
    <dgm:cxn modelId="{BAA52A6D-3E70-4E69-AA5F-508048F57482}" type="presOf" srcId="{8C32CA9D-5F67-4488-BB2A-AA5776048E9F}" destId="{A9688A6E-138E-468A-8E0C-159A948A94E7}" srcOrd="1" destOrd="0" presId="urn:microsoft.com/office/officeart/2005/8/layout/hierarchy3"/>
    <dgm:cxn modelId="{D4E3629F-8AA1-487E-AA5C-3C63A2248257}" type="presOf" srcId="{C66C64B3-1D07-44DE-9217-0F0BB6368C25}" destId="{3D3B2F14-47DB-4612-A04F-3F42B1FE1A55}" srcOrd="0" destOrd="0" presId="urn:microsoft.com/office/officeart/2005/8/layout/hierarchy3"/>
    <dgm:cxn modelId="{29D16262-2CBC-4203-8793-FF9BF95601AE}" type="presParOf" srcId="{3D3B2F14-47DB-4612-A04F-3F42B1FE1A55}" destId="{117EF8C1-5A53-4113-8CFC-AFB6FBBE8E4C}" srcOrd="0" destOrd="0" presId="urn:microsoft.com/office/officeart/2005/8/layout/hierarchy3"/>
    <dgm:cxn modelId="{8B2AB644-AB18-44D3-B6C5-89AAEED1D57E}" type="presParOf" srcId="{117EF8C1-5A53-4113-8CFC-AFB6FBBE8E4C}" destId="{ACA824E3-33C0-4845-9FEB-CE12F0724AAE}" srcOrd="0" destOrd="0" presId="urn:microsoft.com/office/officeart/2005/8/layout/hierarchy3"/>
    <dgm:cxn modelId="{39F520B8-B1FB-4462-8396-E959A3B55D8C}" type="presParOf" srcId="{ACA824E3-33C0-4845-9FEB-CE12F0724AAE}" destId="{5BCDCC6E-699E-46B8-BE20-AF7A25B033F6}" srcOrd="0" destOrd="0" presId="urn:microsoft.com/office/officeart/2005/8/layout/hierarchy3"/>
    <dgm:cxn modelId="{07251E49-0730-4282-B8F1-45EE15C871B7}" type="presParOf" srcId="{ACA824E3-33C0-4845-9FEB-CE12F0724AAE}" destId="{A9688A6E-138E-468A-8E0C-159A948A94E7}" srcOrd="1" destOrd="0" presId="urn:microsoft.com/office/officeart/2005/8/layout/hierarchy3"/>
    <dgm:cxn modelId="{D38510AC-FAC9-43CB-9494-9DC6E8F29981}" type="presParOf" srcId="{117EF8C1-5A53-4113-8CFC-AFB6FBBE8E4C}" destId="{3B37646A-1E11-43E4-AEA2-C87D1BDAB76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F85503-2388-46BB-A00D-6D7F14117D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E81E236-64AB-4D7B-9682-B424637DCB37}">
      <dgm:prSet/>
      <dgm:spPr/>
      <dgm:t>
        <a:bodyPr/>
        <a:lstStyle/>
        <a:p>
          <a:pPr rtl="0"/>
          <a:r>
            <a:rPr lang="uk-UA" b="1" dirty="0" smtClean="0"/>
            <a:t>За реабілітаційним напрямком працюють 20 фізичних терапевтів, 16 </a:t>
          </a:r>
          <a:r>
            <a:rPr lang="uk-UA" b="1" dirty="0" err="1" smtClean="0"/>
            <a:t>ерготерапевтів</a:t>
          </a:r>
          <a:r>
            <a:rPr lang="uk-UA" b="1" dirty="0" smtClean="0"/>
            <a:t> та 18 лікарів фізичної та реабілітаційної медицини, 7 лікарів-психологів та 11 логопедів.</a:t>
          </a:r>
          <a:endParaRPr lang="uk-UA" dirty="0"/>
        </a:p>
      </dgm:t>
    </dgm:pt>
    <dgm:pt modelId="{16337EDE-2C96-4A58-A4BF-29ABBC8A2AF2}" type="parTrans" cxnId="{42A79601-F0BA-4E51-B9C1-8AE963952271}">
      <dgm:prSet/>
      <dgm:spPr/>
      <dgm:t>
        <a:bodyPr/>
        <a:lstStyle/>
        <a:p>
          <a:endParaRPr lang="uk-UA"/>
        </a:p>
      </dgm:t>
    </dgm:pt>
    <dgm:pt modelId="{1EB68B08-1A5B-4521-807E-35E6A54253D2}" type="sibTrans" cxnId="{42A79601-F0BA-4E51-B9C1-8AE963952271}">
      <dgm:prSet/>
      <dgm:spPr/>
      <dgm:t>
        <a:bodyPr/>
        <a:lstStyle/>
        <a:p>
          <a:endParaRPr lang="uk-UA"/>
        </a:p>
      </dgm:t>
    </dgm:pt>
    <dgm:pt modelId="{1F1AE223-9DA5-451C-88CB-C5EBD6B17C8A}" type="pres">
      <dgm:prSet presAssocID="{6DF85503-2388-46BB-A00D-6D7F14117D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2F3C342-D07C-48CD-8B13-50CF8E479959}" type="pres">
      <dgm:prSet presAssocID="{CE81E236-64AB-4D7B-9682-B424637DCB37}" presName="parentText" presStyleLbl="node1" presStyleIdx="0" presStyleCnt="1" custLinFactNeighborX="-2651" custLinFactNeighborY="3835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2A79601-F0BA-4E51-B9C1-8AE963952271}" srcId="{6DF85503-2388-46BB-A00D-6D7F14117DC3}" destId="{CE81E236-64AB-4D7B-9682-B424637DCB37}" srcOrd="0" destOrd="0" parTransId="{16337EDE-2C96-4A58-A4BF-29ABBC8A2AF2}" sibTransId="{1EB68B08-1A5B-4521-807E-35E6A54253D2}"/>
    <dgm:cxn modelId="{C619E21A-87AE-44D9-A2AD-6D5340F4BC90}" type="presOf" srcId="{6DF85503-2388-46BB-A00D-6D7F14117DC3}" destId="{1F1AE223-9DA5-451C-88CB-C5EBD6B17C8A}" srcOrd="0" destOrd="0" presId="urn:microsoft.com/office/officeart/2005/8/layout/vList2"/>
    <dgm:cxn modelId="{2F793147-5283-4824-B4BF-03912DB34CC3}" type="presOf" srcId="{CE81E236-64AB-4D7B-9682-B424637DCB37}" destId="{12F3C342-D07C-48CD-8B13-50CF8E479959}" srcOrd="0" destOrd="0" presId="urn:microsoft.com/office/officeart/2005/8/layout/vList2"/>
    <dgm:cxn modelId="{07489E59-4863-4E94-9923-6CFA74AD63E6}" type="presParOf" srcId="{1F1AE223-9DA5-451C-88CB-C5EBD6B17C8A}" destId="{12F3C342-D07C-48CD-8B13-50CF8E4799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2D0B6F8-6A59-4BF7-8BC0-4A180B02FBE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D6689311-464C-4B90-8832-A043B84D00B3}">
      <dgm:prSet/>
      <dgm:spPr/>
      <dgm:t>
        <a:bodyPr/>
        <a:lstStyle/>
        <a:p>
          <a:pPr rtl="0"/>
          <a:r>
            <a:rPr lang="uk-UA" smtClean="0"/>
            <a:t>працюють 2 фахівця, </a:t>
          </a:r>
          <a:endParaRPr lang="uk-UA"/>
        </a:p>
      </dgm:t>
    </dgm:pt>
    <dgm:pt modelId="{ABED4307-18A4-4B42-844A-D77F440B8F63}" type="parTrans" cxnId="{8222C7FF-460B-493C-890A-3D5297A16467}">
      <dgm:prSet/>
      <dgm:spPr/>
      <dgm:t>
        <a:bodyPr/>
        <a:lstStyle/>
        <a:p>
          <a:endParaRPr lang="uk-UA"/>
        </a:p>
      </dgm:t>
    </dgm:pt>
    <dgm:pt modelId="{E3EB64DD-E10A-4C36-B1C0-46860AAD8561}" type="sibTrans" cxnId="{8222C7FF-460B-493C-890A-3D5297A16467}">
      <dgm:prSet/>
      <dgm:spPr/>
      <dgm:t>
        <a:bodyPr/>
        <a:lstStyle/>
        <a:p>
          <a:endParaRPr lang="uk-UA"/>
        </a:p>
      </dgm:t>
    </dgm:pt>
    <dgm:pt modelId="{25364DC2-5E67-4676-B5C2-08465D1F1193}">
      <dgm:prSet/>
      <dgm:spPr/>
      <dgm:t>
        <a:bodyPr/>
        <a:lstStyle/>
        <a:p>
          <a:pPr rtl="0"/>
          <a:r>
            <a:rPr lang="uk-UA" smtClean="0"/>
            <a:t>звернулось 88 осіб, </a:t>
          </a:r>
          <a:endParaRPr lang="uk-UA"/>
        </a:p>
      </dgm:t>
    </dgm:pt>
    <dgm:pt modelId="{BF967AFB-1884-4FCF-B598-6A8154FE093E}" type="parTrans" cxnId="{E41D8CB9-7DBC-4CF1-A633-C95C6B7E9155}">
      <dgm:prSet/>
      <dgm:spPr/>
      <dgm:t>
        <a:bodyPr/>
        <a:lstStyle/>
        <a:p>
          <a:endParaRPr lang="uk-UA"/>
        </a:p>
      </dgm:t>
    </dgm:pt>
    <dgm:pt modelId="{766D6402-835A-46E1-981B-45EA194AC4EA}" type="sibTrans" cxnId="{E41D8CB9-7DBC-4CF1-A633-C95C6B7E9155}">
      <dgm:prSet/>
      <dgm:spPr/>
      <dgm:t>
        <a:bodyPr/>
        <a:lstStyle/>
        <a:p>
          <a:endParaRPr lang="uk-UA"/>
        </a:p>
      </dgm:t>
    </dgm:pt>
    <dgm:pt modelId="{FB89BF81-947C-456F-B2E1-8F950DB1BEC6}">
      <dgm:prSet/>
      <dgm:spPr/>
      <dgm:t>
        <a:bodyPr/>
        <a:lstStyle/>
        <a:p>
          <a:pPr rtl="0"/>
          <a:r>
            <a:rPr lang="uk-UA" smtClean="0"/>
            <a:t>в тому числі ветеранів війни – 69; </a:t>
          </a:r>
          <a:endParaRPr lang="uk-UA"/>
        </a:p>
      </dgm:t>
    </dgm:pt>
    <dgm:pt modelId="{50C8C34E-7EB3-4A2E-9FC7-43783BE51DE0}" type="parTrans" cxnId="{378904E1-FCBC-4940-8B06-22E03520C559}">
      <dgm:prSet/>
      <dgm:spPr/>
      <dgm:t>
        <a:bodyPr/>
        <a:lstStyle/>
        <a:p>
          <a:endParaRPr lang="uk-UA"/>
        </a:p>
      </dgm:t>
    </dgm:pt>
    <dgm:pt modelId="{BEECCBA3-4A4C-4406-AF03-E5ED0A6A602C}" type="sibTrans" cxnId="{378904E1-FCBC-4940-8B06-22E03520C559}">
      <dgm:prSet/>
      <dgm:spPr/>
      <dgm:t>
        <a:bodyPr/>
        <a:lstStyle/>
        <a:p>
          <a:endParaRPr lang="uk-UA"/>
        </a:p>
      </dgm:t>
    </dgm:pt>
    <dgm:pt modelId="{2CE37944-BD46-4AEA-BD86-21360E946812}">
      <dgm:prSet/>
      <dgm:spPr/>
      <dgm:t>
        <a:bodyPr/>
        <a:lstStyle/>
        <a:p>
          <a:pPr rtl="0"/>
          <a:r>
            <a:rPr lang="uk-UA" smtClean="0"/>
            <a:t>членів сімей ветеранів війни – 11; </a:t>
          </a:r>
          <a:endParaRPr lang="uk-UA"/>
        </a:p>
      </dgm:t>
    </dgm:pt>
    <dgm:pt modelId="{CD3BEBC8-9211-4D80-BC44-BC34C65F018C}" type="parTrans" cxnId="{99385DC2-2E7D-4A5F-ABB5-3B8704BFDD64}">
      <dgm:prSet/>
      <dgm:spPr/>
      <dgm:t>
        <a:bodyPr/>
        <a:lstStyle/>
        <a:p>
          <a:endParaRPr lang="uk-UA"/>
        </a:p>
      </dgm:t>
    </dgm:pt>
    <dgm:pt modelId="{93EF8E9B-6D70-4745-B95C-AB47D6B123F5}" type="sibTrans" cxnId="{99385DC2-2E7D-4A5F-ABB5-3B8704BFDD64}">
      <dgm:prSet/>
      <dgm:spPr/>
      <dgm:t>
        <a:bodyPr/>
        <a:lstStyle/>
        <a:p>
          <a:endParaRPr lang="uk-UA"/>
        </a:p>
      </dgm:t>
    </dgm:pt>
    <dgm:pt modelId="{76BBC151-8976-4239-AB24-368EC0FB325F}">
      <dgm:prSet/>
      <dgm:spPr/>
      <dgm:t>
        <a:bodyPr/>
        <a:lstStyle/>
        <a:p>
          <a:pPr rtl="0"/>
          <a:r>
            <a:rPr lang="uk-UA" smtClean="0"/>
            <a:t>членів сімей загиблих  – 1; </a:t>
          </a:r>
          <a:endParaRPr lang="uk-UA"/>
        </a:p>
      </dgm:t>
    </dgm:pt>
    <dgm:pt modelId="{8B1903F9-BC88-4B4F-A263-47BF4B93ADA6}" type="parTrans" cxnId="{3046C1DE-2040-4468-ACDF-0E07311C2164}">
      <dgm:prSet/>
      <dgm:spPr/>
      <dgm:t>
        <a:bodyPr/>
        <a:lstStyle/>
        <a:p>
          <a:endParaRPr lang="uk-UA"/>
        </a:p>
      </dgm:t>
    </dgm:pt>
    <dgm:pt modelId="{DFEE11FB-2D38-4003-B9AF-98A004F98066}" type="sibTrans" cxnId="{3046C1DE-2040-4468-ACDF-0E07311C2164}">
      <dgm:prSet/>
      <dgm:spPr/>
      <dgm:t>
        <a:bodyPr/>
        <a:lstStyle/>
        <a:p>
          <a:endParaRPr lang="uk-UA"/>
        </a:p>
      </dgm:t>
    </dgm:pt>
    <dgm:pt modelId="{7662CC5B-99FE-4EA6-8B0D-D51E1C4041C4}">
      <dgm:prSet/>
      <dgm:spPr/>
      <dgm:t>
        <a:bodyPr/>
        <a:lstStyle/>
        <a:p>
          <a:pPr rtl="0"/>
          <a:r>
            <a:rPr lang="uk-UA" smtClean="0"/>
            <a:t>членів сімей зниклих безвісти – 2; </a:t>
          </a:r>
          <a:endParaRPr lang="uk-UA"/>
        </a:p>
      </dgm:t>
    </dgm:pt>
    <dgm:pt modelId="{02CD2DEA-3BEB-48AE-B98C-4DBFCBFF5AF0}" type="parTrans" cxnId="{82226714-E4EB-4672-A0DC-5D1A095CC3E8}">
      <dgm:prSet/>
      <dgm:spPr/>
      <dgm:t>
        <a:bodyPr/>
        <a:lstStyle/>
        <a:p>
          <a:endParaRPr lang="uk-UA"/>
        </a:p>
      </dgm:t>
    </dgm:pt>
    <dgm:pt modelId="{1A785AA4-4D37-4E3A-9957-42BB62D91E63}" type="sibTrans" cxnId="{82226714-E4EB-4672-A0DC-5D1A095CC3E8}">
      <dgm:prSet/>
      <dgm:spPr/>
      <dgm:t>
        <a:bodyPr/>
        <a:lstStyle/>
        <a:p>
          <a:endParaRPr lang="uk-UA"/>
        </a:p>
      </dgm:t>
    </dgm:pt>
    <dgm:pt modelId="{6FF5F986-4F09-43AB-B207-6BC715C39FD4}">
      <dgm:prSet/>
      <dgm:spPr/>
      <dgm:t>
        <a:bodyPr/>
        <a:lstStyle/>
        <a:p>
          <a:pPr rtl="0"/>
          <a:r>
            <a:rPr lang="uk-UA" smtClean="0"/>
            <a:t>інші – 5. </a:t>
          </a:r>
          <a:endParaRPr lang="uk-UA"/>
        </a:p>
      </dgm:t>
    </dgm:pt>
    <dgm:pt modelId="{D4AE2A07-3582-461B-85AE-FADA82F19711}" type="parTrans" cxnId="{6B3467A6-1371-4C7E-B2B9-4B577BA6BCAC}">
      <dgm:prSet/>
      <dgm:spPr/>
      <dgm:t>
        <a:bodyPr/>
        <a:lstStyle/>
        <a:p>
          <a:endParaRPr lang="uk-UA"/>
        </a:p>
      </dgm:t>
    </dgm:pt>
    <dgm:pt modelId="{BBCAF5F8-E803-4530-A824-4093F5AC2B23}" type="sibTrans" cxnId="{6B3467A6-1371-4C7E-B2B9-4B577BA6BCAC}">
      <dgm:prSet/>
      <dgm:spPr/>
      <dgm:t>
        <a:bodyPr/>
        <a:lstStyle/>
        <a:p>
          <a:endParaRPr lang="uk-UA"/>
        </a:p>
      </dgm:t>
    </dgm:pt>
    <dgm:pt modelId="{307D25C8-E228-448B-B878-3C5E59FB896B}" type="pres">
      <dgm:prSet presAssocID="{B2D0B6F8-6A59-4BF7-8BC0-4A180B02FBE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2078A59A-FB7D-4379-B4AC-B87309091BA5}" type="pres">
      <dgm:prSet presAssocID="{B2D0B6F8-6A59-4BF7-8BC0-4A180B02FBE0}" presName="pyramid" presStyleLbl="node1" presStyleIdx="0" presStyleCnt="1"/>
      <dgm:spPr/>
    </dgm:pt>
    <dgm:pt modelId="{8DF4DC44-0743-42AC-8CC8-88BB7FE886BB}" type="pres">
      <dgm:prSet presAssocID="{B2D0B6F8-6A59-4BF7-8BC0-4A180B02FBE0}" presName="theList" presStyleCnt="0"/>
      <dgm:spPr/>
    </dgm:pt>
    <dgm:pt modelId="{5531EAE2-CD6C-49A4-B119-3D7CB055DA2A}" type="pres">
      <dgm:prSet presAssocID="{D6689311-464C-4B90-8832-A043B84D00B3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FDC4A0-6AF6-4C9E-8663-34C037DD9F4A}" type="pres">
      <dgm:prSet presAssocID="{D6689311-464C-4B90-8832-A043B84D00B3}" presName="aSpace" presStyleCnt="0"/>
      <dgm:spPr/>
    </dgm:pt>
    <dgm:pt modelId="{72F45853-9266-4E87-AABF-70B3CDB5A739}" type="pres">
      <dgm:prSet presAssocID="{25364DC2-5E67-4676-B5C2-08465D1F1193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EA9C25-9FBA-45A9-8680-671DD817135F}" type="pres">
      <dgm:prSet presAssocID="{25364DC2-5E67-4676-B5C2-08465D1F1193}" presName="aSpace" presStyleCnt="0"/>
      <dgm:spPr/>
    </dgm:pt>
    <dgm:pt modelId="{EDA3C98C-1CEC-4075-9829-2BE346386D79}" type="pres">
      <dgm:prSet presAssocID="{FB89BF81-947C-456F-B2E1-8F950DB1BEC6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6B383C-34FF-4BC3-A4F6-0FE6A01CC0B1}" type="pres">
      <dgm:prSet presAssocID="{FB89BF81-947C-456F-B2E1-8F950DB1BEC6}" presName="aSpace" presStyleCnt="0"/>
      <dgm:spPr/>
    </dgm:pt>
    <dgm:pt modelId="{D03942D8-A697-4B44-BCBE-19B6B5479B7C}" type="pres">
      <dgm:prSet presAssocID="{2CE37944-BD46-4AEA-BD86-21360E946812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01910A-6A3C-47C4-B874-70AEF757B5E1}" type="pres">
      <dgm:prSet presAssocID="{2CE37944-BD46-4AEA-BD86-21360E946812}" presName="aSpace" presStyleCnt="0"/>
      <dgm:spPr/>
    </dgm:pt>
    <dgm:pt modelId="{475B77E6-07A0-47B0-A3BC-D37B1DF48D5B}" type="pres">
      <dgm:prSet presAssocID="{76BBC151-8976-4239-AB24-368EC0FB325F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852D9E-54E8-4644-BF16-AA9F3C058AAA}" type="pres">
      <dgm:prSet presAssocID="{76BBC151-8976-4239-AB24-368EC0FB325F}" presName="aSpace" presStyleCnt="0"/>
      <dgm:spPr/>
    </dgm:pt>
    <dgm:pt modelId="{D8C17F54-8775-4F42-BA95-74AE86E9B027}" type="pres">
      <dgm:prSet presAssocID="{7662CC5B-99FE-4EA6-8B0D-D51E1C4041C4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393229-4665-4D18-80E7-48B1C1B78C30}" type="pres">
      <dgm:prSet presAssocID="{7662CC5B-99FE-4EA6-8B0D-D51E1C4041C4}" presName="aSpace" presStyleCnt="0"/>
      <dgm:spPr/>
    </dgm:pt>
    <dgm:pt modelId="{118DE9E5-1F34-4C82-B5D0-4C576ADBBF55}" type="pres">
      <dgm:prSet presAssocID="{6FF5F986-4F09-43AB-B207-6BC715C39FD4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4C9EAD-1C2D-445E-A743-AD93C43CB214}" type="pres">
      <dgm:prSet presAssocID="{6FF5F986-4F09-43AB-B207-6BC715C39FD4}" presName="aSpace" presStyleCnt="0"/>
      <dgm:spPr/>
    </dgm:pt>
  </dgm:ptLst>
  <dgm:cxnLst>
    <dgm:cxn modelId="{F236B0B4-8231-4810-B27C-6886E0F27377}" type="presOf" srcId="{2CE37944-BD46-4AEA-BD86-21360E946812}" destId="{D03942D8-A697-4B44-BCBE-19B6B5479B7C}" srcOrd="0" destOrd="0" presId="urn:microsoft.com/office/officeart/2005/8/layout/pyramid2"/>
    <dgm:cxn modelId="{DDACE6A4-9E8D-419D-8C73-0431BBF5A3F3}" type="presOf" srcId="{6FF5F986-4F09-43AB-B207-6BC715C39FD4}" destId="{118DE9E5-1F34-4C82-B5D0-4C576ADBBF55}" srcOrd="0" destOrd="0" presId="urn:microsoft.com/office/officeart/2005/8/layout/pyramid2"/>
    <dgm:cxn modelId="{6B3467A6-1371-4C7E-B2B9-4B577BA6BCAC}" srcId="{B2D0B6F8-6A59-4BF7-8BC0-4A180B02FBE0}" destId="{6FF5F986-4F09-43AB-B207-6BC715C39FD4}" srcOrd="6" destOrd="0" parTransId="{D4AE2A07-3582-461B-85AE-FADA82F19711}" sibTransId="{BBCAF5F8-E803-4530-A824-4093F5AC2B23}"/>
    <dgm:cxn modelId="{C511E7D0-1C3A-4830-B71E-A68E4F18CF91}" type="presOf" srcId="{B2D0B6F8-6A59-4BF7-8BC0-4A180B02FBE0}" destId="{307D25C8-E228-448B-B878-3C5E59FB896B}" srcOrd="0" destOrd="0" presId="urn:microsoft.com/office/officeart/2005/8/layout/pyramid2"/>
    <dgm:cxn modelId="{E41D8CB9-7DBC-4CF1-A633-C95C6B7E9155}" srcId="{B2D0B6F8-6A59-4BF7-8BC0-4A180B02FBE0}" destId="{25364DC2-5E67-4676-B5C2-08465D1F1193}" srcOrd="1" destOrd="0" parTransId="{BF967AFB-1884-4FCF-B598-6A8154FE093E}" sibTransId="{766D6402-835A-46E1-981B-45EA194AC4EA}"/>
    <dgm:cxn modelId="{987B8691-FAA9-4EFD-890C-B484A975731A}" type="presOf" srcId="{76BBC151-8976-4239-AB24-368EC0FB325F}" destId="{475B77E6-07A0-47B0-A3BC-D37B1DF48D5B}" srcOrd="0" destOrd="0" presId="urn:microsoft.com/office/officeart/2005/8/layout/pyramid2"/>
    <dgm:cxn modelId="{378904E1-FCBC-4940-8B06-22E03520C559}" srcId="{B2D0B6F8-6A59-4BF7-8BC0-4A180B02FBE0}" destId="{FB89BF81-947C-456F-B2E1-8F950DB1BEC6}" srcOrd="2" destOrd="0" parTransId="{50C8C34E-7EB3-4A2E-9FC7-43783BE51DE0}" sibTransId="{BEECCBA3-4A4C-4406-AF03-E5ED0A6A602C}"/>
    <dgm:cxn modelId="{8222C7FF-460B-493C-890A-3D5297A16467}" srcId="{B2D0B6F8-6A59-4BF7-8BC0-4A180B02FBE0}" destId="{D6689311-464C-4B90-8832-A043B84D00B3}" srcOrd="0" destOrd="0" parTransId="{ABED4307-18A4-4B42-844A-D77F440B8F63}" sibTransId="{E3EB64DD-E10A-4C36-B1C0-46860AAD8561}"/>
    <dgm:cxn modelId="{82226714-E4EB-4672-A0DC-5D1A095CC3E8}" srcId="{B2D0B6F8-6A59-4BF7-8BC0-4A180B02FBE0}" destId="{7662CC5B-99FE-4EA6-8B0D-D51E1C4041C4}" srcOrd="5" destOrd="0" parTransId="{02CD2DEA-3BEB-48AE-B98C-4DBFCBFF5AF0}" sibTransId="{1A785AA4-4D37-4E3A-9957-42BB62D91E63}"/>
    <dgm:cxn modelId="{B8D9325B-94FE-4450-A750-98FE86FABD88}" type="presOf" srcId="{7662CC5B-99FE-4EA6-8B0D-D51E1C4041C4}" destId="{D8C17F54-8775-4F42-BA95-74AE86E9B027}" srcOrd="0" destOrd="0" presId="urn:microsoft.com/office/officeart/2005/8/layout/pyramid2"/>
    <dgm:cxn modelId="{EB49AD4B-52D0-4ED5-9033-BA3AD19A95EA}" type="presOf" srcId="{FB89BF81-947C-456F-B2E1-8F950DB1BEC6}" destId="{EDA3C98C-1CEC-4075-9829-2BE346386D79}" srcOrd="0" destOrd="0" presId="urn:microsoft.com/office/officeart/2005/8/layout/pyramid2"/>
    <dgm:cxn modelId="{3046C1DE-2040-4468-ACDF-0E07311C2164}" srcId="{B2D0B6F8-6A59-4BF7-8BC0-4A180B02FBE0}" destId="{76BBC151-8976-4239-AB24-368EC0FB325F}" srcOrd="4" destOrd="0" parTransId="{8B1903F9-BC88-4B4F-A263-47BF4B93ADA6}" sibTransId="{DFEE11FB-2D38-4003-B9AF-98A004F98066}"/>
    <dgm:cxn modelId="{E6B1FBA6-4F86-48D6-92AD-3C4D346AD8E7}" type="presOf" srcId="{D6689311-464C-4B90-8832-A043B84D00B3}" destId="{5531EAE2-CD6C-49A4-B119-3D7CB055DA2A}" srcOrd="0" destOrd="0" presId="urn:microsoft.com/office/officeart/2005/8/layout/pyramid2"/>
    <dgm:cxn modelId="{45575546-EE15-4759-A98F-C74584DE58D1}" type="presOf" srcId="{25364DC2-5E67-4676-B5C2-08465D1F1193}" destId="{72F45853-9266-4E87-AABF-70B3CDB5A739}" srcOrd="0" destOrd="0" presId="urn:microsoft.com/office/officeart/2005/8/layout/pyramid2"/>
    <dgm:cxn modelId="{99385DC2-2E7D-4A5F-ABB5-3B8704BFDD64}" srcId="{B2D0B6F8-6A59-4BF7-8BC0-4A180B02FBE0}" destId="{2CE37944-BD46-4AEA-BD86-21360E946812}" srcOrd="3" destOrd="0" parTransId="{CD3BEBC8-9211-4D80-BC44-BC34C65F018C}" sibTransId="{93EF8E9B-6D70-4745-B95C-AB47D6B123F5}"/>
    <dgm:cxn modelId="{3C82759C-733F-47EA-8390-3561FDB3FDB1}" type="presParOf" srcId="{307D25C8-E228-448B-B878-3C5E59FB896B}" destId="{2078A59A-FB7D-4379-B4AC-B87309091BA5}" srcOrd="0" destOrd="0" presId="urn:microsoft.com/office/officeart/2005/8/layout/pyramid2"/>
    <dgm:cxn modelId="{75A1C8BC-5EC4-413B-BA77-D754B2DD97D9}" type="presParOf" srcId="{307D25C8-E228-448B-B878-3C5E59FB896B}" destId="{8DF4DC44-0743-42AC-8CC8-88BB7FE886BB}" srcOrd="1" destOrd="0" presId="urn:microsoft.com/office/officeart/2005/8/layout/pyramid2"/>
    <dgm:cxn modelId="{EBF3E740-EA0B-4306-807E-0725A11229DA}" type="presParOf" srcId="{8DF4DC44-0743-42AC-8CC8-88BB7FE886BB}" destId="{5531EAE2-CD6C-49A4-B119-3D7CB055DA2A}" srcOrd="0" destOrd="0" presId="urn:microsoft.com/office/officeart/2005/8/layout/pyramid2"/>
    <dgm:cxn modelId="{BD6AD401-B161-47F6-B406-725D5737401C}" type="presParOf" srcId="{8DF4DC44-0743-42AC-8CC8-88BB7FE886BB}" destId="{26FDC4A0-6AF6-4C9E-8663-34C037DD9F4A}" srcOrd="1" destOrd="0" presId="urn:microsoft.com/office/officeart/2005/8/layout/pyramid2"/>
    <dgm:cxn modelId="{E80D5935-ACB9-4639-8E6C-69AC52F383BA}" type="presParOf" srcId="{8DF4DC44-0743-42AC-8CC8-88BB7FE886BB}" destId="{72F45853-9266-4E87-AABF-70B3CDB5A739}" srcOrd="2" destOrd="0" presId="urn:microsoft.com/office/officeart/2005/8/layout/pyramid2"/>
    <dgm:cxn modelId="{0C974BE0-0B4D-4B07-B3A4-AAC5D545BDCE}" type="presParOf" srcId="{8DF4DC44-0743-42AC-8CC8-88BB7FE886BB}" destId="{87EA9C25-9FBA-45A9-8680-671DD817135F}" srcOrd="3" destOrd="0" presId="urn:microsoft.com/office/officeart/2005/8/layout/pyramid2"/>
    <dgm:cxn modelId="{A3F20EFE-2E0D-4AE3-AF52-28F49B7F79AF}" type="presParOf" srcId="{8DF4DC44-0743-42AC-8CC8-88BB7FE886BB}" destId="{EDA3C98C-1CEC-4075-9829-2BE346386D79}" srcOrd="4" destOrd="0" presId="urn:microsoft.com/office/officeart/2005/8/layout/pyramid2"/>
    <dgm:cxn modelId="{E3BB33BB-55C0-405F-8E56-8319A9F162AF}" type="presParOf" srcId="{8DF4DC44-0743-42AC-8CC8-88BB7FE886BB}" destId="{486B383C-34FF-4BC3-A4F6-0FE6A01CC0B1}" srcOrd="5" destOrd="0" presId="urn:microsoft.com/office/officeart/2005/8/layout/pyramid2"/>
    <dgm:cxn modelId="{3A4A052D-975A-4D59-BAE4-AC4ABD2203F2}" type="presParOf" srcId="{8DF4DC44-0743-42AC-8CC8-88BB7FE886BB}" destId="{D03942D8-A697-4B44-BCBE-19B6B5479B7C}" srcOrd="6" destOrd="0" presId="urn:microsoft.com/office/officeart/2005/8/layout/pyramid2"/>
    <dgm:cxn modelId="{EB39DF5A-5EFA-438E-AA32-D7CFE12E20E8}" type="presParOf" srcId="{8DF4DC44-0743-42AC-8CC8-88BB7FE886BB}" destId="{BF01910A-6A3C-47C4-B874-70AEF757B5E1}" srcOrd="7" destOrd="0" presId="urn:microsoft.com/office/officeart/2005/8/layout/pyramid2"/>
    <dgm:cxn modelId="{48E2E7F1-5B03-4AF9-A11F-11654418DE6A}" type="presParOf" srcId="{8DF4DC44-0743-42AC-8CC8-88BB7FE886BB}" destId="{475B77E6-07A0-47B0-A3BC-D37B1DF48D5B}" srcOrd="8" destOrd="0" presId="urn:microsoft.com/office/officeart/2005/8/layout/pyramid2"/>
    <dgm:cxn modelId="{29B0DAB2-FFFD-4245-AF2E-CEBE1E90D748}" type="presParOf" srcId="{8DF4DC44-0743-42AC-8CC8-88BB7FE886BB}" destId="{F7852D9E-54E8-4644-BF16-AA9F3C058AAA}" srcOrd="9" destOrd="0" presId="urn:microsoft.com/office/officeart/2005/8/layout/pyramid2"/>
    <dgm:cxn modelId="{A58DF54A-F30A-4B91-9FD6-FFC9494FADCF}" type="presParOf" srcId="{8DF4DC44-0743-42AC-8CC8-88BB7FE886BB}" destId="{D8C17F54-8775-4F42-BA95-74AE86E9B027}" srcOrd="10" destOrd="0" presId="urn:microsoft.com/office/officeart/2005/8/layout/pyramid2"/>
    <dgm:cxn modelId="{D911B9DF-D422-44F8-96BA-E64F537E8264}" type="presParOf" srcId="{8DF4DC44-0743-42AC-8CC8-88BB7FE886BB}" destId="{E5393229-4665-4D18-80E7-48B1C1B78C30}" srcOrd="11" destOrd="0" presId="urn:microsoft.com/office/officeart/2005/8/layout/pyramid2"/>
    <dgm:cxn modelId="{AA0DA26C-66C1-408D-BBD5-8585A485C446}" type="presParOf" srcId="{8DF4DC44-0743-42AC-8CC8-88BB7FE886BB}" destId="{118DE9E5-1F34-4C82-B5D0-4C576ADBBF55}" srcOrd="12" destOrd="0" presId="urn:microsoft.com/office/officeart/2005/8/layout/pyramid2"/>
    <dgm:cxn modelId="{03456AF3-9556-4CD1-83BB-26E1ADBA9259}" type="presParOf" srcId="{8DF4DC44-0743-42AC-8CC8-88BB7FE886BB}" destId="{F54C9EAD-1C2D-445E-A743-AD93C43CB214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8F421-51D3-4E7D-9459-73C54B11BF59}">
      <dsp:nvSpPr>
        <dsp:cNvPr id="0" name=""/>
        <dsp:cNvSpPr/>
      </dsp:nvSpPr>
      <dsp:spPr>
        <a:xfrm>
          <a:off x="4104481" y="2930485"/>
          <a:ext cx="2900614" cy="525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307"/>
              </a:lnTo>
              <a:lnTo>
                <a:pt x="2900614" y="273307"/>
              </a:lnTo>
              <a:lnTo>
                <a:pt x="2900614" y="5253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47539-9CE5-4166-BCEF-C8442A1C6701}">
      <dsp:nvSpPr>
        <dsp:cNvPr id="0" name=""/>
        <dsp:cNvSpPr/>
      </dsp:nvSpPr>
      <dsp:spPr>
        <a:xfrm>
          <a:off x="4058761" y="2930485"/>
          <a:ext cx="91440" cy="503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D2B95-2F45-4E32-A8D7-22D54FBBDA86}">
      <dsp:nvSpPr>
        <dsp:cNvPr id="0" name=""/>
        <dsp:cNvSpPr/>
      </dsp:nvSpPr>
      <dsp:spPr>
        <a:xfrm>
          <a:off x="1200530" y="2930485"/>
          <a:ext cx="2903950" cy="503991"/>
        </a:xfrm>
        <a:custGeom>
          <a:avLst/>
          <a:gdLst/>
          <a:ahLst/>
          <a:cxnLst/>
          <a:rect l="0" t="0" r="0" b="0"/>
          <a:pathLst>
            <a:path>
              <a:moveTo>
                <a:pt x="2903950" y="0"/>
              </a:moveTo>
              <a:lnTo>
                <a:pt x="2903950" y="251995"/>
              </a:lnTo>
              <a:lnTo>
                <a:pt x="0" y="251995"/>
              </a:lnTo>
              <a:lnTo>
                <a:pt x="0" y="503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67681-40FC-4101-A701-F4ED88829FC9}">
      <dsp:nvSpPr>
        <dsp:cNvPr id="0" name=""/>
        <dsp:cNvSpPr/>
      </dsp:nvSpPr>
      <dsp:spPr>
        <a:xfrm>
          <a:off x="2700037" y="660747"/>
          <a:ext cx="2808888" cy="2269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4000" b="1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rPr>
            <a:t>Молоді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4000" b="1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rPr>
            <a:t>спеціалісти</a:t>
          </a:r>
          <a:endParaRPr kumimoji="0" lang="ru-RU" sz="4000" b="1" i="0" u="none" strike="noStrike" kern="1200" cap="none" normalizeH="0" baseline="0" dirty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endParaRPr>
        </a:p>
      </dsp:txBody>
      <dsp:txXfrm>
        <a:off x="2700037" y="660747"/>
        <a:ext cx="2808888" cy="2269737"/>
      </dsp:txXfrm>
    </dsp:sp>
    <dsp:sp modelId="{D57C66DF-15A9-4223-AB27-12BB3D75648E}">
      <dsp:nvSpPr>
        <dsp:cNvPr id="0" name=""/>
        <dsp:cNvSpPr/>
      </dsp:nvSpPr>
      <dsp:spPr>
        <a:xfrm>
          <a:off x="551" y="3434476"/>
          <a:ext cx="2399959" cy="1605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Молоді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лікарі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2600" b="1" i="0" u="none" strike="noStrike" kern="1200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3</a:t>
          </a:r>
          <a:r>
            <a:rPr kumimoji="0" lang="en-US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6</a:t>
          </a:r>
          <a:endParaRPr kumimoji="0" lang="ru-RU" sz="2600" b="1" i="0" u="none" strike="noStrike" kern="1200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endParaRPr>
        </a:p>
      </dsp:txBody>
      <dsp:txXfrm>
        <a:off x="551" y="3434476"/>
        <a:ext cx="2399959" cy="1605488"/>
      </dsp:txXfrm>
    </dsp:sp>
    <dsp:sp modelId="{78E0EE07-D263-4AB6-831D-B1245BEBF31E}">
      <dsp:nvSpPr>
        <dsp:cNvPr id="0" name=""/>
        <dsp:cNvSpPr/>
      </dsp:nvSpPr>
      <dsp:spPr>
        <a:xfrm>
          <a:off x="2904501" y="3434476"/>
          <a:ext cx="2399959" cy="1605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Лікарі</a:t>
          </a:r>
          <a:r>
            <a:rPr kumimoji="0" lang="en-US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-</a:t>
          </a:r>
          <a:r>
            <a:rPr kumimoji="0" lang="uk-UA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інтерни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2600" b="1" i="0" u="none" strike="noStrike" kern="1200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+mn-lt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2</a:t>
          </a:r>
          <a:r>
            <a:rPr kumimoji="0" lang="en-US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9</a:t>
          </a:r>
          <a:endParaRPr kumimoji="0" lang="ru-RU" sz="2600" b="1" i="0" u="none" strike="noStrike" kern="1200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+mn-lt"/>
          </a:endParaRPr>
        </a:p>
      </dsp:txBody>
      <dsp:txXfrm>
        <a:off x="2904501" y="3434476"/>
        <a:ext cx="2399959" cy="1605488"/>
      </dsp:txXfrm>
    </dsp:sp>
    <dsp:sp modelId="{7831FC9A-B96F-4A16-8B8D-230E696F7B7C}">
      <dsp:nvSpPr>
        <dsp:cNvPr id="0" name=""/>
        <dsp:cNvSpPr/>
      </dsp:nvSpPr>
      <dsp:spPr>
        <a:xfrm>
          <a:off x="5805116" y="3455788"/>
          <a:ext cx="2399959" cy="1605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Середні медичні працівники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2</a:t>
          </a:r>
          <a:r>
            <a:rPr kumimoji="0" lang="en-US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0</a:t>
          </a:r>
          <a:endParaRPr kumimoji="0" lang="ru-RU" sz="2600" b="1" i="0" u="none" strike="noStrike" kern="1200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+mn-lt"/>
          </a:endParaRPr>
        </a:p>
      </dsp:txBody>
      <dsp:txXfrm>
        <a:off x="5805116" y="3455788"/>
        <a:ext cx="2399959" cy="16054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AA5F0-0931-4A31-A9CB-584C487D3ED7}">
      <dsp:nvSpPr>
        <dsp:cNvPr id="0" name=""/>
        <dsp:cNvSpPr/>
      </dsp:nvSpPr>
      <dsp:spPr>
        <a:xfrm>
          <a:off x="-6000726" y="-815500"/>
          <a:ext cx="7148232" cy="7148232"/>
        </a:xfrm>
        <a:prstGeom prst="blockArc">
          <a:avLst>
            <a:gd name="adj1" fmla="val 18900000"/>
            <a:gd name="adj2" fmla="val 2700000"/>
            <a:gd name="adj3" fmla="val 30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43274-005C-480A-B0DA-D3AF88B09233}">
      <dsp:nvSpPr>
        <dsp:cNvPr id="0" name=""/>
        <dsp:cNvSpPr/>
      </dsp:nvSpPr>
      <dsp:spPr>
        <a:xfrm>
          <a:off x="372537" y="344740"/>
          <a:ext cx="3805037" cy="4826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085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надано 343  запити до фахівців з  різних питань:</a:t>
          </a:r>
          <a:endParaRPr lang="uk-UA" sz="1400" kern="1200" dirty="0"/>
        </a:p>
      </dsp:txBody>
      <dsp:txXfrm>
        <a:off x="372537" y="344740"/>
        <a:ext cx="3805037" cy="482626"/>
      </dsp:txXfrm>
    </dsp:sp>
    <dsp:sp modelId="{1E8A5E25-DBBE-49F4-AEB7-8C441EDEA2A4}">
      <dsp:nvSpPr>
        <dsp:cNvPr id="0" name=""/>
        <dsp:cNvSpPr/>
      </dsp:nvSpPr>
      <dsp:spPr>
        <a:xfrm>
          <a:off x="70896" y="284412"/>
          <a:ext cx="603283" cy="60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A9C59-EFE1-4CEF-BE24-52D3E64B144B}">
      <dsp:nvSpPr>
        <dsp:cNvPr id="0" name=""/>
        <dsp:cNvSpPr/>
      </dsp:nvSpPr>
      <dsp:spPr>
        <a:xfrm>
          <a:off x="809599" y="1069104"/>
          <a:ext cx="3367976" cy="4826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085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правової, соціальної  та психологічної допомоги - 82;</a:t>
          </a:r>
          <a:endParaRPr lang="uk-UA" sz="1200" kern="1200" dirty="0"/>
        </a:p>
      </dsp:txBody>
      <dsp:txXfrm>
        <a:off x="809599" y="1069104"/>
        <a:ext cx="3367976" cy="482626"/>
      </dsp:txXfrm>
    </dsp:sp>
    <dsp:sp modelId="{14A6A593-399B-4F25-9707-5DEF829619B4}">
      <dsp:nvSpPr>
        <dsp:cNvPr id="0" name=""/>
        <dsp:cNvSpPr/>
      </dsp:nvSpPr>
      <dsp:spPr>
        <a:xfrm>
          <a:off x="507957" y="1008776"/>
          <a:ext cx="603283" cy="60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D6938-9E27-4A31-BE7D-FC885059C426}">
      <dsp:nvSpPr>
        <dsp:cNvPr id="0" name=""/>
        <dsp:cNvSpPr/>
      </dsp:nvSpPr>
      <dsp:spPr>
        <a:xfrm>
          <a:off x="1049107" y="1792938"/>
          <a:ext cx="3128468" cy="4826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085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медичних, реабілітаційних, освітніх заходів підтримки -43;</a:t>
          </a:r>
          <a:endParaRPr lang="uk-UA" sz="1200" kern="1200" dirty="0"/>
        </a:p>
      </dsp:txBody>
      <dsp:txXfrm>
        <a:off x="1049107" y="1792938"/>
        <a:ext cx="3128468" cy="482626"/>
      </dsp:txXfrm>
    </dsp:sp>
    <dsp:sp modelId="{396AD49D-6300-43EA-94AC-15AE93A9E3BC}">
      <dsp:nvSpPr>
        <dsp:cNvPr id="0" name=""/>
        <dsp:cNvSpPr/>
      </dsp:nvSpPr>
      <dsp:spPr>
        <a:xfrm>
          <a:off x="747465" y="1732610"/>
          <a:ext cx="603283" cy="60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61626-C91B-4D07-AB35-2A0833E216DA}">
      <dsp:nvSpPr>
        <dsp:cNvPr id="0" name=""/>
        <dsp:cNvSpPr/>
      </dsp:nvSpPr>
      <dsp:spPr>
        <a:xfrm>
          <a:off x="1125579" y="2517302"/>
          <a:ext cx="3051996" cy="4826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085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smtClean="0"/>
            <a:t>забезпечення житлом – 8;</a:t>
          </a:r>
          <a:endParaRPr lang="uk-UA" sz="1200" kern="1200"/>
        </a:p>
      </dsp:txBody>
      <dsp:txXfrm>
        <a:off x="1125579" y="2517302"/>
        <a:ext cx="3051996" cy="482626"/>
      </dsp:txXfrm>
    </dsp:sp>
    <dsp:sp modelId="{279004C8-0AD0-46F4-A957-FF673CBB0B10}">
      <dsp:nvSpPr>
        <dsp:cNvPr id="0" name=""/>
        <dsp:cNvSpPr/>
      </dsp:nvSpPr>
      <dsp:spPr>
        <a:xfrm>
          <a:off x="823938" y="2456974"/>
          <a:ext cx="603283" cy="60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4F684-DAB3-4146-9600-D2CE79891E1D}">
      <dsp:nvSpPr>
        <dsp:cNvPr id="0" name=""/>
        <dsp:cNvSpPr/>
      </dsp:nvSpPr>
      <dsp:spPr>
        <a:xfrm>
          <a:off x="1049107" y="3241667"/>
          <a:ext cx="3128468" cy="4826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085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smtClean="0"/>
            <a:t>отримання грантової підтримки на розвиток підприємницьких ініціатив – 3;</a:t>
          </a:r>
          <a:endParaRPr lang="uk-UA" sz="1200" kern="1200"/>
        </a:p>
      </dsp:txBody>
      <dsp:txXfrm>
        <a:off x="1049107" y="3241667"/>
        <a:ext cx="3128468" cy="482626"/>
      </dsp:txXfrm>
    </dsp:sp>
    <dsp:sp modelId="{93D88C05-0F9A-4725-8EF9-14CAD31BC31D}">
      <dsp:nvSpPr>
        <dsp:cNvPr id="0" name=""/>
        <dsp:cNvSpPr/>
      </dsp:nvSpPr>
      <dsp:spPr>
        <a:xfrm>
          <a:off x="747465" y="3181338"/>
          <a:ext cx="603283" cy="60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4877C-DB3D-48AB-A19F-51CDD351A7E8}">
      <dsp:nvSpPr>
        <dsp:cNvPr id="0" name=""/>
        <dsp:cNvSpPr/>
      </dsp:nvSpPr>
      <dsp:spPr>
        <a:xfrm>
          <a:off x="809599" y="3965500"/>
          <a:ext cx="3367976" cy="4826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085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smtClean="0"/>
            <a:t>участі у спортивних змаганнях – 5;</a:t>
          </a:r>
          <a:endParaRPr lang="uk-UA" sz="1200" kern="1200"/>
        </a:p>
      </dsp:txBody>
      <dsp:txXfrm>
        <a:off x="809599" y="3965500"/>
        <a:ext cx="3367976" cy="482626"/>
      </dsp:txXfrm>
    </dsp:sp>
    <dsp:sp modelId="{7CE4CCC1-4661-468D-947F-B51F53FFC13C}">
      <dsp:nvSpPr>
        <dsp:cNvPr id="0" name=""/>
        <dsp:cNvSpPr/>
      </dsp:nvSpPr>
      <dsp:spPr>
        <a:xfrm>
          <a:off x="507957" y="3905172"/>
          <a:ext cx="603283" cy="60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BDA62-2B76-41EF-BE89-A25817A67C8D}">
      <dsp:nvSpPr>
        <dsp:cNvPr id="0" name=""/>
        <dsp:cNvSpPr/>
      </dsp:nvSpPr>
      <dsp:spPr>
        <a:xfrm>
          <a:off x="372537" y="4689865"/>
          <a:ext cx="3805037" cy="4826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085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smtClean="0"/>
            <a:t>супроводу в різних інстанціях та допомоги в оформленні документів – 15;</a:t>
          </a:r>
          <a:endParaRPr lang="uk-UA" sz="1200" kern="1200"/>
        </a:p>
      </dsp:txBody>
      <dsp:txXfrm>
        <a:off x="372537" y="4689865"/>
        <a:ext cx="3805037" cy="482626"/>
      </dsp:txXfrm>
    </dsp:sp>
    <dsp:sp modelId="{D090EEAC-5516-4FD5-BEC9-D8890F6AADBE}">
      <dsp:nvSpPr>
        <dsp:cNvPr id="0" name=""/>
        <dsp:cNvSpPr/>
      </dsp:nvSpPr>
      <dsp:spPr>
        <a:xfrm>
          <a:off x="70896" y="4629536"/>
          <a:ext cx="603283" cy="60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716B5-F260-42BF-ACAC-5F01C4245805}">
      <dsp:nvSpPr>
        <dsp:cNvPr id="0" name=""/>
        <dsp:cNvSpPr/>
      </dsp:nvSpPr>
      <dsp:spPr>
        <a:xfrm>
          <a:off x="0" y="28571"/>
          <a:ext cx="4472592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Молекулярно-генетичне дослідження </a:t>
          </a:r>
          <a:r>
            <a:rPr lang="uk-UA" sz="1600" b="1" kern="1200" dirty="0" smtClean="0"/>
            <a:t>– 323</a:t>
          </a:r>
          <a:r>
            <a:rPr lang="uk-UA" sz="1600" kern="1200" dirty="0" smtClean="0"/>
            <a:t> особи (позитивних 9), у </a:t>
          </a:r>
          <a:r>
            <a:rPr lang="en-US" sz="1600" kern="1200" dirty="0" smtClean="0"/>
            <a:t> </a:t>
          </a:r>
          <a:r>
            <a:rPr lang="uk-UA" sz="1600" kern="1200" dirty="0" smtClean="0"/>
            <a:t>2025 р. – 142 (+13)</a:t>
          </a:r>
          <a:endParaRPr lang="uk-UA" sz="1600" kern="1200" dirty="0"/>
        </a:p>
      </dsp:txBody>
      <dsp:txXfrm>
        <a:off x="30157" y="58728"/>
        <a:ext cx="4412278" cy="5574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27B29-E914-4279-A12A-AB7CFEFCAAF4}">
      <dsp:nvSpPr>
        <dsp:cNvPr id="0" name=""/>
        <dsp:cNvSpPr/>
      </dsp:nvSpPr>
      <dsp:spPr>
        <a:xfrm>
          <a:off x="949" y="1433097"/>
          <a:ext cx="2221128" cy="1110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smtClean="0"/>
            <a:t>В</a:t>
          </a:r>
          <a:r>
            <a:rPr lang="ru-RU" sz="1200" kern="1200" smtClean="0"/>
            <a:t>ідсоток раннього охоплення вагітних жінок лікарським наглядом, вагітність яких закінчилась пологами у 202</a:t>
          </a:r>
          <a:r>
            <a:rPr lang="uk-UA" sz="1200" kern="1200" smtClean="0"/>
            <a:t>6</a:t>
          </a:r>
          <a:r>
            <a:rPr lang="ru-RU" sz="1200" kern="1200" smtClean="0"/>
            <a:t> році</a:t>
          </a:r>
          <a:r>
            <a:rPr lang="uk-UA" sz="1200" kern="1200" smtClean="0"/>
            <a:t>, складає </a:t>
          </a:r>
          <a:r>
            <a:rPr lang="ru-RU" sz="1200" b="1" kern="1200" smtClean="0"/>
            <a:t>100%</a:t>
          </a:r>
          <a:r>
            <a:rPr lang="ru-RU" sz="1200" kern="1200" smtClean="0"/>
            <a:t> </a:t>
          </a:r>
          <a:r>
            <a:rPr lang="uk-UA" sz="1200" kern="1200" smtClean="0"/>
            <a:t>як і </a:t>
          </a:r>
          <a:r>
            <a:rPr lang="ru-RU" sz="1200" kern="1200" smtClean="0"/>
            <a:t>у 202</a:t>
          </a:r>
          <a:r>
            <a:rPr lang="uk-UA" sz="1200" kern="1200" smtClean="0"/>
            <a:t>5</a:t>
          </a:r>
          <a:r>
            <a:rPr lang="ru-RU" sz="1200" kern="1200" smtClean="0"/>
            <a:t> році</a:t>
          </a:r>
          <a:r>
            <a:rPr lang="uk-UA" sz="1200" kern="1200" smtClean="0"/>
            <a:t>.</a:t>
          </a:r>
          <a:endParaRPr lang="uk-UA" sz="1200" kern="1200"/>
        </a:p>
      </dsp:txBody>
      <dsp:txXfrm>
        <a:off x="33476" y="1465624"/>
        <a:ext cx="2156074" cy="1045510"/>
      </dsp:txXfrm>
    </dsp:sp>
    <dsp:sp modelId="{89EDEC34-06EA-4805-B798-D3C88610E9E6}">
      <dsp:nvSpPr>
        <dsp:cNvPr id="0" name=""/>
        <dsp:cNvSpPr/>
      </dsp:nvSpPr>
      <dsp:spPr>
        <a:xfrm>
          <a:off x="2777359" y="1433097"/>
          <a:ext cx="2221128" cy="1110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Число абортів (включаючи міні) зменшилось із </a:t>
          </a:r>
          <a:r>
            <a:rPr lang="uk-UA" sz="1200" kern="1200" smtClean="0"/>
            <a:t>79</a:t>
          </a:r>
          <a:r>
            <a:rPr lang="ru-RU" sz="1200" kern="1200" smtClean="0"/>
            <a:t> у 202</a:t>
          </a:r>
          <a:r>
            <a:rPr lang="uk-UA" sz="1200" kern="1200" smtClean="0"/>
            <a:t>5</a:t>
          </a:r>
          <a:r>
            <a:rPr lang="ru-RU" sz="1200" kern="1200" smtClean="0"/>
            <a:t> році до </a:t>
          </a:r>
          <a:r>
            <a:rPr lang="uk-UA" sz="1200" b="1" kern="1200" smtClean="0"/>
            <a:t>34 </a:t>
          </a:r>
          <a:r>
            <a:rPr lang="ru-RU" sz="1200" kern="1200" smtClean="0"/>
            <a:t>у 202</a:t>
          </a:r>
          <a:r>
            <a:rPr lang="uk-UA" sz="1200" kern="1200" smtClean="0"/>
            <a:t>6</a:t>
          </a:r>
          <a:r>
            <a:rPr lang="ru-RU" sz="1200" kern="1200" smtClean="0"/>
            <a:t> році.  </a:t>
          </a:r>
          <a:endParaRPr lang="uk-UA" sz="1200" kern="1200"/>
        </a:p>
      </dsp:txBody>
      <dsp:txXfrm>
        <a:off x="2809886" y="1465624"/>
        <a:ext cx="2156074" cy="1045510"/>
      </dsp:txXfrm>
    </dsp:sp>
    <dsp:sp modelId="{45BCAE7C-DB82-4ABD-9834-6BDE2B484A33}">
      <dsp:nvSpPr>
        <dsp:cNvPr id="0" name=""/>
        <dsp:cNvSpPr/>
      </dsp:nvSpPr>
      <dsp:spPr>
        <a:xfrm>
          <a:off x="5553769" y="1433097"/>
          <a:ext cx="2221128" cy="1110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smtClean="0"/>
            <a:t>Випадків дитячої та материнської смерті не зареєстровано</a:t>
          </a:r>
          <a:endParaRPr lang="uk-UA" sz="1200" kern="1200"/>
        </a:p>
      </dsp:txBody>
      <dsp:txXfrm>
        <a:off x="5586296" y="1465624"/>
        <a:ext cx="2156074" cy="104551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1AA9E-D342-42DB-B6A2-3EC5429F126D}">
      <dsp:nvSpPr>
        <dsp:cNvPr id="0" name=""/>
        <dsp:cNvSpPr/>
      </dsp:nvSpPr>
      <dsp:spPr>
        <a:xfrm>
          <a:off x="0" y="193718"/>
          <a:ext cx="8713788" cy="725399"/>
        </a:xfrm>
        <a:prstGeom prst="roundRect">
          <a:avLst/>
        </a:prstGeom>
        <a:gradFill rotWithShape="1">
          <a:gsLst>
            <a:gs pos="20000">
              <a:schemeClr val="accent2">
                <a:tint val="9000"/>
              </a:schemeClr>
            </a:gs>
            <a:gs pos="100000">
              <a:schemeClr val="accent2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baseline="0" dirty="0" err="1" smtClean="0">
              <a:solidFill>
                <a:srgbClr val="0000FF"/>
              </a:solidFill>
            </a:rPr>
            <a:t>Надання</a:t>
          </a:r>
          <a:r>
            <a:rPr lang="ru-RU" sz="3100" b="1" kern="1200" baseline="0" dirty="0" smtClean="0">
              <a:solidFill>
                <a:srgbClr val="0000FF"/>
              </a:solidFill>
            </a:rPr>
            <a:t> </a:t>
          </a:r>
          <a:r>
            <a:rPr lang="ru-RU" sz="3100" b="1" kern="1200" baseline="0" dirty="0" err="1" smtClean="0">
              <a:solidFill>
                <a:srgbClr val="0000FF"/>
              </a:solidFill>
            </a:rPr>
            <a:t>медичної</a:t>
          </a:r>
          <a:r>
            <a:rPr lang="ru-RU" sz="3100" b="1" kern="1200" baseline="0" dirty="0" smtClean="0">
              <a:solidFill>
                <a:srgbClr val="0000FF"/>
              </a:solidFill>
            </a:rPr>
            <a:t> </a:t>
          </a:r>
          <a:r>
            <a:rPr lang="ru-RU" sz="3100" b="1" kern="1200" baseline="0" dirty="0" err="1" smtClean="0">
              <a:solidFill>
                <a:srgbClr val="0000FF"/>
              </a:solidFill>
            </a:rPr>
            <a:t>допомоги</a:t>
          </a:r>
          <a:r>
            <a:rPr lang="ru-RU" sz="3100" b="1" kern="1200" baseline="0" dirty="0" smtClean="0">
              <a:solidFill>
                <a:srgbClr val="0000FF"/>
              </a:solidFill>
            </a:rPr>
            <a:t> ветеранам </a:t>
          </a:r>
          <a:r>
            <a:rPr lang="ru-RU" sz="3100" b="1" kern="1200" baseline="0" dirty="0" err="1" smtClean="0">
              <a:solidFill>
                <a:srgbClr val="0000FF"/>
              </a:solidFill>
            </a:rPr>
            <a:t>війни</a:t>
          </a:r>
          <a:endParaRPr lang="uk-UA" sz="3100" kern="1200" dirty="0">
            <a:solidFill>
              <a:srgbClr val="0000FF"/>
            </a:solidFill>
          </a:endParaRPr>
        </a:p>
      </dsp:txBody>
      <dsp:txXfrm>
        <a:off x="35411" y="229129"/>
        <a:ext cx="8642966" cy="65457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935FF-1E28-4FB4-A589-980562765781}">
      <dsp:nvSpPr>
        <dsp:cNvPr id="0" name=""/>
        <dsp:cNvSpPr/>
      </dsp:nvSpPr>
      <dsp:spPr>
        <a:xfrm>
          <a:off x="1292352" y="2209"/>
          <a:ext cx="1453896" cy="1458562"/>
        </a:xfrm>
        <a:prstGeom prst="roundRect">
          <a:avLst/>
        </a:prstGeom>
        <a:gradFill rotWithShape="1">
          <a:gsLst>
            <a:gs pos="20000">
              <a:schemeClr val="accent2">
                <a:tint val="9000"/>
              </a:schemeClr>
            </a:gs>
            <a:gs pos="100000">
              <a:schemeClr val="accent2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За 3 місяці поточного року надана медична допомога </a:t>
          </a:r>
          <a:r>
            <a:rPr lang="uk-UA" sz="1300" b="1" kern="1200" dirty="0" smtClean="0"/>
            <a:t>488</a:t>
          </a:r>
          <a:r>
            <a:rPr lang="uk-UA" sz="1300" kern="1200" dirty="0" smtClean="0"/>
            <a:t> членам їх сімей, з них проліковані:</a:t>
          </a:r>
          <a:endParaRPr lang="uk-UA" sz="1300" kern="1200" dirty="0"/>
        </a:p>
      </dsp:txBody>
      <dsp:txXfrm>
        <a:off x="1363325" y="73182"/>
        <a:ext cx="1311950" cy="1316616"/>
      </dsp:txXfrm>
    </dsp:sp>
    <dsp:sp modelId="{9A21AE03-9971-41F9-A8D8-C1CD06C530AC}">
      <dsp:nvSpPr>
        <dsp:cNvPr id="0" name=""/>
        <dsp:cNvSpPr/>
      </dsp:nvSpPr>
      <dsp:spPr>
        <a:xfrm>
          <a:off x="1292352" y="1533700"/>
          <a:ext cx="1453896" cy="1458562"/>
        </a:xfrm>
        <a:prstGeom prst="roundRect">
          <a:avLst/>
        </a:prstGeom>
        <a:gradFill rotWithShape="1">
          <a:gsLst>
            <a:gs pos="20000">
              <a:schemeClr val="accent2">
                <a:tint val="9000"/>
              </a:schemeClr>
            </a:gs>
            <a:gs pos="100000">
              <a:schemeClr val="accent2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амбулаторно – 329 осіб;</a:t>
          </a:r>
          <a:endParaRPr lang="uk-UA" sz="1600" kern="1200" dirty="0"/>
        </a:p>
      </dsp:txBody>
      <dsp:txXfrm>
        <a:off x="1363325" y="1604673"/>
        <a:ext cx="1311950" cy="1316616"/>
      </dsp:txXfrm>
    </dsp:sp>
    <dsp:sp modelId="{38B9D33F-5A45-4A2A-8670-D263860B69F9}">
      <dsp:nvSpPr>
        <dsp:cNvPr id="0" name=""/>
        <dsp:cNvSpPr/>
      </dsp:nvSpPr>
      <dsp:spPr>
        <a:xfrm>
          <a:off x="1292352" y="3065190"/>
          <a:ext cx="1453896" cy="1458562"/>
        </a:xfrm>
        <a:prstGeom prst="roundRect">
          <a:avLst/>
        </a:prstGeom>
        <a:gradFill rotWithShape="1">
          <a:gsLst>
            <a:gs pos="20000">
              <a:schemeClr val="accent2">
                <a:tint val="9000"/>
              </a:schemeClr>
            </a:gs>
            <a:gs pos="100000">
              <a:schemeClr val="accent2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стаціонарно</a:t>
          </a:r>
          <a:r>
            <a:rPr lang="uk-UA" sz="1400" kern="1200" dirty="0" smtClean="0"/>
            <a:t> – 159 </a:t>
          </a:r>
          <a:r>
            <a:rPr lang="uk-UA" sz="1600" kern="1200" dirty="0" smtClean="0"/>
            <a:t>особи</a:t>
          </a:r>
          <a:r>
            <a:rPr lang="uk-UA" sz="1400" kern="1200" dirty="0" smtClean="0"/>
            <a:t>.</a:t>
          </a:r>
          <a:endParaRPr lang="uk-UA" sz="1400" kern="1200" dirty="0"/>
        </a:p>
      </dsp:txBody>
      <dsp:txXfrm>
        <a:off x="1363325" y="3136163"/>
        <a:ext cx="1311950" cy="131661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5D675-F987-4F98-A456-7221593682A4}">
      <dsp:nvSpPr>
        <dsp:cNvPr id="0" name=""/>
        <dsp:cNvSpPr/>
      </dsp:nvSpPr>
      <dsp:spPr>
        <a:xfrm>
          <a:off x="4512796" y="855518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88305"/>
              </a:moveTo>
              <a:lnTo>
                <a:pt x="54703" y="4572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05FCA-9E0C-45D6-9086-306A4B4D9711}">
      <dsp:nvSpPr>
        <dsp:cNvPr id="0" name=""/>
        <dsp:cNvSpPr/>
      </dsp:nvSpPr>
      <dsp:spPr>
        <a:xfrm>
          <a:off x="4" y="18362"/>
          <a:ext cx="9117024" cy="92546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1800" b="1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На сьогодні по галузі охорони здоров</a:t>
          </a:r>
          <a:r>
            <a:rPr lang="en-US" sz="1800" b="1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’</a:t>
          </a:r>
          <a:r>
            <a:rPr lang="uk-UA" sz="1800" b="1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я м.Кропивницького діє галузева </a:t>
          </a:r>
          <a:r>
            <a:rPr lang="uk-UA" sz="1800" b="1" u="sng" kern="1200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Програма розвитку галузі охорони здоров</a:t>
          </a:r>
          <a:r>
            <a:rPr lang="en-US" sz="1800" b="1" u="sng" kern="1200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’</a:t>
          </a:r>
          <a:r>
            <a:rPr lang="ru-RU" sz="1800" b="1" u="sng" kern="1200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я </a:t>
          </a:r>
          <a:r>
            <a:rPr lang="ru-RU" sz="1800" b="1" u="sng" kern="1200" dirty="0" err="1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м.Кропивницького</a:t>
          </a:r>
          <a:r>
            <a:rPr lang="ru-RU" sz="1800" b="1" u="sng" kern="1200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 на 2021-2025 роки (</a:t>
          </a:r>
          <a:r>
            <a:rPr lang="ru-RU" sz="1800" b="1" u="sng" kern="1200" dirty="0" err="1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зі</a:t>
          </a:r>
          <a:r>
            <a:rPr lang="ru-RU" sz="1800" b="1" u="sng" kern="1200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 </a:t>
          </a:r>
          <a:r>
            <a:rPr lang="ru-RU" sz="1800" b="1" u="sng" kern="1200" dirty="0" err="1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змінами</a:t>
          </a:r>
          <a:r>
            <a:rPr lang="ru-RU" sz="1800" b="1" u="sng" kern="1200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), </a:t>
          </a:r>
          <a:r>
            <a:rPr lang="ru-RU" sz="1800" b="1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в як</a:t>
          </a:r>
          <a:r>
            <a:rPr lang="uk-UA" sz="1800" b="1" kern="1200" dirty="0" err="1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ій</a:t>
          </a:r>
          <a:r>
            <a:rPr lang="uk-UA" sz="1800" b="1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 затверджені видатки на 2026 рік у сумі </a:t>
          </a:r>
          <a:r>
            <a:rPr lang="uk-UA" sz="1800" b="1" kern="1200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– </a:t>
          </a:r>
          <a:r>
            <a:rPr lang="uk-UA" sz="1800" b="1" u="sng" kern="1200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102 634,9 </a:t>
          </a:r>
          <a:r>
            <a:rPr lang="uk-UA" sz="1800" b="1" u="none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т</a:t>
          </a:r>
          <a:r>
            <a:rPr lang="uk-UA" sz="1800" b="1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ис. грн.</a:t>
          </a:r>
          <a:r>
            <a:rPr lang="uk-UA" sz="1800" b="1" kern="1200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 </a:t>
          </a:r>
          <a:endParaRPr kumimoji="0" lang="ru-RU" sz="1800" b="1" i="0" u="none" strike="noStrike" kern="1200" cap="none" normalizeH="0" baseline="0" dirty="0" smtClean="0">
            <a:ln/>
            <a:solidFill>
              <a:schemeClr val="accent6">
                <a:lumMod val="50000"/>
              </a:schemeClr>
            </a:solidFill>
            <a:effectLst/>
            <a:latin typeface="Times New Roman" pitchFamily="18" charset="0"/>
          </a:endParaRPr>
        </a:p>
      </dsp:txBody>
      <dsp:txXfrm>
        <a:off x="4" y="18362"/>
        <a:ext cx="9117024" cy="925461"/>
      </dsp:txXfrm>
    </dsp:sp>
    <dsp:sp modelId="{25A9E31B-0B3A-4EDD-8EC6-4BE06E433D24}">
      <dsp:nvSpPr>
        <dsp:cNvPr id="0" name=""/>
        <dsp:cNvSpPr/>
      </dsp:nvSpPr>
      <dsp:spPr>
        <a:xfrm>
          <a:off x="4" y="901238"/>
          <a:ext cx="9134992" cy="55121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kern="1200" cap="none" normalizeH="0" baseline="0" dirty="0" smtClean="0">
              <a:ln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Станом на</a:t>
          </a:r>
          <a:r>
            <a:rPr kumimoji="0" lang="uk-UA" sz="1800" b="1" i="0" u="none" strike="noStrike" kern="1200" cap="none" normalizeH="0" baseline="0" dirty="0" smtClean="0">
              <a:ln/>
              <a:solidFill>
                <a:srgbClr val="0000FF"/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sng" strike="noStrike" kern="1200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</a:rPr>
            <a:t>01.04.2026</a:t>
          </a:r>
          <a:r>
            <a:rPr kumimoji="0" lang="uk-UA" sz="1800" b="1" i="0" u="none" strike="noStrike" kern="1200" cap="none" normalizeH="0" baseline="0" dirty="0" smtClean="0">
              <a:ln/>
              <a:solidFill>
                <a:srgbClr val="0000FF"/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року фактичне виконання</a:t>
          </a:r>
          <a:r>
            <a:rPr kumimoji="0" lang="uk-UA" sz="1800" b="1" i="0" u="none" strike="noStrike" kern="1200" cap="none" normalizeH="0" baseline="0" dirty="0" smtClean="0">
              <a:ln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sng" strike="noStrike" kern="1200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</a:rPr>
            <a:t>Програми</a:t>
          </a:r>
          <a:r>
            <a:rPr kumimoji="0" lang="uk-UA" sz="1800" b="1" i="0" u="none" strike="noStrike" kern="1200" cap="none" normalizeH="0" baseline="0" dirty="0" smtClean="0">
              <a:ln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міського бюджету складає – </a:t>
          </a:r>
          <a:r>
            <a:rPr kumimoji="0" lang="uk-UA" sz="1800" b="1" i="0" u="none" strike="noStrike" kern="1200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</a:rPr>
            <a:t>30</a:t>
          </a:r>
          <a:r>
            <a:rPr kumimoji="0" lang="uk-UA" sz="1800" b="1" i="0" u="sng" strike="noStrike" kern="1200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</a:rPr>
            <a:t> 808,9 </a:t>
          </a:r>
          <a:r>
            <a:rPr kumimoji="0" lang="uk-UA" sz="1800" b="1" i="0" u="none" strike="noStrike" kern="1200" cap="none" normalizeH="0" baseline="0" dirty="0" err="1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тис.грн</a:t>
          </a:r>
          <a:r>
            <a:rPr kumimoji="0" lang="uk-UA" sz="18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, зокрема на забезпечення: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uk-UA" sz="18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Times New Roman" pitchFamily="18" charset="0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ru-RU" sz="1800" b="1" i="0" u="none" strike="noStrike" kern="1200" cap="none" normalizeH="0" baseline="0" dirty="0" smtClean="0">
            <a:ln/>
            <a:solidFill>
              <a:schemeClr val="accent6">
                <a:lumMod val="50000"/>
              </a:schemeClr>
            </a:solidFill>
            <a:effectLst/>
            <a:latin typeface="Times New Roman" pitchFamily="18" charset="0"/>
          </a:endParaRPr>
        </a:p>
      </dsp:txBody>
      <dsp:txXfrm>
        <a:off x="4" y="901238"/>
        <a:ext cx="9134992" cy="55121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BE5CF-3ECC-48A2-A376-DDA54AFA070E}">
      <dsp:nvSpPr>
        <dsp:cNvPr id="0" name=""/>
        <dsp:cNvSpPr/>
      </dsp:nvSpPr>
      <dsp:spPr>
        <a:xfrm>
          <a:off x="0" y="67246"/>
          <a:ext cx="4090290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урядову «гарячу лінію» - 8</a:t>
          </a:r>
          <a:r>
            <a:rPr lang="uk-UA" sz="1300" b="1" kern="1200" dirty="0" smtClean="0"/>
            <a:t>;</a:t>
          </a:r>
          <a:endParaRPr lang="uk-UA" sz="1300" kern="1200" dirty="0"/>
        </a:p>
      </dsp:txBody>
      <dsp:txXfrm>
        <a:off x="14850" y="82096"/>
        <a:ext cx="4060590" cy="274500"/>
      </dsp:txXfrm>
    </dsp:sp>
    <dsp:sp modelId="{6152543F-4E01-408B-A949-E04D34EB3BD9}">
      <dsp:nvSpPr>
        <dsp:cNvPr id="0" name=""/>
        <dsp:cNvSpPr/>
      </dsp:nvSpPr>
      <dsp:spPr>
        <a:xfrm>
          <a:off x="0" y="478367"/>
          <a:ext cx="4090290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гарячу лінію МОЗ України (через ДОЗ) - 7</a:t>
          </a:r>
          <a:r>
            <a:rPr lang="uk-UA" sz="1300" b="1" kern="1200" dirty="0" smtClean="0"/>
            <a:t>;</a:t>
          </a:r>
          <a:endParaRPr lang="uk-UA" sz="1300" kern="1200" dirty="0"/>
        </a:p>
      </dsp:txBody>
      <dsp:txXfrm>
        <a:off x="14850" y="493217"/>
        <a:ext cx="4060590" cy="274500"/>
      </dsp:txXfrm>
    </dsp:sp>
    <dsp:sp modelId="{659E6D78-3D33-40B7-A48B-6BE7707F60EB}">
      <dsp:nvSpPr>
        <dsp:cNvPr id="0" name=""/>
        <dsp:cNvSpPr/>
      </dsp:nvSpPr>
      <dsp:spPr>
        <a:xfrm>
          <a:off x="0" y="820007"/>
          <a:ext cx="4090290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інші – 27;</a:t>
          </a:r>
          <a:endParaRPr lang="uk-UA" sz="1300" kern="1200" dirty="0"/>
        </a:p>
      </dsp:txBody>
      <dsp:txXfrm>
        <a:off x="14850" y="834857"/>
        <a:ext cx="4060590" cy="274500"/>
      </dsp:txXfrm>
    </dsp:sp>
    <dsp:sp modelId="{E0FF08E4-4452-4BED-AF80-2FE079E909DD}">
      <dsp:nvSpPr>
        <dsp:cNvPr id="0" name=""/>
        <dsp:cNvSpPr/>
      </dsp:nvSpPr>
      <dsp:spPr>
        <a:xfrm>
          <a:off x="0" y="1161648"/>
          <a:ext cx="4090290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безпосередньо до управління – 10;</a:t>
          </a:r>
          <a:endParaRPr lang="uk-UA" sz="1300" kern="1200" dirty="0"/>
        </a:p>
      </dsp:txBody>
      <dsp:txXfrm>
        <a:off x="14850" y="1176498"/>
        <a:ext cx="4060590" cy="274500"/>
      </dsp:txXfrm>
    </dsp:sp>
    <dsp:sp modelId="{AD308A40-F237-41E0-9E55-0A40247C8E02}">
      <dsp:nvSpPr>
        <dsp:cNvPr id="0" name=""/>
        <dsp:cNvSpPr/>
      </dsp:nvSpPr>
      <dsp:spPr>
        <a:xfrm>
          <a:off x="0" y="1503288"/>
          <a:ext cx="4090290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Кіровоградський регіональний контактний центр - 12</a:t>
          </a:r>
          <a:r>
            <a:rPr lang="uk-UA" sz="1300" b="1" kern="1200" dirty="0" smtClean="0"/>
            <a:t>.</a:t>
          </a:r>
          <a:endParaRPr lang="uk-UA" sz="1300" kern="1200" dirty="0"/>
        </a:p>
      </dsp:txBody>
      <dsp:txXfrm>
        <a:off x="14850" y="1518138"/>
        <a:ext cx="4060590" cy="2745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4353B-C815-4962-AF4E-C9B2488BB0A7}">
      <dsp:nvSpPr>
        <dsp:cNvPr id="0" name=""/>
        <dsp:cNvSpPr/>
      </dsp:nvSpPr>
      <dsp:spPr>
        <a:xfrm>
          <a:off x="648077" y="0"/>
          <a:ext cx="2880320" cy="288032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5B8B4-2EE5-4313-B204-B33A67AB380C}">
      <dsp:nvSpPr>
        <dsp:cNvPr id="0" name=""/>
        <dsp:cNvSpPr/>
      </dsp:nvSpPr>
      <dsp:spPr>
        <a:xfrm>
          <a:off x="2069975" y="289579"/>
          <a:ext cx="1872208" cy="6818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пропозиції (зауваження) – 10;</a:t>
          </a:r>
          <a:endParaRPr lang="uk-UA" sz="1600" kern="1200" dirty="0"/>
        </a:p>
      </dsp:txBody>
      <dsp:txXfrm>
        <a:off x="2103259" y="322863"/>
        <a:ext cx="1805640" cy="615257"/>
      </dsp:txXfrm>
    </dsp:sp>
    <dsp:sp modelId="{8F43215B-2FA6-4A55-AADD-753A0740D726}">
      <dsp:nvSpPr>
        <dsp:cNvPr id="0" name=""/>
        <dsp:cNvSpPr/>
      </dsp:nvSpPr>
      <dsp:spPr>
        <a:xfrm>
          <a:off x="2069975" y="1056633"/>
          <a:ext cx="1872208" cy="6818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заява (клопотання) - 32</a:t>
          </a:r>
          <a:endParaRPr lang="uk-UA" sz="1600" kern="1200" dirty="0"/>
        </a:p>
      </dsp:txBody>
      <dsp:txXfrm>
        <a:off x="2103259" y="1089917"/>
        <a:ext cx="1805640" cy="615257"/>
      </dsp:txXfrm>
    </dsp:sp>
    <dsp:sp modelId="{D798AD0D-EDDB-477D-802B-24D7DE82CF22}">
      <dsp:nvSpPr>
        <dsp:cNvPr id="0" name=""/>
        <dsp:cNvSpPr/>
      </dsp:nvSpPr>
      <dsp:spPr>
        <a:xfrm>
          <a:off x="2069975" y="1823686"/>
          <a:ext cx="1872208" cy="6818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скарга – 22.</a:t>
          </a:r>
          <a:endParaRPr lang="uk-UA" sz="1600" kern="1200" dirty="0"/>
        </a:p>
      </dsp:txBody>
      <dsp:txXfrm>
        <a:off x="2103259" y="1856970"/>
        <a:ext cx="1805640" cy="61525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0D72-6478-4CCD-A531-05CE55BF920C}">
      <dsp:nvSpPr>
        <dsp:cNvPr id="0" name=""/>
        <dsp:cNvSpPr/>
      </dsp:nvSpPr>
      <dsp:spPr>
        <a:xfrm>
          <a:off x="0" y="3391"/>
          <a:ext cx="504056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вирішено позитивно - 21</a:t>
          </a:r>
          <a:endParaRPr lang="uk-UA" sz="1800" kern="1200" dirty="0"/>
        </a:p>
      </dsp:txBody>
      <dsp:txXfrm>
        <a:off x="20561" y="23952"/>
        <a:ext cx="4999438" cy="380078"/>
      </dsp:txXfrm>
    </dsp:sp>
    <dsp:sp modelId="{270E07B6-FD96-4F3E-872C-9FCCCC9A64E3}">
      <dsp:nvSpPr>
        <dsp:cNvPr id="0" name=""/>
        <dsp:cNvSpPr/>
      </dsp:nvSpPr>
      <dsp:spPr>
        <a:xfrm>
          <a:off x="0" y="476432"/>
          <a:ext cx="504056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відмовлено у задоволенні - 0</a:t>
          </a:r>
          <a:endParaRPr lang="uk-UA" sz="1800" kern="1200"/>
        </a:p>
      </dsp:txBody>
      <dsp:txXfrm>
        <a:off x="20561" y="496993"/>
        <a:ext cx="4999438" cy="380078"/>
      </dsp:txXfrm>
    </dsp:sp>
    <dsp:sp modelId="{90A9B06F-0EDF-4C9A-B074-9891098958FD}">
      <dsp:nvSpPr>
        <dsp:cNvPr id="0" name=""/>
        <dsp:cNvSpPr/>
      </dsp:nvSpPr>
      <dsp:spPr>
        <a:xfrm>
          <a:off x="0" y="949472"/>
          <a:ext cx="504056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дано роз’яснення - 43</a:t>
          </a:r>
          <a:endParaRPr lang="uk-UA" sz="1800" kern="1200" dirty="0"/>
        </a:p>
      </dsp:txBody>
      <dsp:txXfrm>
        <a:off x="20561" y="970033"/>
        <a:ext cx="4999438" cy="380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E2AEE-C7AF-4D99-907C-A3CD25626EBB}">
      <dsp:nvSpPr>
        <dsp:cNvPr id="0" name=""/>
        <dsp:cNvSpPr/>
      </dsp:nvSpPr>
      <dsp:spPr>
        <a:xfrm>
          <a:off x="1493320" y="0"/>
          <a:ext cx="2969626" cy="118785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КНП «Центральна </a:t>
          </a:r>
          <a:r>
            <a:rPr lang="ru-RU" sz="1800" kern="1200" dirty="0" err="1" smtClean="0"/>
            <a:t>міська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лікарня</a:t>
          </a:r>
          <a:r>
            <a:rPr lang="ru-RU" sz="1800" kern="1200" dirty="0" smtClean="0"/>
            <a:t>» КМР» </a:t>
          </a:r>
          <a:endParaRPr lang="uk-UA" sz="1800" kern="1200" dirty="0"/>
        </a:p>
      </dsp:txBody>
      <dsp:txXfrm>
        <a:off x="2087245" y="0"/>
        <a:ext cx="1781776" cy="1187850"/>
      </dsp:txXfrm>
    </dsp:sp>
    <dsp:sp modelId="{95E6290D-7067-4CB8-9AE1-FDCF3ECB5996}">
      <dsp:nvSpPr>
        <dsp:cNvPr id="0" name=""/>
        <dsp:cNvSpPr/>
      </dsp:nvSpPr>
      <dsp:spPr>
        <a:xfrm>
          <a:off x="1467514" y="1355742"/>
          <a:ext cx="2969626" cy="118785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КНП «</a:t>
          </a:r>
          <a:r>
            <a:rPr lang="ru-RU" sz="1800" kern="1200" dirty="0" err="1" smtClean="0"/>
            <a:t>Міська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лікарня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швидкої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медичної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допомоги</a:t>
          </a:r>
          <a:r>
            <a:rPr lang="ru-RU" sz="1800" kern="1200" dirty="0" smtClean="0"/>
            <a:t>» КМР»</a:t>
          </a:r>
          <a:endParaRPr lang="uk-UA" sz="1800" kern="1200" dirty="0"/>
        </a:p>
      </dsp:txBody>
      <dsp:txXfrm>
        <a:off x="2061439" y="1355742"/>
        <a:ext cx="1781776" cy="118785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2BB03-95C8-4902-A1C2-C9F1D4A178E4}">
      <dsp:nvSpPr>
        <dsp:cNvPr id="0" name=""/>
        <dsp:cNvSpPr/>
      </dsp:nvSpPr>
      <dsp:spPr>
        <a:xfrm>
          <a:off x="0" y="186119"/>
          <a:ext cx="6069064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Робота МСЕК, визначення групи інвалідності (робота ЛКК експертні питання) – </a:t>
          </a:r>
          <a:r>
            <a:rPr lang="uk-UA" sz="1600" b="1" kern="1200" dirty="0" smtClean="0"/>
            <a:t>2</a:t>
          </a:r>
          <a:r>
            <a:rPr lang="uk-UA" sz="1600" kern="1200" dirty="0" smtClean="0"/>
            <a:t>;</a:t>
          </a:r>
          <a:endParaRPr lang="uk-UA" sz="1600" kern="1200" dirty="0"/>
        </a:p>
      </dsp:txBody>
      <dsp:txXfrm>
        <a:off x="38381" y="224500"/>
        <a:ext cx="5992302" cy="709478"/>
      </dsp:txXfrm>
    </dsp:sp>
    <dsp:sp modelId="{FA9BFC5E-706C-47AE-A562-368C7531D828}">
      <dsp:nvSpPr>
        <dsp:cNvPr id="0" name=""/>
        <dsp:cNvSpPr/>
      </dsp:nvSpPr>
      <dsp:spPr>
        <a:xfrm>
          <a:off x="0" y="1049046"/>
          <a:ext cx="6069064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Робота закладів охорони здоров’я - 10;</a:t>
          </a:r>
          <a:endParaRPr lang="uk-UA" sz="1600" kern="1200" dirty="0"/>
        </a:p>
      </dsp:txBody>
      <dsp:txXfrm>
        <a:off x="38381" y="1087427"/>
        <a:ext cx="5992302" cy="709478"/>
      </dsp:txXfrm>
    </dsp:sp>
    <dsp:sp modelId="{2270C78A-065F-4CEC-BF55-81494293E5B7}">
      <dsp:nvSpPr>
        <dsp:cNvPr id="0" name=""/>
        <dsp:cNvSpPr/>
      </dsp:nvSpPr>
      <dsp:spPr>
        <a:xfrm>
          <a:off x="0" y="1823374"/>
          <a:ext cx="6069064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Забезпечення засобами лікування та протезування – 3;</a:t>
          </a:r>
          <a:endParaRPr lang="uk-UA" sz="1600" kern="1200" dirty="0"/>
        </a:p>
      </dsp:txBody>
      <dsp:txXfrm>
        <a:off x="38381" y="1861755"/>
        <a:ext cx="5992302" cy="709478"/>
      </dsp:txXfrm>
    </dsp:sp>
    <dsp:sp modelId="{357CBA0A-98DE-4BC2-A387-90740AFED75E}">
      <dsp:nvSpPr>
        <dsp:cNvPr id="0" name=""/>
        <dsp:cNvSpPr/>
      </dsp:nvSpPr>
      <dsp:spPr>
        <a:xfrm>
          <a:off x="0" y="2730574"/>
          <a:ext cx="6069064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Вартість медичних послуг та страхування –1;</a:t>
          </a:r>
        </a:p>
      </dsp:txBody>
      <dsp:txXfrm>
        <a:off x="38381" y="2768955"/>
        <a:ext cx="5992302" cy="709478"/>
      </dsp:txXfrm>
    </dsp:sp>
    <dsp:sp modelId="{243AE574-7A65-4D2A-ACF3-0C366DEA9D5F}">
      <dsp:nvSpPr>
        <dsp:cNvPr id="0" name=""/>
        <dsp:cNvSpPr/>
      </dsp:nvSpPr>
      <dsp:spPr>
        <a:xfrm>
          <a:off x="0" y="3637774"/>
          <a:ext cx="6069064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Дії та бездіяльність працівників охорони здоров’я, неналежне ставлення до хворих – 13;</a:t>
          </a:r>
          <a:endParaRPr lang="uk-UA" sz="1600" kern="1200" dirty="0"/>
        </a:p>
      </dsp:txBody>
      <dsp:txXfrm>
        <a:off x="38381" y="3676155"/>
        <a:ext cx="5992302" cy="709478"/>
      </dsp:txXfrm>
    </dsp:sp>
    <dsp:sp modelId="{43EBBB65-416A-4559-93E2-0F47542A7228}">
      <dsp:nvSpPr>
        <dsp:cNvPr id="0" name=""/>
        <dsp:cNvSpPr/>
      </dsp:nvSpPr>
      <dsp:spPr>
        <a:xfrm>
          <a:off x="0" y="4544974"/>
          <a:ext cx="6069064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Інші питання охорони здоров’я – </a:t>
          </a:r>
          <a:r>
            <a:rPr lang="uk-UA" sz="1600" b="1" kern="1200" dirty="0" smtClean="0"/>
            <a:t>35</a:t>
          </a:r>
          <a:r>
            <a:rPr lang="uk-UA" sz="1600" kern="1200" dirty="0" smtClean="0"/>
            <a:t>;</a:t>
          </a:r>
          <a:endParaRPr lang="uk-UA" sz="1600" kern="1200" dirty="0"/>
        </a:p>
      </dsp:txBody>
      <dsp:txXfrm>
        <a:off x="38381" y="4583355"/>
        <a:ext cx="5992302" cy="709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C4066-91AA-4BE2-9F8F-BB2C485C4BFC}">
      <dsp:nvSpPr>
        <dsp:cNvPr id="0" name=""/>
        <dsp:cNvSpPr/>
      </dsp:nvSpPr>
      <dsp:spPr>
        <a:xfrm>
          <a:off x="1245482" y="1996"/>
          <a:ext cx="1988600" cy="1317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надання психосоціальної допомоги та психосоціальних послуг на первинному і вторинному рівнях в амбулаторних умовах </a:t>
          </a:r>
          <a:endParaRPr lang="uk-UA" sz="1400" kern="1200" dirty="0"/>
        </a:p>
      </dsp:txBody>
      <dsp:txXfrm>
        <a:off x="1309800" y="66314"/>
        <a:ext cx="1859964" cy="1188922"/>
      </dsp:txXfrm>
    </dsp:sp>
    <dsp:sp modelId="{D03A9CAC-0ADF-48F5-B40E-A749D85D2F13}">
      <dsp:nvSpPr>
        <dsp:cNvPr id="0" name=""/>
        <dsp:cNvSpPr/>
      </dsp:nvSpPr>
      <dsp:spPr>
        <a:xfrm>
          <a:off x="1245482" y="1385432"/>
          <a:ext cx="1962808" cy="1317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надання стаціонарної психіатричної допомоги </a:t>
          </a:r>
          <a:endParaRPr lang="uk-UA" sz="1400" kern="1200" dirty="0"/>
        </a:p>
      </dsp:txBody>
      <dsp:txXfrm>
        <a:off x="1309800" y="1449750"/>
        <a:ext cx="1834172" cy="1188922"/>
      </dsp:txXfrm>
    </dsp:sp>
    <dsp:sp modelId="{5D4E9DB4-7044-4F6E-8738-0AB5648E48B2}">
      <dsp:nvSpPr>
        <dsp:cNvPr id="0" name=""/>
        <dsp:cNvSpPr/>
      </dsp:nvSpPr>
      <dsp:spPr>
        <a:xfrm>
          <a:off x="1245482" y="2768868"/>
          <a:ext cx="2081035" cy="1317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а також за місцем проживання пацієнта — мобільною </a:t>
          </a:r>
          <a:r>
            <a:rPr lang="uk-UA" sz="1400" kern="1200" dirty="0" err="1" smtClean="0"/>
            <a:t>мультидисциплінарною</a:t>
          </a:r>
          <a:r>
            <a:rPr lang="uk-UA" sz="1400" kern="1200" dirty="0" smtClean="0"/>
            <a:t> командою</a:t>
          </a:r>
          <a:endParaRPr lang="uk-UA" sz="1400" kern="1200" dirty="0"/>
        </a:p>
      </dsp:txBody>
      <dsp:txXfrm>
        <a:off x="1309800" y="2833186"/>
        <a:ext cx="1952399" cy="11889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C4066-91AA-4BE2-9F8F-BB2C485C4BFC}">
      <dsp:nvSpPr>
        <dsp:cNvPr id="0" name=""/>
        <dsp:cNvSpPr/>
      </dsp:nvSpPr>
      <dsp:spPr>
        <a:xfrm>
          <a:off x="1138596" y="3565"/>
          <a:ext cx="1221503" cy="1953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2 лікарі-психіатри та   2 психолога</a:t>
          </a:r>
          <a:endParaRPr lang="uk-UA" sz="1400" kern="1200" dirty="0"/>
        </a:p>
      </dsp:txBody>
      <dsp:txXfrm>
        <a:off x="1198225" y="63194"/>
        <a:ext cx="1102245" cy="1834516"/>
      </dsp:txXfrm>
    </dsp:sp>
    <dsp:sp modelId="{D03A9CAC-0ADF-48F5-B40E-A749D85D2F13}">
      <dsp:nvSpPr>
        <dsp:cNvPr id="0" name=""/>
        <dsp:cNvSpPr/>
      </dsp:nvSpPr>
      <dsp:spPr>
        <a:xfrm>
          <a:off x="1138596" y="2023748"/>
          <a:ext cx="1221503" cy="1953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2 лікаря-психіатра та 3 психологи</a:t>
          </a:r>
          <a:endParaRPr lang="uk-UA" sz="1400" kern="1200" dirty="0"/>
        </a:p>
      </dsp:txBody>
      <dsp:txXfrm>
        <a:off x="1198225" y="2083377"/>
        <a:ext cx="1102245" cy="18345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C4066-91AA-4BE2-9F8F-BB2C485C4BFC}">
      <dsp:nvSpPr>
        <dsp:cNvPr id="0" name=""/>
        <dsp:cNvSpPr/>
      </dsp:nvSpPr>
      <dsp:spPr>
        <a:xfrm>
          <a:off x="1031360" y="365466"/>
          <a:ext cx="1506922" cy="152290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надали допомогу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1842 особам</a:t>
          </a:r>
          <a:endParaRPr lang="uk-UA" sz="1400" kern="1200" dirty="0"/>
        </a:p>
      </dsp:txBody>
      <dsp:txXfrm>
        <a:off x="1104922" y="439028"/>
        <a:ext cx="1359798" cy="1375784"/>
      </dsp:txXfrm>
    </dsp:sp>
    <dsp:sp modelId="{D03A9CAC-0ADF-48F5-B40E-A749D85D2F13}">
      <dsp:nvSpPr>
        <dsp:cNvPr id="0" name=""/>
        <dsp:cNvSpPr/>
      </dsp:nvSpPr>
      <dsp:spPr>
        <a:xfrm>
          <a:off x="998501" y="2053595"/>
          <a:ext cx="1595694" cy="158559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надали допомогу 686 особам</a:t>
          </a:r>
          <a:endParaRPr lang="uk-UA" sz="1400" kern="1200" dirty="0"/>
        </a:p>
      </dsp:txBody>
      <dsp:txXfrm>
        <a:off x="1075903" y="2130997"/>
        <a:ext cx="1440890" cy="14307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48438-27EE-4FBE-BADA-2DEA7D36912C}">
      <dsp:nvSpPr>
        <dsp:cNvPr id="0" name=""/>
        <dsp:cNvSpPr/>
      </dsp:nvSpPr>
      <dsp:spPr>
        <a:xfrm>
          <a:off x="1934767" y="0"/>
          <a:ext cx="2171897" cy="877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У трьох лікарнях існують стаціонарні реабілітаційні відділення на 110 ліжок:</a:t>
          </a:r>
          <a:endParaRPr lang="uk-UA" sz="1400" kern="1200" dirty="0"/>
        </a:p>
      </dsp:txBody>
      <dsp:txXfrm>
        <a:off x="1977625" y="42858"/>
        <a:ext cx="2086181" cy="792239"/>
      </dsp:txXfrm>
    </dsp:sp>
    <dsp:sp modelId="{B90AFECF-20DC-4696-BEDB-B8FE50981E2F}">
      <dsp:nvSpPr>
        <dsp:cNvPr id="0" name=""/>
        <dsp:cNvSpPr/>
      </dsp:nvSpPr>
      <dsp:spPr>
        <a:xfrm>
          <a:off x="1930575" y="923678"/>
          <a:ext cx="2171897" cy="877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/>
            <a:t>ЦМЛ - 30  ліжок;</a:t>
          </a:r>
          <a:endParaRPr lang="uk-UA" sz="1400" kern="1200"/>
        </a:p>
      </dsp:txBody>
      <dsp:txXfrm>
        <a:off x="1973433" y="966536"/>
        <a:ext cx="2086181" cy="792239"/>
      </dsp:txXfrm>
    </dsp:sp>
    <dsp:sp modelId="{66D11D96-B2AC-4B45-A25D-DC00B4913A1C}">
      <dsp:nvSpPr>
        <dsp:cNvPr id="0" name=""/>
        <dsp:cNvSpPr/>
      </dsp:nvSpPr>
      <dsp:spPr>
        <a:xfrm>
          <a:off x="1930575" y="1845530"/>
          <a:ext cx="2171897" cy="877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/>
            <a:t>ЛШМД - 40 ліжок;</a:t>
          </a:r>
          <a:endParaRPr lang="uk-UA" sz="1400" kern="1200"/>
        </a:p>
      </dsp:txBody>
      <dsp:txXfrm>
        <a:off x="1973433" y="1888388"/>
        <a:ext cx="2086181" cy="792239"/>
      </dsp:txXfrm>
    </dsp:sp>
    <dsp:sp modelId="{17B57BD5-C68A-4068-9E09-60279B1DFC6F}">
      <dsp:nvSpPr>
        <dsp:cNvPr id="0" name=""/>
        <dsp:cNvSpPr/>
      </dsp:nvSpPr>
      <dsp:spPr>
        <a:xfrm>
          <a:off x="1930575" y="2767383"/>
          <a:ext cx="2171897" cy="877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/>
            <a:t>ДМЛ -  40 ліжок</a:t>
          </a:r>
          <a:endParaRPr lang="uk-UA" sz="1400" kern="1200"/>
        </a:p>
      </dsp:txBody>
      <dsp:txXfrm>
        <a:off x="1973433" y="2810241"/>
        <a:ext cx="2086181" cy="7922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DCC6E-699E-46B8-BE20-AF7A25B033F6}">
      <dsp:nvSpPr>
        <dsp:cNvPr id="0" name=""/>
        <dsp:cNvSpPr/>
      </dsp:nvSpPr>
      <dsp:spPr>
        <a:xfrm>
          <a:off x="487091" y="2053"/>
          <a:ext cx="4058542" cy="2029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Стаціонарну реабілітаційну медичну допомогу за 1 квартал 2026 року отримали </a:t>
          </a:r>
          <a:r>
            <a:rPr lang="uk-UA" sz="2000" b="1" kern="1200" dirty="0" smtClean="0">
              <a:solidFill>
                <a:srgbClr val="0000FF"/>
              </a:solidFill>
            </a:rPr>
            <a:t>693</a:t>
          </a:r>
          <a:r>
            <a:rPr lang="uk-UA" sz="2000" kern="1200" dirty="0" smtClean="0"/>
            <a:t> особи в </a:t>
          </a:r>
          <a:r>
            <a:rPr lang="uk-UA" sz="2000" kern="1200" dirty="0" err="1" smtClean="0"/>
            <a:t>т.ч</a:t>
          </a:r>
          <a:r>
            <a:rPr lang="uk-UA" sz="2000" kern="1200" dirty="0" smtClean="0"/>
            <a:t>. </a:t>
          </a:r>
          <a:r>
            <a:rPr lang="uk-UA" sz="2000" b="1" kern="1200" dirty="0" smtClean="0">
              <a:solidFill>
                <a:srgbClr val="0000FF"/>
              </a:solidFill>
            </a:rPr>
            <a:t>336 </a:t>
          </a:r>
          <a:r>
            <a:rPr lang="uk-UA" sz="2000" kern="1200" dirty="0" smtClean="0"/>
            <a:t>дітей (у 2025 році - 701 в </a:t>
          </a:r>
          <a:r>
            <a:rPr lang="uk-UA" sz="2000" kern="1200" dirty="0" err="1" smtClean="0"/>
            <a:t>т.ч</a:t>
          </a:r>
          <a:r>
            <a:rPr lang="uk-UA" sz="2000" kern="1200" dirty="0" smtClean="0"/>
            <a:t>. 321 дитина). Хворими проведено </a:t>
          </a:r>
          <a:r>
            <a:rPr lang="uk-UA" sz="2000" b="1" kern="1200" dirty="0" smtClean="0">
              <a:solidFill>
                <a:srgbClr val="0000FF"/>
              </a:solidFill>
            </a:rPr>
            <a:t>9893</a:t>
          </a:r>
          <a:r>
            <a:rPr lang="uk-UA" sz="2000" kern="1200" dirty="0" smtClean="0"/>
            <a:t> ліжко-днів (10174 у 2025 році).</a:t>
          </a:r>
          <a:endParaRPr lang="uk-UA" sz="2000" kern="1200" dirty="0"/>
        </a:p>
      </dsp:txBody>
      <dsp:txXfrm>
        <a:off x="546526" y="61488"/>
        <a:ext cx="3939672" cy="19104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3C342-D07C-48CD-8B13-50CF8E479959}">
      <dsp:nvSpPr>
        <dsp:cNvPr id="0" name=""/>
        <dsp:cNvSpPr/>
      </dsp:nvSpPr>
      <dsp:spPr>
        <a:xfrm>
          <a:off x="0" y="114568"/>
          <a:ext cx="4572000" cy="1085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За реабілітаційним напрямком працюють 20 фізичних терапевтів, 16 </a:t>
          </a:r>
          <a:r>
            <a:rPr lang="uk-UA" sz="1600" b="1" kern="1200" dirty="0" err="1" smtClean="0"/>
            <a:t>ерготерапевтів</a:t>
          </a:r>
          <a:r>
            <a:rPr lang="uk-UA" sz="1600" b="1" kern="1200" dirty="0" smtClean="0"/>
            <a:t> та 18 лікарів фізичної та реабілітаційної медицини, 7 лікарів-психологів та 11 логопедів.</a:t>
          </a:r>
          <a:endParaRPr lang="uk-UA" sz="1600" kern="1200" dirty="0"/>
        </a:p>
      </dsp:txBody>
      <dsp:txXfrm>
        <a:off x="53002" y="167570"/>
        <a:ext cx="4465996" cy="9797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8A59A-FB7D-4379-B4AC-B87309091BA5}">
      <dsp:nvSpPr>
        <dsp:cNvPr id="0" name=""/>
        <dsp:cNvSpPr/>
      </dsp:nvSpPr>
      <dsp:spPr>
        <a:xfrm>
          <a:off x="125701" y="0"/>
          <a:ext cx="4477563" cy="44775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1EAE2-CD6C-49A4-B119-3D7CB055DA2A}">
      <dsp:nvSpPr>
        <dsp:cNvPr id="0" name=""/>
        <dsp:cNvSpPr/>
      </dsp:nvSpPr>
      <dsp:spPr>
        <a:xfrm>
          <a:off x="2364482" y="448193"/>
          <a:ext cx="2910415" cy="4547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працюють 2 фахівця, </a:t>
          </a:r>
          <a:endParaRPr lang="uk-UA" sz="1400" kern="1200"/>
        </a:p>
      </dsp:txBody>
      <dsp:txXfrm>
        <a:off x="2386681" y="470392"/>
        <a:ext cx="2866017" cy="410354"/>
      </dsp:txXfrm>
    </dsp:sp>
    <dsp:sp modelId="{72F45853-9266-4E87-AABF-70B3CDB5A739}">
      <dsp:nvSpPr>
        <dsp:cNvPr id="0" name=""/>
        <dsp:cNvSpPr/>
      </dsp:nvSpPr>
      <dsp:spPr>
        <a:xfrm>
          <a:off x="2364482" y="959790"/>
          <a:ext cx="2910415" cy="4547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звернулось 88 осіб, </a:t>
          </a:r>
          <a:endParaRPr lang="uk-UA" sz="1400" kern="1200"/>
        </a:p>
      </dsp:txBody>
      <dsp:txXfrm>
        <a:off x="2386681" y="981989"/>
        <a:ext cx="2866017" cy="410354"/>
      </dsp:txXfrm>
    </dsp:sp>
    <dsp:sp modelId="{EDA3C98C-1CEC-4075-9829-2BE346386D79}">
      <dsp:nvSpPr>
        <dsp:cNvPr id="0" name=""/>
        <dsp:cNvSpPr/>
      </dsp:nvSpPr>
      <dsp:spPr>
        <a:xfrm>
          <a:off x="2364482" y="1471386"/>
          <a:ext cx="2910415" cy="4547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в тому числі ветеранів війни – 69; </a:t>
          </a:r>
          <a:endParaRPr lang="uk-UA" sz="1400" kern="1200"/>
        </a:p>
      </dsp:txBody>
      <dsp:txXfrm>
        <a:off x="2386681" y="1493585"/>
        <a:ext cx="2866017" cy="410354"/>
      </dsp:txXfrm>
    </dsp:sp>
    <dsp:sp modelId="{D03942D8-A697-4B44-BCBE-19B6B5479B7C}">
      <dsp:nvSpPr>
        <dsp:cNvPr id="0" name=""/>
        <dsp:cNvSpPr/>
      </dsp:nvSpPr>
      <dsp:spPr>
        <a:xfrm>
          <a:off x="2364482" y="1982983"/>
          <a:ext cx="2910415" cy="4547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членів сімей ветеранів війни – 11; </a:t>
          </a:r>
          <a:endParaRPr lang="uk-UA" sz="1400" kern="1200"/>
        </a:p>
      </dsp:txBody>
      <dsp:txXfrm>
        <a:off x="2386681" y="2005182"/>
        <a:ext cx="2866017" cy="410354"/>
      </dsp:txXfrm>
    </dsp:sp>
    <dsp:sp modelId="{475B77E6-07A0-47B0-A3BC-D37B1DF48D5B}">
      <dsp:nvSpPr>
        <dsp:cNvPr id="0" name=""/>
        <dsp:cNvSpPr/>
      </dsp:nvSpPr>
      <dsp:spPr>
        <a:xfrm>
          <a:off x="2364482" y="2494579"/>
          <a:ext cx="2910415" cy="4547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членів сімей загиблих  – 1; </a:t>
          </a:r>
          <a:endParaRPr lang="uk-UA" sz="1400" kern="1200"/>
        </a:p>
      </dsp:txBody>
      <dsp:txXfrm>
        <a:off x="2386681" y="2516778"/>
        <a:ext cx="2866017" cy="410354"/>
      </dsp:txXfrm>
    </dsp:sp>
    <dsp:sp modelId="{D8C17F54-8775-4F42-BA95-74AE86E9B027}">
      <dsp:nvSpPr>
        <dsp:cNvPr id="0" name=""/>
        <dsp:cNvSpPr/>
      </dsp:nvSpPr>
      <dsp:spPr>
        <a:xfrm>
          <a:off x="2364482" y="3006176"/>
          <a:ext cx="2910415" cy="4547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членів сімей зниклих безвісти – 2; </a:t>
          </a:r>
          <a:endParaRPr lang="uk-UA" sz="1400" kern="1200"/>
        </a:p>
      </dsp:txBody>
      <dsp:txXfrm>
        <a:off x="2386681" y="3028375"/>
        <a:ext cx="2866017" cy="410354"/>
      </dsp:txXfrm>
    </dsp:sp>
    <dsp:sp modelId="{118DE9E5-1F34-4C82-B5D0-4C576ADBBF55}">
      <dsp:nvSpPr>
        <dsp:cNvPr id="0" name=""/>
        <dsp:cNvSpPr/>
      </dsp:nvSpPr>
      <dsp:spPr>
        <a:xfrm>
          <a:off x="2364482" y="3517772"/>
          <a:ext cx="2910415" cy="4547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інші – 5. </a:t>
          </a:r>
          <a:endParaRPr lang="uk-UA" sz="1400" kern="1200"/>
        </a:p>
      </dsp:txBody>
      <dsp:txXfrm>
        <a:off x="2386681" y="3539971"/>
        <a:ext cx="2866017" cy="410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0.31935</cdr:x>
      <cdr:y>0.18528</cdr:y>
    </cdr:from>
    <cdr:to>
      <cdr:x>0.64794</cdr:x>
      <cdr:y>0.272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49587" y="1147401"/>
          <a:ext cx="1800200" cy="537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рік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4D01E-A151-4667-834C-D0B2F12CA66A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1D7F2-0048-4351-A120-AA34C299817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5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09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502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БТІ не зроблено!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35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uk-UA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У БТІ Не готово</a:t>
            </a:r>
            <a:endParaRPr lang="ru-RU" sz="24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F7EAB73-B007-4D79-9419-8A078CBE4EC5}" type="slidenum">
              <a:rPr lang="ru-RU" sz="1200">
                <a:latin typeface="Calibri" pitchFamily="34" charset="0"/>
              </a:rPr>
              <a:pPr algn="r" eaLnBrk="1" hangingPunct="1"/>
              <a:t>9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25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У БТІ не готово!!!!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861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6781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4602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Роботу по плану у БТІ не готово!!!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74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11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A7DD1-0991-4690-B7A3-7765AC7E3152}" type="datetimeFigureOut">
              <a:rPr lang="ru-RU"/>
              <a:pPr>
                <a:defRPr/>
              </a:pPr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3BB0A-8BB7-4D3E-B6E4-1231F2E94B3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685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18B92-0EAF-477B-AA49-C99963B301DD}" type="datetimeFigureOut">
              <a:rPr lang="ru-RU"/>
              <a:pPr>
                <a:defRPr/>
              </a:pPr>
              <a:t>30.04.2026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069AB-A787-44BF-9EA1-261DE6B970D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936EA1-3124-408C-A4CA-0EE50005E4A7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25.jpeg"/><Relationship Id="rId21" Type="http://schemas.openxmlformats.org/officeDocument/2006/relationships/diagramQuickStyle" Target="../diagrams/quickStyle5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image" Target="../media/image24.jpg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10" Type="http://schemas.openxmlformats.org/officeDocument/2006/relationships/diagramLayout" Target="../diagrams/layout3.xml"/><Relationship Id="rId19" Type="http://schemas.openxmlformats.org/officeDocument/2006/relationships/diagramData" Target="../diagrams/data5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image" Target="../media/image27.jp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image" Target="../media/image26.jpg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chart" Target="../charts/chart15.xm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chart" Target="../charts/chart16.xml"/><Relationship Id="rId9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chart" Target="../charts/chart22.xml"/><Relationship Id="rId7" Type="http://schemas.openxmlformats.org/officeDocument/2006/relationships/chart" Target="../charts/chart25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11" Type="http://schemas.openxmlformats.org/officeDocument/2006/relationships/diagramColors" Target="../diagrams/colors11.xml"/><Relationship Id="rId5" Type="http://schemas.openxmlformats.org/officeDocument/2006/relationships/chart" Target="../charts/chart24.xml"/><Relationship Id="rId10" Type="http://schemas.openxmlformats.org/officeDocument/2006/relationships/diagramQuickStyle" Target="../diagrams/quickStyle11.xml"/><Relationship Id="rId4" Type="http://schemas.openxmlformats.org/officeDocument/2006/relationships/chart" Target="../charts/chart23.xml"/><Relationship Id="rId9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chart" Target="../charts/chart26.xml"/><Relationship Id="rId7" Type="http://schemas.openxmlformats.org/officeDocument/2006/relationships/chart" Target="../charts/chart2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8.xml"/><Relationship Id="rId5" Type="http://schemas.openxmlformats.org/officeDocument/2006/relationships/image" Target="../media/image42.jpeg"/><Relationship Id="rId4" Type="http://schemas.openxmlformats.org/officeDocument/2006/relationships/chart" Target="../charts/chart27.xml"/><Relationship Id="rId9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6.xml"/><Relationship Id="rId3" Type="http://schemas.openxmlformats.org/officeDocument/2006/relationships/chart" Target="../charts/chart33.xml"/><Relationship Id="rId7" Type="http://schemas.openxmlformats.org/officeDocument/2006/relationships/chart" Target="../charts/chart35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chart" Target="../charts/chart3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3" Type="http://schemas.openxmlformats.org/officeDocument/2006/relationships/chart" Target="../charts/chart38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2" Type="http://schemas.openxmlformats.org/officeDocument/2006/relationships/chart" Target="../charts/chart37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g"/><Relationship Id="rId11" Type="http://schemas.microsoft.com/office/2007/relationships/diagramDrawing" Target="../diagrams/drawing12.xml"/><Relationship Id="rId5" Type="http://schemas.openxmlformats.org/officeDocument/2006/relationships/image" Target="../media/image50.jpg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4" Type="http://schemas.openxmlformats.org/officeDocument/2006/relationships/image" Target="../media/image49.jpeg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54.jpeg"/><Relationship Id="rId3" Type="http://schemas.openxmlformats.org/officeDocument/2006/relationships/diagramLayout" Target="../diagrams/layout14.xml"/><Relationship Id="rId7" Type="http://schemas.openxmlformats.org/officeDocument/2006/relationships/chart" Target="../charts/chart41.xml"/><Relationship Id="rId12" Type="http://schemas.microsoft.com/office/2007/relationships/diagramDrawing" Target="../diagrams/drawing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11" Type="http://schemas.openxmlformats.org/officeDocument/2006/relationships/diagramColors" Target="../diagrams/colors15.xml"/><Relationship Id="rId5" Type="http://schemas.openxmlformats.org/officeDocument/2006/relationships/diagramColors" Target="../diagrams/colors14.xml"/><Relationship Id="rId10" Type="http://schemas.openxmlformats.org/officeDocument/2006/relationships/diagramQuickStyle" Target="../diagrams/quickStyle15.xml"/><Relationship Id="rId4" Type="http://schemas.openxmlformats.org/officeDocument/2006/relationships/diagramQuickStyle" Target="../diagrams/quickStyle14.xml"/><Relationship Id="rId9" Type="http://schemas.openxmlformats.org/officeDocument/2006/relationships/diagramLayout" Target="../diagrams/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0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13" Type="http://schemas.openxmlformats.org/officeDocument/2006/relationships/diagramData" Target="../diagrams/data19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17" Type="http://schemas.microsoft.com/office/2007/relationships/diagramDrawing" Target="../diagrams/drawing19.xml"/><Relationship Id="rId2" Type="http://schemas.openxmlformats.org/officeDocument/2006/relationships/image" Target="../media/image68.jpeg"/><Relationship Id="rId16" Type="http://schemas.openxmlformats.org/officeDocument/2006/relationships/diagramColors" Target="../diagrams/colors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Relationship Id="rId14" Type="http://schemas.openxmlformats.org/officeDocument/2006/relationships/diagramLayout" Target="../diagrams/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957" y="404664"/>
            <a:ext cx="8496944" cy="2880320"/>
          </a:xfrm>
        </p:spPr>
        <p:txBody>
          <a:bodyPr>
            <a:noAutofit/>
          </a:bodyPr>
          <a:lstStyle/>
          <a:p>
            <a:r>
              <a:rPr lang="uk-UA" sz="320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Підсумки роботи</a:t>
            </a:r>
            <a:r>
              <a:rPr lang="uk-UA" sz="320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lang="uk-UA" sz="320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lang="uk-UA" sz="32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2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20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  <a:t>закладів охорони здоров</a:t>
            </a:r>
            <a:r>
              <a:rPr lang="en-US" sz="320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  <a:t>’</a:t>
            </a:r>
            <a:r>
              <a:rPr lang="uk-UA" sz="320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  <a:t>я</a:t>
            </a:r>
            <a:br>
              <a:rPr lang="uk-UA" sz="320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lang="uk-UA" sz="320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lang="uk-UA" sz="3200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lang="uk-UA" sz="3200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lang="uk-UA" sz="3200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  <a:t>міста Кропивницького</a:t>
            </a:r>
            <a:br>
              <a:rPr lang="uk-UA" sz="3200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lang="uk-UA" sz="3200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  <a:t>за І квартал 2026 року</a:t>
            </a:r>
            <a:endParaRPr lang="ru-RU" sz="3200" dirty="0">
              <a:ln>
                <a:noFill/>
              </a:ln>
              <a:solidFill>
                <a:srgbClr val="000099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3142" y="5706616"/>
            <a:ext cx="5724525" cy="962744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1600" b="1" dirty="0">
                <a:ln w="50800"/>
                <a:solidFill>
                  <a:schemeClr val="bg1"/>
                </a:solidFill>
                <a:latin typeface="Tahoma" pitchFamily="34" charset="0"/>
                <a:ea typeface="Times New Roman"/>
                <a:cs typeface="Tahoma" pitchFamily="34" charset="0"/>
              </a:rPr>
              <a:t>УПРАВЛІННЯ  ОХОРОНИ  ЗДОРОВ’Я</a:t>
            </a:r>
            <a:endParaRPr lang="ru-RU" sz="1600" b="1" dirty="0">
              <a:ln w="50800"/>
              <a:solidFill>
                <a:schemeClr val="bg1"/>
              </a:solidFill>
              <a:latin typeface="Tahoma" pitchFamily="34" charset="0"/>
              <a:ea typeface="Times New Roman"/>
              <a:cs typeface="Tahoma" pitchFamily="34" charset="0"/>
            </a:endParaRPr>
          </a:p>
          <a:p>
            <a:r>
              <a:rPr lang="uk-UA" sz="1600" b="1" dirty="0" smtClean="0">
                <a:ln w="50800"/>
                <a:solidFill>
                  <a:schemeClr val="bg1"/>
                </a:solidFill>
                <a:latin typeface="Tahoma" pitchFamily="34" charset="0"/>
                <a:ea typeface="Times New Roman"/>
                <a:cs typeface="Tahoma" pitchFamily="34" charset="0"/>
              </a:rPr>
              <a:t>КРОПИВНИЦЬКОЇ</a:t>
            </a:r>
            <a:endParaRPr lang="uk-UA" sz="1600" b="1" dirty="0">
              <a:ln w="50800"/>
              <a:solidFill>
                <a:schemeClr val="bg1"/>
              </a:solidFill>
              <a:latin typeface="Tahoma" pitchFamily="34" charset="0"/>
              <a:ea typeface="Times New Roman"/>
              <a:cs typeface="Tahoma" pitchFamily="34" charset="0"/>
            </a:endParaRPr>
          </a:p>
          <a:p>
            <a:r>
              <a:rPr lang="uk-UA" sz="1600" b="1" dirty="0" smtClean="0">
                <a:ln w="50800"/>
                <a:solidFill>
                  <a:schemeClr val="bg1"/>
                </a:solidFill>
                <a:latin typeface="Tahoma" pitchFamily="34" charset="0"/>
                <a:ea typeface="Times New Roman"/>
                <a:cs typeface="Tahoma" pitchFamily="34" charset="0"/>
              </a:rPr>
              <a:t>МІСЬКОЇ РАДИ</a:t>
            </a:r>
            <a:endParaRPr lang="ru-RU" sz="1600" b="1" dirty="0" smtClean="0">
              <a:ln w="50800"/>
              <a:solidFill>
                <a:schemeClr val="bg1"/>
              </a:solidFill>
              <a:latin typeface="Tahoma" pitchFamily="34" charset="0"/>
              <a:ea typeface="Times New Roman"/>
              <a:cs typeface="Tahoma" pitchFamily="34" charset="0"/>
            </a:endParaRPr>
          </a:p>
        </p:txBody>
      </p:sp>
      <p:pic>
        <p:nvPicPr>
          <p:cNvPr id="1026" name="Picture 2" descr="E:\Мои документы\Downloads\simejnij-620x2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67" y="3429000"/>
            <a:ext cx="59055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948" y="72756"/>
            <a:ext cx="8229600" cy="68204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00FF"/>
                </a:solidFill>
              </a:rPr>
              <a:t>Психологічна допомога</a:t>
            </a:r>
            <a:endParaRPr lang="uk-UA" dirty="0">
              <a:solidFill>
                <a:srgbClr val="0000FF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23528" y="746599"/>
            <a:ext cx="8532440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/>
              <a:t>У </a:t>
            </a:r>
            <a:r>
              <a:rPr lang="uk-UA" dirty="0" smtClean="0"/>
              <a:t>закладах охорони здоров’я </a:t>
            </a:r>
            <a:r>
              <a:rPr lang="uk-UA" dirty="0"/>
              <a:t>комунальної власності міста психологічну допомогу надають  </a:t>
            </a:r>
            <a:r>
              <a:rPr lang="uk-UA" dirty="0" smtClean="0"/>
              <a:t>1</a:t>
            </a:r>
            <a:r>
              <a:rPr lang="en-US" dirty="0" smtClean="0"/>
              <a:t>5</a:t>
            </a:r>
            <a:r>
              <a:rPr lang="uk-UA" dirty="0" smtClean="0"/>
              <a:t> лікарів-психологів і 5 лікарів-психіатрів </a:t>
            </a:r>
            <a:r>
              <a:rPr lang="uk-UA" dirty="0"/>
              <a:t>вторинної ланки  та </a:t>
            </a:r>
            <a:r>
              <a:rPr lang="uk-UA" dirty="0" smtClean="0"/>
              <a:t>105 </a:t>
            </a:r>
            <a:r>
              <a:rPr lang="uk-UA" dirty="0"/>
              <a:t>лікарів первинної ланки. За 1 квартал </a:t>
            </a:r>
            <a:r>
              <a:rPr lang="uk-UA" dirty="0" smtClean="0"/>
              <a:t>2026 </a:t>
            </a:r>
            <a:r>
              <a:rPr lang="uk-UA" dirty="0"/>
              <a:t>року за психологічною допомогою звернулись та отримали допомогу </a:t>
            </a:r>
            <a:r>
              <a:rPr lang="uk-UA" b="1" dirty="0" smtClean="0"/>
              <a:t>4268</a:t>
            </a:r>
            <a:r>
              <a:rPr lang="uk-UA" dirty="0" smtClean="0"/>
              <a:t> </a:t>
            </a:r>
            <a:r>
              <a:rPr lang="uk-UA" dirty="0"/>
              <a:t>осіб (в </a:t>
            </a:r>
            <a:r>
              <a:rPr lang="uk-UA" dirty="0" err="1"/>
              <a:t>т.ч</a:t>
            </a:r>
            <a:r>
              <a:rPr lang="uk-UA" dirty="0"/>
              <a:t>. </a:t>
            </a:r>
            <a:r>
              <a:rPr lang="uk-UA" dirty="0" smtClean="0"/>
              <a:t>ВПО – </a:t>
            </a:r>
            <a:r>
              <a:rPr lang="uk-UA" b="1" dirty="0" smtClean="0"/>
              <a:t>330</a:t>
            </a:r>
            <a:r>
              <a:rPr lang="uk-UA" dirty="0" smtClean="0"/>
              <a:t> та </a:t>
            </a:r>
            <a:r>
              <a:rPr lang="uk-UA" b="1" dirty="0" smtClean="0"/>
              <a:t>110</a:t>
            </a:r>
            <a:r>
              <a:rPr lang="uk-UA" dirty="0" smtClean="0"/>
              <a:t> дітей), лікарями </a:t>
            </a:r>
            <a:r>
              <a:rPr lang="uk-UA" dirty="0"/>
              <a:t>первинної ланки надано допомогу </a:t>
            </a:r>
            <a:r>
              <a:rPr lang="uk-UA" b="1" dirty="0" smtClean="0"/>
              <a:t>570</a:t>
            </a:r>
            <a:r>
              <a:rPr lang="uk-UA" dirty="0" smtClean="0"/>
              <a:t> </a:t>
            </a:r>
            <a:r>
              <a:rPr lang="uk-UA" dirty="0"/>
              <a:t>особам (в </a:t>
            </a:r>
            <a:r>
              <a:rPr lang="uk-UA" dirty="0" err="1"/>
              <a:t>т.ч</a:t>
            </a:r>
            <a:r>
              <a:rPr lang="uk-UA" dirty="0"/>
              <a:t>. </a:t>
            </a:r>
            <a:r>
              <a:rPr lang="uk-UA" b="1" dirty="0" smtClean="0"/>
              <a:t>31</a:t>
            </a:r>
            <a:r>
              <a:rPr lang="uk-UA" dirty="0" smtClean="0"/>
              <a:t> дитина), </a:t>
            </a:r>
            <a:r>
              <a:rPr lang="uk-UA" dirty="0"/>
              <a:t>із них - </a:t>
            </a:r>
            <a:r>
              <a:rPr lang="uk-UA" b="1" dirty="0" smtClean="0"/>
              <a:t>21</a:t>
            </a:r>
            <a:r>
              <a:rPr lang="uk-UA" dirty="0" smtClean="0"/>
              <a:t> </a:t>
            </a:r>
            <a:r>
              <a:rPr lang="uk-UA" dirty="0"/>
              <a:t>ВПО (в </a:t>
            </a:r>
            <a:r>
              <a:rPr lang="uk-UA" dirty="0" err="1"/>
              <a:t>т.ч</a:t>
            </a:r>
            <a:r>
              <a:rPr lang="uk-UA" dirty="0" smtClean="0"/>
              <a:t>. </a:t>
            </a:r>
            <a:r>
              <a:rPr lang="uk-UA" b="1" dirty="0"/>
              <a:t>5</a:t>
            </a:r>
            <a:r>
              <a:rPr lang="uk-UA" dirty="0" smtClean="0"/>
              <a:t> </a:t>
            </a:r>
            <a:r>
              <a:rPr lang="uk-UA" dirty="0"/>
              <a:t>дітей</a:t>
            </a:r>
            <a:r>
              <a:rPr lang="uk-UA" dirty="0" smtClean="0"/>
              <a:t>); лікарями </a:t>
            </a:r>
            <a:r>
              <a:rPr lang="uk-UA" dirty="0"/>
              <a:t>вторинної ланки – </a:t>
            </a:r>
            <a:r>
              <a:rPr lang="uk-UA" b="1" dirty="0" smtClean="0"/>
              <a:t>3698</a:t>
            </a:r>
            <a:r>
              <a:rPr lang="uk-UA" dirty="0" smtClean="0"/>
              <a:t> осіб </a:t>
            </a:r>
            <a:r>
              <a:rPr lang="uk-UA" dirty="0"/>
              <a:t>(в </a:t>
            </a:r>
            <a:r>
              <a:rPr lang="uk-UA" dirty="0" err="1"/>
              <a:t>т.ч</a:t>
            </a:r>
            <a:r>
              <a:rPr lang="uk-UA" dirty="0"/>
              <a:t>. </a:t>
            </a:r>
            <a:r>
              <a:rPr lang="uk-UA" b="1" dirty="0" smtClean="0"/>
              <a:t>79</a:t>
            </a:r>
            <a:r>
              <a:rPr lang="uk-UA" dirty="0" smtClean="0"/>
              <a:t> дітей), </a:t>
            </a:r>
            <a:r>
              <a:rPr lang="uk-UA" dirty="0"/>
              <a:t>із них </a:t>
            </a:r>
            <a:r>
              <a:rPr lang="uk-UA" b="1" dirty="0" smtClean="0"/>
              <a:t>309</a:t>
            </a:r>
            <a:r>
              <a:rPr lang="uk-UA" dirty="0" smtClean="0"/>
              <a:t> </a:t>
            </a:r>
            <a:r>
              <a:rPr lang="uk-UA" dirty="0"/>
              <a:t>ВПО (в </a:t>
            </a:r>
            <a:r>
              <a:rPr lang="uk-UA" dirty="0" err="1"/>
              <a:t>т.ч</a:t>
            </a:r>
            <a:r>
              <a:rPr lang="uk-UA" dirty="0"/>
              <a:t>. </a:t>
            </a:r>
            <a:r>
              <a:rPr lang="uk-UA" b="1" dirty="0" smtClean="0"/>
              <a:t>26</a:t>
            </a:r>
            <a:r>
              <a:rPr lang="uk-UA" dirty="0" smtClean="0"/>
              <a:t> дітей).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4167781" y="2961649"/>
            <a:ext cx="4572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sz="2000" dirty="0"/>
              <a:t>Одноразову консультацію отримали </a:t>
            </a:r>
            <a:r>
              <a:rPr lang="en-US" sz="2000" b="1" dirty="0" smtClean="0"/>
              <a:t>254</a:t>
            </a:r>
            <a:r>
              <a:rPr lang="uk-UA" sz="2000" b="1" dirty="0" smtClean="0"/>
              <a:t> </a:t>
            </a:r>
            <a:r>
              <a:rPr lang="uk-UA" sz="2000" dirty="0" smtClean="0"/>
              <a:t>особи </a:t>
            </a:r>
            <a:r>
              <a:rPr lang="uk-UA" sz="2000" dirty="0"/>
              <a:t>на вторинній ланці  та </a:t>
            </a:r>
            <a:r>
              <a:rPr lang="uk-UA" sz="2000" b="1" dirty="0" smtClean="0"/>
              <a:t>94</a:t>
            </a:r>
            <a:r>
              <a:rPr lang="uk-UA" sz="2000" dirty="0" smtClean="0"/>
              <a:t> </a:t>
            </a:r>
            <a:r>
              <a:rPr lang="uk-UA" sz="2000" dirty="0"/>
              <a:t>особи на первинній ланці.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19905"/>
            <a:ext cx="3168352" cy="1780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34205"/>
            <a:ext cx="3118084" cy="2074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634204"/>
            <a:ext cx="3089861" cy="2074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52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420" y="4171694"/>
            <a:ext cx="3748637" cy="24981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38" y="4171694"/>
            <a:ext cx="3794564" cy="2527764"/>
          </a:xfrm>
          <a:prstGeom prst="rect">
            <a:avLst/>
          </a:prstGeom>
        </p:spPr>
      </p:pic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21530"/>
              </p:ext>
            </p:extLst>
          </p:nvPr>
        </p:nvGraphicFramePr>
        <p:xfrm>
          <a:off x="651184" y="1253815"/>
          <a:ext cx="5904656" cy="254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63367254"/>
              </p:ext>
            </p:extLst>
          </p:nvPr>
        </p:nvGraphicFramePr>
        <p:xfrm>
          <a:off x="-1162708" y="808725"/>
          <a:ext cx="4572000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03656174"/>
              </p:ext>
            </p:extLst>
          </p:nvPr>
        </p:nvGraphicFramePr>
        <p:xfrm>
          <a:off x="4079761" y="808725"/>
          <a:ext cx="3935998" cy="4005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18085972"/>
              </p:ext>
            </p:extLst>
          </p:nvPr>
        </p:nvGraphicFramePr>
        <p:xfrm>
          <a:off x="6040358" y="620688"/>
          <a:ext cx="3935998" cy="4005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433139" y="68002"/>
            <a:ext cx="8229600" cy="7969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Центри ментального здоров’я</a:t>
            </a:r>
            <a:endParaRPr lang="uk-UA" dirty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43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139" y="68002"/>
            <a:ext cx="8229600" cy="796950"/>
          </a:xfrm>
        </p:spPr>
        <p:txBody>
          <a:bodyPr/>
          <a:lstStyle/>
          <a:p>
            <a:r>
              <a:rPr lang="uk-UA" b="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Медична реабілітація</a:t>
            </a:r>
            <a:endParaRPr lang="uk-UA" b="0" dirty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9348949"/>
              </p:ext>
            </p:extLst>
          </p:nvPr>
        </p:nvGraphicFramePr>
        <p:xfrm>
          <a:off x="-1548680" y="880662"/>
          <a:ext cx="6033049" cy="364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255931434"/>
              </p:ext>
            </p:extLst>
          </p:nvPr>
        </p:nvGraphicFramePr>
        <p:xfrm>
          <a:off x="4211960" y="4647240"/>
          <a:ext cx="4572000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1231710"/>
              </p:ext>
            </p:extLst>
          </p:nvPr>
        </p:nvGraphicFramePr>
        <p:xfrm>
          <a:off x="4090739" y="3327497"/>
          <a:ext cx="45720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9" y="5024122"/>
            <a:ext cx="3676540" cy="16544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899506"/>
            <a:ext cx="4519732" cy="238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6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" y="985759"/>
            <a:ext cx="3376871" cy="21105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88832" cy="504056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0000FF"/>
                </a:solidFill>
                <a:effectLst/>
              </a:rPr>
              <a:t>Фахівці </a:t>
            </a:r>
            <a:r>
              <a:rPr lang="uk-UA" sz="3200" dirty="0">
                <a:solidFill>
                  <a:srgbClr val="0000FF"/>
                </a:solidFill>
                <a:effectLst/>
              </a:rPr>
              <a:t>з супроводу ветеранів війни та демобілізованих осіб</a:t>
            </a:r>
            <a:endParaRPr lang="uk-UA" sz="3200" dirty="0">
              <a:solidFill>
                <a:srgbClr val="0000FF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5601431"/>
              </p:ext>
            </p:extLst>
          </p:nvPr>
        </p:nvGraphicFramePr>
        <p:xfrm>
          <a:off x="107504" y="1916832"/>
          <a:ext cx="5400600" cy="447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56579465"/>
              </p:ext>
            </p:extLst>
          </p:nvPr>
        </p:nvGraphicFramePr>
        <p:xfrm>
          <a:off x="4788024" y="1340768"/>
          <a:ext cx="4248472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76769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8269" y="219859"/>
            <a:ext cx="7139136" cy="1763912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rgbClr val="0000FF"/>
                </a:solidFill>
                <a:effectLst/>
                <a:latin typeface="Times New Roman"/>
              </a:rPr>
              <a:t>Показники поширеності та захворюваності серед </a:t>
            </a:r>
            <a:r>
              <a:rPr lang="uk-UA" sz="3600" dirty="0" smtClean="0">
                <a:solidFill>
                  <a:srgbClr val="0000FF"/>
                </a:solidFill>
                <a:effectLst/>
                <a:latin typeface="Times New Roman"/>
              </a:rPr>
              <a:t/>
            </a:r>
            <a:br>
              <a:rPr lang="uk-UA" sz="3600" dirty="0" smtClean="0">
                <a:solidFill>
                  <a:srgbClr val="0000FF"/>
                </a:solidFill>
                <a:effectLst/>
                <a:latin typeface="Times New Roman"/>
              </a:rPr>
            </a:br>
            <a:r>
              <a:rPr lang="uk-UA" sz="3600" u="sng" dirty="0" smtClean="0">
                <a:solidFill>
                  <a:srgbClr val="0000FF"/>
                </a:solidFill>
                <a:effectLst/>
                <a:latin typeface="Times New Roman"/>
              </a:rPr>
              <a:t>дорослого </a:t>
            </a:r>
            <a:r>
              <a:rPr lang="uk-UA" sz="3600" u="sng" dirty="0">
                <a:solidFill>
                  <a:srgbClr val="0000FF"/>
                </a:solidFill>
                <a:effectLst/>
                <a:latin typeface="Times New Roman"/>
              </a:rPr>
              <a:t>населення </a:t>
            </a:r>
            <a:br>
              <a:rPr lang="uk-UA" sz="3600" u="sng" dirty="0">
                <a:solidFill>
                  <a:srgbClr val="0000FF"/>
                </a:solidFill>
                <a:effectLst/>
                <a:latin typeface="Times New Roman"/>
              </a:rPr>
            </a:br>
            <a:r>
              <a:rPr lang="uk-UA" sz="2700" dirty="0">
                <a:solidFill>
                  <a:srgbClr val="0000FF"/>
                </a:solidFill>
                <a:effectLst/>
                <a:latin typeface="Times New Roman"/>
              </a:rPr>
              <a:t>(на </a:t>
            </a:r>
            <a:r>
              <a:rPr lang="uk-UA" sz="2700" dirty="0" smtClean="0">
                <a:solidFill>
                  <a:srgbClr val="0000FF"/>
                </a:solidFill>
                <a:effectLst/>
                <a:latin typeface="Times New Roman"/>
              </a:rPr>
              <a:t>100 </a:t>
            </a:r>
            <a:r>
              <a:rPr lang="uk-UA" sz="2700" dirty="0">
                <a:solidFill>
                  <a:srgbClr val="0000FF"/>
                </a:solidFill>
                <a:effectLst/>
                <a:latin typeface="Times New Roman"/>
              </a:rPr>
              <a:t>тис. відповідного населення)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4474840" cy="5348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Поширеність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52529" y="2204864"/>
            <a:ext cx="4391471" cy="522087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захворюваність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7974493"/>
              </p:ext>
            </p:extLst>
          </p:nvPr>
        </p:nvGraphicFramePr>
        <p:xfrm>
          <a:off x="107504" y="2636912"/>
          <a:ext cx="4834880" cy="325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88390364"/>
              </p:ext>
            </p:extLst>
          </p:nvPr>
        </p:nvGraphicFramePr>
        <p:xfrm>
          <a:off x="4896357" y="2420888"/>
          <a:ext cx="4331011" cy="3452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http://private.ecosafety.ru/media/tinymce/uploaded_files/166_profosmotry-icons_03.png"/>
          <p:cNvPicPr>
            <a:picLocks noChangeAspect="1" noChangeArrowheads="1"/>
          </p:cNvPicPr>
          <p:nvPr/>
        </p:nvPicPr>
        <p:blipFill>
          <a:blip r:embed="rId4">
            <a:lum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05264"/>
            <a:ext cx="7704212" cy="10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Мои документы\Downloads\images (8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9" y="232635"/>
            <a:ext cx="2051720" cy="1756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rgbClr val="0000FF"/>
                </a:solidFill>
                <a:effectLst/>
                <a:latin typeface="Times New Roman"/>
              </a:rPr>
              <a:t>Серед </a:t>
            </a:r>
            <a:r>
              <a:rPr lang="uk-UA" sz="3600" u="sng" dirty="0">
                <a:solidFill>
                  <a:srgbClr val="0000FF"/>
                </a:solidFill>
                <a:effectLst/>
                <a:latin typeface="Times New Roman"/>
              </a:rPr>
              <a:t>підлітків</a:t>
            </a:r>
            <a:r>
              <a:rPr lang="uk-UA" sz="3600" dirty="0">
                <a:solidFill>
                  <a:srgbClr val="0000FF"/>
                </a:solidFill>
                <a:effectLst/>
                <a:latin typeface="Times New Roman"/>
              </a:rPr>
              <a:t> показники поширеності </a:t>
            </a:r>
            <a:br>
              <a:rPr lang="uk-UA" sz="3600" dirty="0">
                <a:solidFill>
                  <a:srgbClr val="0000FF"/>
                </a:solidFill>
                <a:effectLst/>
                <a:latin typeface="Times New Roman"/>
              </a:rPr>
            </a:br>
            <a:r>
              <a:rPr lang="uk-UA" sz="3600" dirty="0">
                <a:solidFill>
                  <a:srgbClr val="0000FF"/>
                </a:solidFill>
                <a:effectLst/>
                <a:latin typeface="Times New Roman"/>
              </a:rPr>
              <a:t>та захворюваності </a:t>
            </a:r>
            <a:br>
              <a:rPr lang="uk-UA" sz="3600" dirty="0">
                <a:solidFill>
                  <a:srgbClr val="0000FF"/>
                </a:solidFill>
                <a:effectLst/>
                <a:latin typeface="Times New Roman"/>
              </a:rPr>
            </a:br>
            <a:r>
              <a:rPr lang="uk-UA" sz="2800" dirty="0">
                <a:solidFill>
                  <a:prstClr val="black"/>
                </a:solidFill>
                <a:effectLst/>
                <a:latin typeface="Times New Roman"/>
              </a:rPr>
              <a:t>(</a:t>
            </a:r>
            <a:r>
              <a:rPr lang="uk-UA" sz="2700" dirty="0">
                <a:solidFill>
                  <a:prstClr val="black"/>
                </a:solidFill>
                <a:effectLst/>
                <a:latin typeface="Times New Roman"/>
              </a:rPr>
              <a:t>на </a:t>
            </a:r>
            <a:r>
              <a:rPr lang="uk-UA" sz="2700" dirty="0" smtClean="0">
                <a:solidFill>
                  <a:prstClr val="black"/>
                </a:solidFill>
                <a:effectLst/>
                <a:latin typeface="Times New Roman"/>
              </a:rPr>
              <a:t>100 </a:t>
            </a:r>
            <a:r>
              <a:rPr lang="uk-UA" sz="2700" dirty="0">
                <a:solidFill>
                  <a:prstClr val="black"/>
                </a:solidFill>
                <a:effectLst/>
                <a:latin typeface="Times New Roman"/>
              </a:rPr>
              <a:t>тис. відповідного населення)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474840" cy="65719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Поширеність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52529" y="1556792"/>
            <a:ext cx="4391471" cy="58519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захворюваність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15332034"/>
              </p:ext>
            </p:extLst>
          </p:nvPr>
        </p:nvGraphicFramePr>
        <p:xfrm>
          <a:off x="142129" y="2048538"/>
          <a:ext cx="4536504" cy="33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14" descr="E:\Мои документы\Downloads\041simp.jpg.300x300_q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384088"/>
            <a:ext cx="1917617" cy="1378024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Мои документы\Downloads\image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008" y="5384088"/>
            <a:ext cx="1931492" cy="1378024"/>
          </a:xfrm>
          <a:prstGeom prst="rect">
            <a:avLst/>
          </a:prstGeom>
          <a:noFill/>
          <a:ln w="2222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97100"/>
              </p:ext>
            </p:extLst>
          </p:nvPr>
        </p:nvGraphicFramePr>
        <p:xfrm>
          <a:off x="4511189" y="2095261"/>
          <a:ext cx="4536504" cy="33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244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474840" cy="65719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>
                    <a:lumMod val="75000"/>
                  </a:schemeClr>
                </a:solidFill>
              </a:rPr>
              <a:t>Поширеність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700808"/>
            <a:ext cx="4391471" cy="58519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>
                    <a:lumMod val="75000"/>
                  </a:schemeClr>
                </a:solidFill>
              </a:rPr>
              <a:t>захворюваність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12664992"/>
              </p:ext>
            </p:extLst>
          </p:nvPr>
        </p:nvGraphicFramePr>
        <p:xfrm>
          <a:off x="467544" y="2348880"/>
          <a:ext cx="4536504" cy="33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84480680"/>
              </p:ext>
            </p:extLst>
          </p:nvPr>
        </p:nvGraphicFramePr>
        <p:xfrm>
          <a:off x="5004048" y="2276872"/>
          <a:ext cx="413995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12" descr="images (4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514429"/>
            <a:ext cx="25193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E:\Мои документы\Downloads\detskaya_medici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89376"/>
            <a:ext cx="1922512" cy="118552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Мои документы\Downloads\images (90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376"/>
            <a:ext cx="2016224" cy="118552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0"/>
          <p:cNvSpPr txBox="1">
            <a:spLocks noChangeArrowheads="1"/>
          </p:cNvSpPr>
          <p:nvPr/>
        </p:nvSpPr>
        <p:spPr bwMode="auto">
          <a:xfrm>
            <a:off x="107504" y="80436"/>
            <a:ext cx="9144000" cy="1508105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vert="horz" wrap="square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3200" dirty="0" smtClean="0">
                <a:solidFill>
                  <a:srgbClr val="0000FF"/>
                </a:solidFill>
                <a:effectLst/>
                <a:latin typeface="+mn-lt"/>
              </a:rPr>
              <a:t>Показники поширеності та захворюваності </a:t>
            </a:r>
            <a:r>
              <a:rPr lang="uk-UA" sz="3600" u="sng" dirty="0" smtClean="0">
                <a:solidFill>
                  <a:srgbClr val="0000FF"/>
                </a:solidFill>
                <a:effectLst/>
                <a:latin typeface="+mn-lt"/>
              </a:rPr>
              <a:t>дитячого населення </a:t>
            </a:r>
            <a:br>
              <a:rPr lang="uk-UA" sz="3600" u="sng" dirty="0" smtClean="0">
                <a:solidFill>
                  <a:srgbClr val="0000FF"/>
                </a:solidFill>
                <a:effectLst/>
                <a:latin typeface="+mn-lt"/>
              </a:rPr>
            </a:br>
            <a:r>
              <a:rPr lang="uk-UA" sz="2400" dirty="0" smtClean="0">
                <a:solidFill>
                  <a:srgbClr val="0000FF"/>
                </a:solidFill>
                <a:effectLst/>
                <a:latin typeface="+mn-lt"/>
              </a:rPr>
              <a:t>(на 100 тис. відповідного населення)</a:t>
            </a:r>
            <a:endParaRPr lang="ru-RU" sz="2400" dirty="0">
              <a:solidFill>
                <a:srgbClr val="0000FF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3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3050"/>
            <a:ext cx="496855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4000" dirty="0">
                <a:solidFill>
                  <a:srgbClr val="0000FF"/>
                </a:solidFill>
                <a:effectLst/>
                <a:latin typeface="+mn-lt"/>
              </a:rPr>
              <a:t>Показники  </a:t>
            </a:r>
            <a:br>
              <a:rPr lang="uk-UA" sz="400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uk-UA" sz="4000" dirty="0">
                <a:solidFill>
                  <a:srgbClr val="0000FF"/>
                </a:solidFill>
                <a:effectLst/>
                <a:latin typeface="+mn-lt"/>
              </a:rPr>
              <a:t>онкологічної </a:t>
            </a:r>
            <a:r>
              <a:rPr lang="uk-UA" sz="4000" dirty="0" smtClean="0">
                <a:solidFill>
                  <a:srgbClr val="0000FF"/>
                </a:solidFill>
                <a:effectLst/>
                <a:latin typeface="+mn-lt"/>
              </a:rPr>
              <a:t>служби</a:t>
            </a:r>
            <a:endParaRPr lang="ru-RU" sz="4000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9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32202490"/>
              </p:ext>
            </p:extLst>
          </p:nvPr>
        </p:nvGraphicFramePr>
        <p:xfrm>
          <a:off x="16808" y="1508030"/>
          <a:ext cx="4747592" cy="302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6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85669563"/>
              </p:ext>
            </p:extLst>
          </p:nvPr>
        </p:nvGraphicFramePr>
        <p:xfrm>
          <a:off x="5094989" y="1548695"/>
          <a:ext cx="4047363" cy="2700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 descr="E:\Мои документы\Downloads\1485867773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6" y="140979"/>
            <a:ext cx="2034912" cy="1315153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images (69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3027"/>
            <a:ext cx="1901207" cy="1315153"/>
          </a:xfrm>
          <a:prstGeom prst="rect">
            <a:avLst/>
          </a:prstGeom>
          <a:noFill/>
          <a:ln w="412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042981"/>
              </p:ext>
            </p:extLst>
          </p:nvPr>
        </p:nvGraphicFramePr>
        <p:xfrm>
          <a:off x="25184" y="4428001"/>
          <a:ext cx="4236582" cy="2301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895382"/>
              </p:ext>
            </p:extLst>
          </p:nvPr>
        </p:nvGraphicFramePr>
        <p:xfrm>
          <a:off x="5419368" y="4149080"/>
          <a:ext cx="3617128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2" name="Picture 4" descr="Похожее изображе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03" y="4324205"/>
            <a:ext cx="1833622" cy="1282398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5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79512" y="98135"/>
            <a:ext cx="7019925" cy="954087"/>
          </a:xfrm>
        </p:spPr>
        <p:txBody>
          <a:bodyPr/>
          <a:lstStyle/>
          <a:p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Диспансерний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захворюваність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ВІЛ, СНІД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679341"/>
              </p:ext>
            </p:extLst>
          </p:nvPr>
        </p:nvGraphicFramePr>
        <p:xfrm>
          <a:off x="430995" y="3218469"/>
          <a:ext cx="4392488" cy="309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796707"/>
              </p:ext>
            </p:extLst>
          </p:nvPr>
        </p:nvGraphicFramePr>
        <p:xfrm>
          <a:off x="345436" y="1124745"/>
          <a:ext cx="4165160" cy="3640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709736"/>
              </p:ext>
            </p:extLst>
          </p:nvPr>
        </p:nvGraphicFramePr>
        <p:xfrm>
          <a:off x="4692343" y="3933056"/>
          <a:ext cx="3670526" cy="237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062" y="940997"/>
            <a:ext cx="2710749" cy="2034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790869" y="307342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uk-UA" sz="1600" dirty="0" err="1">
                <a:cs typeface="Times New Roman" panose="02020603050405020304" pitchFamily="18" charset="0"/>
              </a:rPr>
              <a:t>Охопленість</a:t>
            </a:r>
            <a:r>
              <a:rPr lang="uk-UA" sz="1600" dirty="0"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cs typeface="Times New Roman" panose="02020603050405020304" pitchFamily="18" charset="0"/>
              </a:rPr>
              <a:t>антиретровірусною</a:t>
            </a:r>
            <a:r>
              <a:rPr lang="uk-UA" sz="1600" dirty="0">
                <a:cs typeface="Times New Roman" panose="02020603050405020304" pitchFamily="18" charset="0"/>
              </a:rPr>
              <a:t> терапією в </a:t>
            </a:r>
            <a:r>
              <a:rPr lang="uk-UA" sz="1600" dirty="0" smtClean="0">
                <a:cs typeface="Times New Roman" panose="02020603050405020304" pitchFamily="18" charset="0"/>
              </a:rPr>
              <a:t>2026 </a:t>
            </a:r>
            <a:r>
              <a:rPr lang="uk-UA" sz="1600" dirty="0">
                <a:cs typeface="Times New Roman" panose="02020603050405020304" pitchFamily="18" charset="0"/>
              </a:rPr>
              <a:t>р. складає – </a:t>
            </a:r>
            <a:r>
              <a:rPr lang="uk-UA" sz="1600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99,0% </a:t>
            </a:r>
            <a:endParaRPr lang="uk-UA" sz="1600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9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154898" y="185600"/>
            <a:ext cx="8459788" cy="914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Ситуація з туберкульозом</a:t>
            </a:r>
            <a:br>
              <a:rPr lang="uk-U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(розрахунок на 100 тис. населення)</a:t>
            </a:r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46247928"/>
              </p:ext>
            </p:extLst>
          </p:nvPr>
        </p:nvGraphicFramePr>
        <p:xfrm>
          <a:off x="-153327" y="1393718"/>
          <a:ext cx="4365287" cy="2143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1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29625393"/>
              </p:ext>
            </p:extLst>
          </p:nvPr>
        </p:nvGraphicFramePr>
        <p:xfrm>
          <a:off x="64479" y="3334046"/>
          <a:ext cx="4608512" cy="2736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866530087"/>
              </p:ext>
            </p:extLst>
          </p:nvPr>
        </p:nvGraphicFramePr>
        <p:xfrm>
          <a:off x="4355976" y="3962836"/>
          <a:ext cx="4275212" cy="287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2534" name="Picture 10" descr="E:\Мои документы\Downloads\2hgdfhdfhdfh45745eyrthydtjh5u7ew557eyw5e471-82-300x2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5" y="101220"/>
            <a:ext cx="1596678" cy="1197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79038035"/>
              </p:ext>
            </p:extLst>
          </p:nvPr>
        </p:nvGraphicFramePr>
        <p:xfrm>
          <a:off x="4053953" y="1299036"/>
          <a:ext cx="5126559" cy="267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77334228"/>
              </p:ext>
            </p:extLst>
          </p:nvPr>
        </p:nvGraphicFramePr>
        <p:xfrm>
          <a:off x="200399" y="6021288"/>
          <a:ext cx="447259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48264" y="236674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у</a:t>
            </a:r>
            <a:r>
              <a:rPr lang="uk-UA" dirty="0" smtClean="0">
                <a:solidFill>
                  <a:schemeClr val="bg1"/>
                </a:solidFill>
              </a:rPr>
              <a:t> %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18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37160" indent="0" algn="ctr">
              <a:buNone/>
              <a:defRPr/>
            </a:pP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Станом на </a:t>
            </a:r>
            <a:r>
              <a:rPr lang="uk-UA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3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квітня 2026 </a:t>
            </a:r>
            <a:r>
              <a:rPr lang="uk-UA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року</a:t>
            </a: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місті функціонують </a:t>
            </a:r>
            <a:r>
              <a:rPr lang="uk-UA" sz="3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лікувальних закладів із загальним ліжковим 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фондом </a:t>
            </a:r>
            <a:r>
              <a:rPr lang="uk-UA" sz="3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865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ліжок</a:t>
            </a:r>
            <a:endParaRPr lang="uk-UA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\\Ksy\обмен\фото открітие\перинат\1505216538_img_15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77" y="2220423"/>
            <a:ext cx="2620280" cy="1776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1" y="4086628"/>
            <a:ext cx="1989301" cy="26634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73" y="1835745"/>
            <a:ext cx="2004053" cy="1503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96" y="4653135"/>
            <a:ext cx="2785287" cy="2097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8" y="2336452"/>
            <a:ext cx="2661798" cy="20046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05" y="5032965"/>
            <a:ext cx="2280948" cy="1717839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3178460" y="2924799"/>
            <a:ext cx="2829593" cy="2365872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2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6" descr="images (36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0564" y="5186486"/>
            <a:ext cx="2048995" cy="1363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0"/>
          <p:cNvSpPr>
            <a:spLocks noGrp="1" noChangeArrowheads="1"/>
          </p:cNvSpPr>
          <p:nvPr>
            <p:ph sz="quarter" idx="2"/>
          </p:nvPr>
        </p:nvSpPr>
        <p:spPr>
          <a:xfrm>
            <a:off x="107504" y="1990562"/>
            <a:ext cx="8892480" cy="4536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u="sng" kern="0" dirty="0">
                <a:solidFill>
                  <a:sysClr val="windowText" lastClr="000000"/>
                </a:solidFill>
              </a:rPr>
              <a:t>З</a:t>
            </a:r>
            <a:r>
              <a:rPr kumimoji="0" lang="uk-UA" sz="2800" b="1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ниження</a:t>
            </a:r>
            <a:r>
              <a:rPr kumimoji="0" lang="uk-UA" sz="28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захворюваності: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b="1" dirty="0">
                <a:solidFill>
                  <a:schemeClr val="bg1"/>
                </a:solidFill>
              </a:rPr>
              <a:t>хронічні гепатити на </a:t>
            </a:r>
            <a:r>
              <a:rPr lang="en-US" b="1" dirty="0">
                <a:solidFill>
                  <a:schemeClr val="bg1"/>
                </a:solidFill>
              </a:rPr>
              <a:t>5,6</a:t>
            </a:r>
            <a:r>
              <a:rPr lang="uk-UA" b="1" dirty="0">
                <a:solidFill>
                  <a:schemeClr val="bg1"/>
                </a:solidFill>
              </a:rPr>
              <a:t>% (15,16 проти 16,05 у 2025 році) та ГРВІ на 29,9% </a:t>
            </a:r>
            <a:r>
              <a:rPr lang="uk-UA" b="1" dirty="0" smtClean="0">
                <a:solidFill>
                  <a:schemeClr val="bg1"/>
                </a:solidFill>
              </a:rPr>
              <a:t>(4203,4 </a:t>
            </a:r>
            <a:r>
              <a:rPr lang="uk-UA" b="1" dirty="0">
                <a:solidFill>
                  <a:schemeClr val="bg1"/>
                </a:solidFill>
              </a:rPr>
              <a:t>проти 5994,92 у 2025 році). </a:t>
            </a:r>
            <a:endParaRPr lang="uk-UA" sz="2000" b="1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Зростання захворюваності:</a:t>
            </a:r>
            <a:endParaRPr kumimoji="0" lang="en-US" sz="2800" b="1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uk-UA" b="1" dirty="0" err="1" smtClean="0">
                <a:solidFill>
                  <a:schemeClr val="bg1"/>
                </a:solidFill>
              </a:rPr>
              <a:t>гастроентероколіти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>
                <a:solidFill>
                  <a:schemeClr val="bg1"/>
                </a:solidFill>
              </a:rPr>
              <a:t>встановленої </a:t>
            </a:r>
            <a:r>
              <a:rPr lang="uk-UA" b="1" dirty="0" smtClean="0">
                <a:solidFill>
                  <a:schemeClr val="bg1"/>
                </a:solidFill>
              </a:rPr>
              <a:t>етіології  </a:t>
            </a:r>
            <a:r>
              <a:rPr lang="uk-UA" b="1" dirty="0">
                <a:solidFill>
                  <a:schemeClr val="bg1"/>
                </a:solidFill>
              </a:rPr>
              <a:t>на 500% (10,7 проти 1,78),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b="1" dirty="0" err="1" smtClean="0">
                <a:solidFill>
                  <a:schemeClr val="bg1"/>
                </a:solidFill>
              </a:rPr>
              <a:t>гастроентероколіти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>
                <a:solidFill>
                  <a:schemeClr val="bg1"/>
                </a:solidFill>
              </a:rPr>
              <a:t>невстановленої </a:t>
            </a:r>
            <a:r>
              <a:rPr lang="uk-UA" b="1" dirty="0" smtClean="0">
                <a:solidFill>
                  <a:schemeClr val="bg1"/>
                </a:solidFill>
              </a:rPr>
              <a:t>етіології </a:t>
            </a:r>
            <a:r>
              <a:rPr lang="uk-UA" b="1" dirty="0">
                <a:solidFill>
                  <a:schemeClr val="bg1"/>
                </a:solidFill>
              </a:rPr>
              <a:t>на 275%  (6,69 проти 1,78);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>
                <a:solidFill>
                  <a:schemeClr val="bg1"/>
                </a:solidFill>
              </a:rPr>
              <a:t>грип на 39,4% (170,3 проти 122,14 у 2025 році).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" name="Picture 2" descr="E:\Мои документы\Downloads\random-160314165839-thumbnail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504256" cy="1659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544012"/>
            <a:ext cx="6516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Показники інфекційної </a:t>
            </a:r>
          </a:p>
          <a:p>
            <a:pPr algn="ctr">
              <a:defRPr/>
            </a:pPr>
            <a:r>
              <a:rPr lang="uk-UA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захворюваності </a:t>
            </a:r>
          </a:p>
        </p:txBody>
      </p:sp>
    </p:spTree>
    <p:extLst>
      <p:ext uri="{BB962C8B-B14F-4D97-AF65-F5344CB8AC3E}">
        <p14:creationId xmlns:p14="http://schemas.microsoft.com/office/powerpoint/2010/main" val="36435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97945"/>
            <a:ext cx="6922680" cy="810775"/>
          </a:xfrm>
        </p:spPr>
        <p:txBody>
          <a:bodyPr>
            <a:noAutofit/>
          </a:bodyPr>
          <a:lstStyle/>
          <a:p>
            <a:r>
              <a:rPr lang="uk-UA" sz="4800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Стаціонарна </a:t>
            </a:r>
            <a:r>
              <a:rPr lang="uk-UA" sz="48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допомога</a:t>
            </a:r>
            <a:endParaRPr lang="ru-RU" sz="4800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20499792"/>
              </p:ext>
            </p:extLst>
          </p:nvPr>
        </p:nvGraphicFramePr>
        <p:xfrm>
          <a:off x="107504" y="1124744"/>
          <a:ext cx="5209296" cy="3425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1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36132096"/>
              </p:ext>
            </p:extLst>
          </p:nvPr>
        </p:nvGraphicFramePr>
        <p:xfrm>
          <a:off x="5004048" y="4077073"/>
          <a:ext cx="4139952" cy="271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9" descr="images (6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9" y="188950"/>
            <a:ext cx="1907705" cy="1067721"/>
          </a:xfrm>
          <a:prstGeom prst="rect">
            <a:avLst/>
          </a:prstGeom>
          <a:noFill/>
          <a:ln w="349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931593"/>
              </p:ext>
            </p:extLst>
          </p:nvPr>
        </p:nvGraphicFramePr>
        <p:xfrm>
          <a:off x="132224" y="4149080"/>
          <a:ext cx="3143632" cy="267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539407"/>
              </p:ext>
            </p:extLst>
          </p:nvPr>
        </p:nvGraphicFramePr>
        <p:xfrm>
          <a:off x="4499992" y="980728"/>
          <a:ext cx="4454597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3" name="Picture 5" descr="images (50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93" y="4161539"/>
            <a:ext cx="2042156" cy="1284320"/>
          </a:xfrm>
          <a:prstGeom prst="rect">
            <a:avLst/>
          </a:prstGeom>
          <a:noFill/>
          <a:ln w="349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00576" y="5517257"/>
            <a:ext cx="2016224" cy="1200932"/>
          </a:xfrm>
          <a:prstGeom prst="rect">
            <a:avLst/>
          </a:prstGeom>
          <a:noFill/>
          <a:ln w="34925">
            <a:solidFill>
              <a:srgbClr val="0033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06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864096"/>
          </a:xfrm>
        </p:spPr>
        <p:txBody>
          <a:bodyPr>
            <a:noAutofit/>
          </a:bodyPr>
          <a:lstStyle/>
          <a:p>
            <a:r>
              <a:rPr lang="uk-UA" sz="48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Хірургічна допомога</a:t>
            </a:r>
            <a:endParaRPr lang="ru-RU" sz="4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1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56381729"/>
              </p:ext>
            </p:extLst>
          </p:nvPr>
        </p:nvGraphicFramePr>
        <p:xfrm>
          <a:off x="207203" y="1412776"/>
          <a:ext cx="5084877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370029"/>
              </p:ext>
            </p:extLst>
          </p:nvPr>
        </p:nvGraphicFramePr>
        <p:xfrm>
          <a:off x="4788024" y="3645024"/>
          <a:ext cx="4261792" cy="3085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825478"/>
            <a:ext cx="2857500" cy="190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217" y="1268760"/>
            <a:ext cx="2979415" cy="29794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4326" y="417115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у</a:t>
            </a:r>
            <a:r>
              <a:rPr lang="uk-UA" dirty="0" smtClean="0">
                <a:solidFill>
                  <a:schemeClr val="bg1"/>
                </a:solidFill>
              </a:rPr>
              <a:t> %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3" y="0"/>
            <a:ext cx="5364633" cy="1124744"/>
          </a:xfrm>
        </p:spPr>
        <p:txBody>
          <a:bodyPr>
            <a:noAutofit/>
          </a:bodyPr>
          <a:lstStyle/>
          <a:p>
            <a:r>
              <a:rPr lang="uk-UA" sz="4000" u="sng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Імунізація населення </a:t>
            </a:r>
            <a:r>
              <a:rPr lang="uk-UA" sz="400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профщеплення</a:t>
            </a:r>
            <a:r>
              <a:rPr lang="uk-UA" sz="4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 проти:</a:t>
            </a:r>
            <a:endParaRPr lang="ru-RU" sz="4000" dirty="0">
              <a:solidFill>
                <a:srgbClr val="0033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6949" y="4224863"/>
            <a:ext cx="2818656" cy="597744"/>
          </a:xfrm>
        </p:spPr>
        <p:txBody>
          <a:bodyPr>
            <a:noAutofit/>
          </a:bodyPr>
          <a:lstStyle/>
          <a:p>
            <a:pPr algn="ctr"/>
            <a:r>
              <a:rPr lang="uk-UA" b="1" cap="none" dirty="0" smtClean="0">
                <a:solidFill>
                  <a:srgbClr val="0033CC"/>
                </a:solidFill>
              </a:rPr>
              <a:t>Туберкульозу</a:t>
            </a:r>
            <a:endParaRPr lang="ru-RU" b="1" cap="none" dirty="0">
              <a:solidFill>
                <a:srgbClr val="0033CC"/>
              </a:solidFill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 sz="half" idx="3"/>
          </p:nvPr>
        </p:nvSpPr>
        <p:spPr>
          <a:xfrm>
            <a:off x="5479988" y="1289825"/>
            <a:ext cx="2016224" cy="597744"/>
          </a:xfrm>
        </p:spPr>
        <p:txBody>
          <a:bodyPr>
            <a:noAutofit/>
          </a:bodyPr>
          <a:lstStyle/>
          <a:p>
            <a:pPr algn="ctr"/>
            <a:r>
              <a:rPr lang="uk-UA" b="1" cap="none" dirty="0" smtClean="0">
                <a:solidFill>
                  <a:srgbClr val="0033CC"/>
                </a:solidFill>
              </a:rPr>
              <a:t>Кору</a:t>
            </a:r>
            <a:endParaRPr lang="ru-RU" b="1" cap="none" dirty="0">
              <a:solidFill>
                <a:srgbClr val="0033CC"/>
              </a:solidFill>
            </a:endParaRPr>
          </a:p>
        </p:txBody>
      </p:sp>
      <p:sp>
        <p:nvSpPr>
          <p:cNvPr id="15" name="Текст 2"/>
          <p:cNvSpPr>
            <a:spLocks noGrp="1"/>
          </p:cNvSpPr>
          <p:nvPr>
            <p:ph sz="quarter" idx="2"/>
          </p:nvPr>
        </p:nvSpPr>
        <p:spPr>
          <a:xfrm>
            <a:off x="1187624" y="1332837"/>
            <a:ext cx="2818656" cy="597744"/>
          </a:xfrm>
        </p:spPr>
        <p:txBody>
          <a:bodyPr>
            <a:noAutofit/>
          </a:bodyPr>
          <a:lstStyle/>
          <a:p>
            <a:pPr algn="ctr"/>
            <a:r>
              <a:rPr lang="uk-UA" b="1" cap="none" dirty="0" smtClean="0">
                <a:solidFill>
                  <a:srgbClr val="0033CC"/>
                </a:solidFill>
              </a:rPr>
              <a:t>Дифтерії</a:t>
            </a:r>
            <a:endParaRPr lang="ru-RU" b="1" cap="none" dirty="0">
              <a:solidFill>
                <a:srgbClr val="0033CC"/>
              </a:solidFill>
            </a:endParaRPr>
          </a:p>
        </p:txBody>
      </p:sp>
      <p:sp>
        <p:nvSpPr>
          <p:cNvPr id="16" name="Текст 2"/>
          <p:cNvSpPr>
            <a:spLocks noGrp="1"/>
          </p:cNvSpPr>
          <p:nvPr>
            <p:ph sz="quarter" idx="4"/>
          </p:nvPr>
        </p:nvSpPr>
        <p:spPr>
          <a:xfrm>
            <a:off x="6035914" y="4287774"/>
            <a:ext cx="2818656" cy="597744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uk-UA" b="1" cap="none" dirty="0" smtClean="0">
                <a:solidFill>
                  <a:srgbClr val="0033CC"/>
                </a:solidFill>
              </a:rPr>
              <a:t>Поліомієліту</a:t>
            </a:r>
            <a:endParaRPr lang="ru-RU" b="1" cap="none" dirty="0">
              <a:solidFill>
                <a:srgbClr val="0033CC"/>
              </a:solidFill>
            </a:endParaRPr>
          </a:p>
        </p:txBody>
      </p:sp>
      <p:graphicFrame>
        <p:nvGraphicFramePr>
          <p:cNvPr id="12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968367"/>
              </p:ext>
            </p:extLst>
          </p:nvPr>
        </p:nvGraphicFramePr>
        <p:xfrm>
          <a:off x="3892514" y="1570626"/>
          <a:ext cx="5086497" cy="226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34796"/>
              </p:ext>
            </p:extLst>
          </p:nvPr>
        </p:nvGraphicFramePr>
        <p:xfrm>
          <a:off x="126566" y="1794748"/>
          <a:ext cx="4085394" cy="192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973737"/>
              </p:ext>
            </p:extLst>
          </p:nvPr>
        </p:nvGraphicFramePr>
        <p:xfrm>
          <a:off x="4788024" y="4725144"/>
          <a:ext cx="3960440" cy="201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Picture 15" descr="vacunas-niñ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52" y="117439"/>
            <a:ext cx="1764159" cy="1265885"/>
          </a:xfrm>
          <a:prstGeom prst="rect">
            <a:avLst/>
          </a:prstGeom>
          <a:noFill/>
          <a:ln w="412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ои документы\Downloads\beremennost-i-privivka-ot-grippa_22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6" y="117439"/>
            <a:ext cx="1800200" cy="1246528"/>
          </a:xfrm>
          <a:prstGeom prst="rect">
            <a:avLst/>
          </a:prstGeom>
          <a:noFill/>
          <a:ln w="412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004510"/>
              </p:ext>
            </p:extLst>
          </p:nvPr>
        </p:nvGraphicFramePr>
        <p:xfrm>
          <a:off x="251520" y="4725144"/>
          <a:ext cx="3528392" cy="2033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699004"/>
              </p:ext>
            </p:extLst>
          </p:nvPr>
        </p:nvGraphicFramePr>
        <p:xfrm>
          <a:off x="3018134" y="3473505"/>
          <a:ext cx="2837098" cy="1827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5183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3" y="-41643"/>
            <a:ext cx="9142307" cy="548680"/>
          </a:xfrm>
        </p:spPr>
        <p:txBody>
          <a:bodyPr>
            <a:noAutofit/>
          </a:bodyPr>
          <a:lstStyle/>
          <a:p>
            <a:r>
              <a:rPr lang="uk-UA" sz="2600" u="sng" dirty="0">
                <a:solidFill>
                  <a:srgbClr val="0000FF"/>
                </a:solidFill>
                <a:effectLst/>
                <a:latin typeface="Times New Roman"/>
              </a:rPr>
              <a:t>Робота </a:t>
            </a:r>
            <a:r>
              <a:rPr lang="uk-UA" sz="2600" u="sng" dirty="0" smtClean="0">
                <a:solidFill>
                  <a:srgbClr val="0000FF"/>
                </a:solidFill>
                <a:effectLst/>
                <a:latin typeface="Times New Roman"/>
              </a:rPr>
              <a:t>акушерсько-гінекологічної та педіатричної служб</a:t>
            </a:r>
            <a:endParaRPr lang="ru-RU" sz="2600" u="sng" dirty="0">
              <a:solidFill>
                <a:srgbClr val="0000FF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393839"/>
              </p:ext>
            </p:extLst>
          </p:nvPr>
        </p:nvGraphicFramePr>
        <p:xfrm>
          <a:off x="2699792" y="3802349"/>
          <a:ext cx="4169273" cy="1192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538782" y="425148"/>
            <a:ext cx="8496188" cy="86409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u="sng" dirty="0" smtClean="0">
                <a:solidFill>
                  <a:schemeClr val="bg1"/>
                </a:solidFill>
                <a:effectLst/>
                <a:latin typeface="Times New Roman"/>
              </a:rPr>
              <a:t>За даними </a:t>
            </a:r>
          </a:p>
          <a:p>
            <a:r>
              <a:rPr lang="uk-UA" sz="2400" u="sng" dirty="0">
                <a:solidFill>
                  <a:srgbClr val="FF0000"/>
                </a:solidFill>
                <a:effectLst/>
                <a:latin typeface="Times New Roman"/>
              </a:rPr>
              <a:t>п</a:t>
            </a:r>
            <a:r>
              <a:rPr lang="uk-UA" sz="2400" u="sng" dirty="0" smtClean="0">
                <a:solidFill>
                  <a:srgbClr val="FF0000"/>
                </a:solidFill>
                <a:effectLst/>
                <a:latin typeface="Times New Roman"/>
              </a:rPr>
              <a:t>ологового відділення ЛШМД </a:t>
            </a:r>
            <a:r>
              <a:rPr lang="uk-UA" sz="2400" u="sng" dirty="0" smtClean="0">
                <a:solidFill>
                  <a:schemeClr val="bg1"/>
                </a:solidFill>
                <a:effectLst/>
                <a:latin typeface="Times New Roman"/>
              </a:rPr>
              <a:t>по місту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graphicFrame>
        <p:nvGraphicFramePr>
          <p:cNvPr id="14" name="Объект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38037934"/>
              </p:ext>
            </p:extLst>
          </p:nvPr>
        </p:nvGraphicFramePr>
        <p:xfrm>
          <a:off x="3268084" y="1296006"/>
          <a:ext cx="5867199" cy="1920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126247" y="381264"/>
            <a:ext cx="4023772" cy="59946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600" u="sng" dirty="0">
              <a:solidFill>
                <a:srgbClr val="FF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r="9002"/>
          <a:stretch/>
        </p:blipFill>
        <p:spPr>
          <a:xfrm>
            <a:off x="6869065" y="3696467"/>
            <a:ext cx="2165905" cy="140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2531258" y="3511837"/>
            <a:ext cx="4511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Інформація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за даними РАЦСУ по місту у проміле</a:t>
            </a:r>
            <a:endParaRPr lang="uk-UA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2" y="1786169"/>
            <a:ext cx="3146749" cy="17694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2" y="3851422"/>
            <a:ext cx="2499975" cy="1405749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343732171"/>
              </p:ext>
            </p:extLst>
          </p:nvPr>
        </p:nvGraphicFramePr>
        <p:xfrm>
          <a:off x="251520" y="5257171"/>
          <a:ext cx="3528392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708963591"/>
              </p:ext>
            </p:extLst>
          </p:nvPr>
        </p:nvGraphicFramePr>
        <p:xfrm>
          <a:off x="757101" y="4140904"/>
          <a:ext cx="7775847" cy="3976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50761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206"/>
            <a:ext cx="8280920" cy="707678"/>
          </a:xfrm>
        </p:spPr>
        <p:txBody>
          <a:bodyPr>
            <a:normAutofit/>
          </a:bodyPr>
          <a:lstStyle/>
          <a:p>
            <a:r>
              <a:rPr lang="uk-UA" sz="3600" u="sng" dirty="0" smtClean="0">
                <a:solidFill>
                  <a:srgbClr val="0000FF"/>
                </a:solidFill>
                <a:effectLst/>
                <a:latin typeface="+mn-lt"/>
              </a:rPr>
              <a:t>Амбулаторно-поліклінічна допомога</a:t>
            </a:r>
            <a:endParaRPr lang="ru-RU" sz="3600" u="sng" dirty="0"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06360"/>
            <a:ext cx="4536504" cy="838464"/>
          </a:xfrm>
        </p:spPr>
        <p:txBody>
          <a:bodyPr>
            <a:noAutofit/>
          </a:bodyPr>
          <a:lstStyle/>
          <a:p>
            <a:pPr algn="ctr"/>
            <a:r>
              <a:rPr lang="uk-UA" sz="1600" b="1" u="sng" dirty="0" smtClean="0">
                <a:solidFill>
                  <a:srgbClr val="C00000"/>
                </a:solidFill>
              </a:rPr>
              <a:t>Виявлено захворювань </a:t>
            </a:r>
          </a:p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при Проведенні профілактичних оглядів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Текст 2"/>
          <p:cNvSpPr>
            <a:spLocks noGrp="1"/>
          </p:cNvSpPr>
          <p:nvPr>
            <p:ph type="body" sz="half" idx="3"/>
          </p:nvPr>
        </p:nvSpPr>
        <p:spPr>
          <a:xfrm>
            <a:off x="4427984" y="2103362"/>
            <a:ext cx="4711711" cy="965598"/>
          </a:xfrm>
        </p:spPr>
        <p:txBody>
          <a:bodyPr>
            <a:normAutofit/>
          </a:bodyPr>
          <a:lstStyle/>
          <a:p>
            <a:pPr algn="ctr"/>
            <a:r>
              <a:rPr lang="uk-UA" sz="1600" b="1" u="sng" dirty="0" smtClean="0">
                <a:solidFill>
                  <a:schemeClr val="bg1"/>
                </a:solidFill>
              </a:rPr>
              <a:t>Проліковані в </a:t>
            </a:r>
          </a:p>
          <a:p>
            <a:pPr algn="ctr"/>
            <a:r>
              <a:rPr lang="uk-UA" sz="1600" b="1" u="sng" dirty="0" smtClean="0">
                <a:solidFill>
                  <a:srgbClr val="C00000"/>
                </a:solidFill>
              </a:rPr>
              <a:t>денних стаціонарах </a:t>
            </a:r>
            <a:r>
              <a:rPr lang="uk-UA" sz="1600" b="1" u="sng" dirty="0" smtClean="0">
                <a:solidFill>
                  <a:schemeClr val="bg1"/>
                </a:solidFill>
              </a:rPr>
              <a:t>та </a:t>
            </a:r>
          </a:p>
          <a:p>
            <a:pPr algn="ctr"/>
            <a:r>
              <a:rPr lang="uk-UA" sz="1600" b="1" u="sng" dirty="0" smtClean="0">
                <a:solidFill>
                  <a:srgbClr val="C00000"/>
                </a:solidFill>
              </a:rPr>
              <a:t>стаціонарах вдома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Объект 1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23633752"/>
              </p:ext>
            </p:extLst>
          </p:nvPr>
        </p:nvGraphicFramePr>
        <p:xfrm>
          <a:off x="179512" y="1916832"/>
          <a:ext cx="489654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Объект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15904979"/>
              </p:ext>
            </p:extLst>
          </p:nvPr>
        </p:nvGraphicFramePr>
        <p:xfrm>
          <a:off x="4751512" y="3068960"/>
          <a:ext cx="4392488" cy="3494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 descr="E:\Мои документы\Downloads\skidka-10-na-procedury-v-medicinskom-centre-mir.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46" y="735941"/>
            <a:ext cx="1845585" cy="1390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Мои документы\Downloads\bez_nazvaniya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92977"/>
            <a:ext cx="2606626" cy="1766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7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45558138"/>
              </p:ext>
            </p:extLst>
          </p:nvPr>
        </p:nvGraphicFramePr>
        <p:xfrm>
          <a:off x="251520" y="116632"/>
          <a:ext cx="8713788" cy="111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2785809"/>
              </p:ext>
            </p:extLst>
          </p:nvPr>
        </p:nvGraphicFramePr>
        <p:xfrm>
          <a:off x="1046684" y="1124744"/>
          <a:ext cx="8353748" cy="4542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Місце для вмісту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40693822"/>
              </p:ext>
            </p:extLst>
          </p:nvPr>
        </p:nvGraphicFramePr>
        <p:xfrm>
          <a:off x="-972616" y="1700808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19" y="5013176"/>
            <a:ext cx="3151673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00FF"/>
                </a:solidFill>
              </a:rPr>
              <a:t>Медичне забезпечення ВПО</a:t>
            </a:r>
            <a:endParaRPr lang="uk-UA" dirty="0">
              <a:solidFill>
                <a:srgbClr val="0000FF"/>
              </a:solidFill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17572"/>
              </p:ext>
            </p:extLst>
          </p:nvPr>
        </p:nvGraphicFramePr>
        <p:xfrm>
          <a:off x="113648" y="1561263"/>
          <a:ext cx="8916703" cy="2304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8384"/>
                <a:gridCol w="614131"/>
                <a:gridCol w="696802"/>
                <a:gridCol w="708612"/>
                <a:gridCol w="724359"/>
                <a:gridCol w="755852"/>
                <a:gridCol w="696802"/>
                <a:gridCol w="755852"/>
                <a:gridCol w="696802"/>
                <a:gridCol w="755852"/>
                <a:gridCol w="1027489"/>
                <a:gridCol w="885766"/>
              </a:tblGrid>
              <a:tr h="9509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Проведено медоглядів 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Проведено ФОГК(осіб)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Амбулаторна допомога(осіб)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Госпіталізовано 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Звернення до ЕМД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Зареєстровано вагітних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u="none" strike="noStrike" dirty="0">
                          <a:effectLst/>
                        </a:rPr>
                        <a:t>Народжено дітей</a:t>
                      </a:r>
                      <a:endParaRPr lang="uk-UA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2178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</a:rPr>
                        <a:t>Всього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</a:rPr>
                        <a:t>в т.ч. дітей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    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 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 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31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19940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11483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4519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187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32445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14090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6122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1072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278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333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49080"/>
            <a:ext cx="4396105" cy="2471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98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359287" y="1052736"/>
            <a:ext cx="6041852" cy="18288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uk-UA" sz="3600" dirty="0" smtClean="0">
                <a:solidFill>
                  <a:srgbClr val="0000FF"/>
                </a:solidFill>
                <a:effectLst/>
                <a:latin typeface="+mn-lt"/>
              </a:rPr>
              <a:t>Виконання бюджету</a:t>
            </a:r>
          </a:p>
          <a:p>
            <a:pPr>
              <a:spcBef>
                <a:spcPct val="20000"/>
              </a:spcBef>
              <a:defRPr/>
            </a:pPr>
            <a:r>
              <a:rPr lang="uk-UA" sz="3600" dirty="0" smtClean="0">
                <a:solidFill>
                  <a:srgbClr val="0000FF"/>
                </a:solidFill>
                <a:effectLst/>
                <a:latin typeface="+mn-lt"/>
              </a:rPr>
              <a:t>І квартал 2026 року</a:t>
            </a:r>
            <a:endParaRPr lang="uk-UA" sz="3600" dirty="0">
              <a:solidFill>
                <a:srgbClr val="0000FF"/>
              </a:solidFill>
              <a:effectLst/>
              <a:latin typeface="+mn-lt"/>
            </a:endParaRPr>
          </a:p>
        </p:txBody>
      </p:sp>
      <p:pic>
        <p:nvPicPr>
          <p:cNvPr id="4" name="Picture 3" descr="E:\Мои документы\Downloads\IMG_31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491" y="3212976"/>
            <a:ext cx="3096344" cy="18543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194" name="Picture 2" descr="E:\Мои документы\Downloads\fro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9" y="3141785"/>
            <a:ext cx="3001257" cy="1925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4" descr="Картинки по запросу зарплата у медиков в 2017 год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76" y="4509120"/>
            <a:ext cx="3181789" cy="1786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Мои документы\Downloads\vz26-27_Страница_01_Изображение_0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04862"/>
            <a:ext cx="1800199" cy="1670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070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0448" y="2564904"/>
            <a:ext cx="8229600" cy="2088232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bg1"/>
                </a:solidFill>
              </a:rPr>
              <a:t>Профінансовано галузь охорони здоров’я міста Кропивницького за 1 квартал 2026 року на загальну суму </a:t>
            </a:r>
            <a:r>
              <a:rPr lang="uk-UA" u="sng" dirty="0" smtClean="0">
                <a:solidFill>
                  <a:srgbClr val="FF0000"/>
                </a:solidFill>
              </a:rPr>
              <a:t>28 514,0 </a:t>
            </a:r>
            <a:r>
              <a:rPr lang="uk-UA" dirty="0" smtClean="0">
                <a:solidFill>
                  <a:schemeClr val="bg1"/>
                </a:solidFill>
              </a:rPr>
              <a:t>тис. грн, що становить на 99,3% до плану січень-березень 2026 року.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0882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uk-UA" sz="2800" dirty="0">
                <a:solidFill>
                  <a:sysClr val="windowText" lastClr="000000"/>
                </a:solidFill>
                <a:effectLst/>
                <a:latin typeface="Times New Roman"/>
              </a:rPr>
              <a:t>Станом на 01 квітня </a:t>
            </a:r>
            <a:r>
              <a:rPr lang="uk-UA" sz="2800" dirty="0" smtClean="0">
                <a:solidFill>
                  <a:sysClr val="windowText" lastClr="000000"/>
                </a:solidFill>
                <a:effectLst/>
                <a:latin typeface="Times New Roman"/>
              </a:rPr>
              <a:t>2026 </a:t>
            </a:r>
            <a:r>
              <a:rPr lang="uk-UA" sz="2800" dirty="0">
                <a:solidFill>
                  <a:sysClr val="windowText" lastClr="000000"/>
                </a:solidFill>
                <a:effectLst/>
                <a:latin typeface="Times New Roman"/>
              </a:rPr>
              <a:t>року на галузь «Охорона </a:t>
            </a:r>
            <a:r>
              <a:rPr lang="uk-UA" sz="2800" dirty="0" err="1">
                <a:solidFill>
                  <a:sysClr val="windowText" lastClr="000000"/>
                </a:solidFill>
                <a:effectLst/>
                <a:latin typeface="Times New Roman"/>
              </a:rPr>
              <a:t>здоров</a:t>
            </a:r>
            <a:r>
              <a:rPr lang="en-US" sz="2800" dirty="0">
                <a:solidFill>
                  <a:sysClr val="windowText" lastClr="000000"/>
                </a:solidFill>
                <a:effectLst/>
                <a:latin typeface="Times New Roman"/>
              </a:rPr>
              <a:t>’</a:t>
            </a:r>
            <a:r>
              <a:rPr lang="uk-UA" sz="2800" dirty="0">
                <a:solidFill>
                  <a:sysClr val="windowText" lastClr="000000"/>
                </a:solidFill>
                <a:effectLst/>
                <a:latin typeface="Times New Roman"/>
              </a:rPr>
              <a:t>я» </a:t>
            </a:r>
            <a:r>
              <a:rPr lang="uk-UA" sz="2800" dirty="0" err="1">
                <a:solidFill>
                  <a:sysClr val="windowText" lastClr="000000"/>
                </a:solidFill>
                <a:effectLst/>
                <a:latin typeface="Times New Roman"/>
              </a:rPr>
              <a:t>м.Кропивницького</a:t>
            </a:r>
            <a:r>
              <a:rPr lang="uk-UA" sz="2800" dirty="0">
                <a:solidFill>
                  <a:sysClr val="windowText" lastClr="000000"/>
                </a:solidFill>
                <a:effectLst/>
                <a:latin typeface="Times New Roman"/>
              </a:rPr>
              <a:t> на </a:t>
            </a:r>
            <a:r>
              <a:rPr lang="uk-UA" sz="2800" dirty="0" smtClean="0">
                <a:solidFill>
                  <a:sysClr val="windowText" lastClr="000000"/>
                </a:solidFill>
                <a:effectLst/>
                <a:latin typeface="Times New Roman"/>
              </a:rPr>
              <a:t>2026 </a:t>
            </a:r>
            <a:r>
              <a:rPr lang="uk-UA" sz="2800" dirty="0">
                <a:solidFill>
                  <a:sysClr val="windowText" lastClr="000000"/>
                </a:solidFill>
                <a:effectLst/>
                <a:latin typeface="Times New Roman"/>
              </a:rPr>
              <a:t>рік по загальному фонду затверджено з усіма уточненнями обсяг видатків у сумі </a:t>
            </a:r>
            <a:r>
              <a:rPr lang="uk-UA" sz="2800" u="sng" dirty="0" smtClean="0">
                <a:solidFill>
                  <a:srgbClr val="FF0000"/>
                </a:solidFill>
                <a:effectLst/>
                <a:latin typeface="Times New Roman"/>
              </a:rPr>
              <a:t>90 981,0 </a:t>
            </a:r>
            <a:r>
              <a:rPr lang="uk-UA" sz="2800" dirty="0" err="1">
                <a:solidFill>
                  <a:schemeClr val="bg1"/>
                </a:solidFill>
                <a:effectLst/>
                <a:latin typeface="Times New Roman"/>
              </a:rPr>
              <a:t>т</a:t>
            </a:r>
            <a:r>
              <a:rPr lang="uk-UA" sz="2800" dirty="0" err="1">
                <a:solidFill>
                  <a:sysClr val="windowText" lastClr="000000"/>
                </a:solidFill>
                <a:effectLst/>
                <a:latin typeface="Times New Roman"/>
              </a:rPr>
              <a:t>ис.грн</a:t>
            </a:r>
            <a:r>
              <a:rPr lang="uk-UA" sz="2800" dirty="0">
                <a:solidFill>
                  <a:sysClr val="windowText" lastClr="000000"/>
                </a:solidFill>
                <a:effectLst/>
                <a:latin typeface="Times New Roman"/>
              </a:rPr>
              <a:t>. у </a:t>
            </a:r>
            <a:r>
              <a:rPr lang="uk-UA" sz="2800" dirty="0" err="1">
                <a:solidFill>
                  <a:sysClr val="windowText" lastClr="000000"/>
                </a:solidFill>
                <a:effectLst/>
                <a:latin typeface="Times New Roman"/>
              </a:rPr>
              <a:t>т.ч</a:t>
            </a:r>
            <a:r>
              <a:rPr lang="uk-UA" sz="2800" dirty="0">
                <a:solidFill>
                  <a:sysClr val="windowText" lastClr="000000"/>
                </a:solidFill>
                <a:effectLst/>
                <a:latin typeface="Times New Roman"/>
              </a:rPr>
              <a:t>.:</a:t>
            </a:r>
            <a:br>
              <a:rPr lang="uk-UA" sz="2800" dirty="0">
                <a:solidFill>
                  <a:sysClr val="windowText" lastClr="000000"/>
                </a:solidFill>
                <a:effectLst/>
                <a:latin typeface="Times New Roman"/>
              </a:rPr>
            </a:br>
            <a:endParaRPr lang="uk-UA" dirty="0">
              <a:effectLst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5148064" y="4732046"/>
            <a:ext cx="3456384" cy="1786395"/>
          </a:xfrm>
          <a:prstGeom prst="rect">
            <a:avLst/>
          </a:prstGeom>
          <a:blipFill rotWithShape="1">
            <a:blip r:embed="rId2">
              <a:duotone>
                <a:schemeClr val="accent3"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accent3"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50" y="4732046"/>
            <a:ext cx="3189991" cy="1786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73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89735" y="185918"/>
            <a:ext cx="8568952" cy="706090"/>
          </a:xfrm>
        </p:spPr>
        <p:txBody>
          <a:bodyPr>
            <a:noAutofit/>
          </a:bodyPr>
          <a:lstStyle/>
          <a:p>
            <a:r>
              <a:rPr lang="ru-RU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ережа </a:t>
            </a:r>
            <a:r>
              <a:rPr lang="ru-RU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</a:t>
            </a:r>
            <a:r>
              <a:rPr lang="ru-RU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Кропивницького</a:t>
            </a:r>
            <a:endParaRPr lang="ru-RU" sz="32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Содержимое 2"/>
          <p:cNvSpPr>
            <a:spLocks noGrp="1"/>
          </p:cNvSpPr>
          <p:nvPr>
            <p:ph idx="1"/>
          </p:nvPr>
        </p:nvSpPr>
        <p:spPr>
          <a:xfrm>
            <a:off x="-16558" y="878581"/>
            <a:ext cx="4980825" cy="498964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Кластерні заклади охорони здоров'я – </a:t>
            </a:r>
            <a:r>
              <a:rPr lang="uk-UA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(ЛШМД, ЦМЛ) </a:t>
            </a:r>
            <a:endParaRPr lang="uk-UA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заклади охорони здоров’я – </a:t>
            </a:r>
            <a:r>
              <a:rPr lang="uk-UA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(ДМЛ)</a:t>
            </a:r>
            <a:endParaRPr lang="uk-UA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 медичних </a:t>
            </a:r>
            <a:r>
              <a:rPr lang="uk-UA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 на первинному рівні допомоги – 3</a:t>
            </a:r>
          </a:p>
          <a:p>
            <a:pPr>
              <a:buFont typeface="Wingdings" pitchFamily="2" charset="2"/>
              <a:buChar char="Ø"/>
            </a:pPr>
            <a:r>
              <a:rPr lang="uk-UA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Амбулаторно-поліклінічний заклад - 1</a:t>
            </a:r>
            <a:endParaRPr lang="uk-UA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E:\1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8" t="17537" r="15840" b="14443"/>
          <a:stretch/>
        </p:blipFill>
        <p:spPr bwMode="auto">
          <a:xfrm>
            <a:off x="5099114" y="1284843"/>
            <a:ext cx="3702986" cy="4859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33" descr="логотип красного креста, Больница Медицинский знак Здоровья, Медицинский  Крест, логотип, знак, медицина png | PNGW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0043" y="2380067"/>
            <a:ext cx="252855" cy="1403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Групувати 22"/>
          <p:cNvGrpSpPr/>
          <p:nvPr/>
        </p:nvGrpSpPr>
        <p:grpSpPr>
          <a:xfrm>
            <a:off x="5868144" y="1628800"/>
            <a:ext cx="1728192" cy="3888432"/>
            <a:chOff x="0" y="0"/>
            <a:chExt cx="981575" cy="2340016"/>
          </a:xfrm>
        </p:grpSpPr>
        <p:pic>
          <p:nvPicPr>
            <p:cNvPr id="24" name="Рисунок 23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0778" y="0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Рисунок 24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9885" y="2242226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Рисунок 25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1715" y="1775298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Рисунок 26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9030" y="1206230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Рисунок 27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1882302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Рисунок 28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1596" y="1468877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Рисунок 29" descr="логотип красного креста, Больница Медицинский знак Здоровья, Медицинский  Крест, логотип, знак, медицина png | PNGW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7276" y="758757"/>
              <a:ext cx="149860" cy="9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Рисунок 30" descr="Трансформування системи охорони здоров'я: три тенденції формування галузі |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9" t="18874" r="28296" b="23141"/>
            <a:stretch/>
          </p:blipFill>
          <p:spPr bwMode="auto">
            <a:xfrm>
              <a:off x="272374" y="724711"/>
              <a:ext cx="168910" cy="1593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Рисунок 31" descr="Трансформування системи охорони здоров'я: три тенденції формування галузі |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9" t="18874" r="28296" b="23141"/>
            <a:stretch/>
          </p:blipFill>
          <p:spPr bwMode="auto">
            <a:xfrm rot="186135">
              <a:off x="257783" y="924128"/>
              <a:ext cx="154940" cy="1466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Рисунок 32" descr="Трансформування системи охорони здоров'я: три тенденції формування галузі |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9" t="18874" r="28296" b="23141"/>
            <a:stretch/>
          </p:blipFill>
          <p:spPr bwMode="auto">
            <a:xfrm>
              <a:off x="63230" y="924128"/>
              <a:ext cx="148590" cy="1409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90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104116" y="67932"/>
            <a:ext cx="8964488" cy="10780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З загальної суми профінансованих видатків загального фонду </a:t>
            </a:r>
            <a:b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спрямовано на:</a:t>
            </a:r>
            <a:endParaRPr lang="ru-RU" sz="2200" dirty="0">
              <a:ln w="50800"/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-180528" y="1340768"/>
            <a:ext cx="6914840" cy="4976026"/>
          </a:xfrm>
          <a:prstGeom prst="rect">
            <a:avLst/>
          </a:prstGeom>
        </p:spPr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Wingdings" pitchFamily="2" charset="2"/>
              <a:buChar char="Ø"/>
            </a:pPr>
            <a:endParaRPr lang="uk-UA" sz="2000" b="1" dirty="0" smtClean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11" y="1916832"/>
            <a:ext cx="2303393" cy="1842714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41345" y="1484784"/>
            <a:ext cx="611483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оплату праці з нарахуваннями – </a:t>
            </a:r>
            <a:r>
              <a:rPr lang="uk-UA" sz="2000" b="1" dirty="0">
                <a:solidFill>
                  <a:schemeClr val="bg1"/>
                </a:solidFill>
              </a:rPr>
              <a:t>1 146,5 </a:t>
            </a:r>
            <a:r>
              <a:rPr lang="uk-UA" sz="2000" dirty="0">
                <a:solidFill>
                  <a:schemeClr val="bg1"/>
                </a:solidFill>
              </a:rPr>
              <a:t>тис. грн (4,0 %);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придбання медикаментів та перев’язувальних матеріалів </a:t>
            </a:r>
            <a:r>
              <a:rPr lang="uk-UA" sz="2000" dirty="0" smtClean="0">
                <a:solidFill>
                  <a:schemeClr val="bg1"/>
                </a:solidFill>
              </a:rPr>
              <a:t>– </a:t>
            </a:r>
            <a:r>
              <a:rPr lang="uk-UA" sz="2000" b="1" dirty="0" smtClean="0">
                <a:solidFill>
                  <a:schemeClr val="bg1"/>
                </a:solidFill>
              </a:rPr>
              <a:t>1 </a:t>
            </a:r>
            <a:r>
              <a:rPr lang="uk-UA" sz="2000" b="1" dirty="0">
                <a:solidFill>
                  <a:schemeClr val="bg1"/>
                </a:solidFill>
              </a:rPr>
              <a:t>398,2 </a:t>
            </a:r>
            <a:r>
              <a:rPr lang="uk-UA" sz="2000" dirty="0">
                <a:solidFill>
                  <a:schemeClr val="bg1"/>
                </a:solidFill>
              </a:rPr>
              <a:t>тис. грн (4,9 %);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 придбання продуктів харчування – </a:t>
            </a:r>
            <a:r>
              <a:rPr lang="uk-UA" sz="2000" b="1" dirty="0">
                <a:solidFill>
                  <a:schemeClr val="bg1"/>
                </a:solidFill>
              </a:rPr>
              <a:t>40,4</a:t>
            </a:r>
            <a:r>
              <a:rPr lang="uk-UA" sz="2000" dirty="0">
                <a:solidFill>
                  <a:schemeClr val="bg1"/>
                </a:solidFill>
              </a:rPr>
              <a:t> тис. грн (0,1 %);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 оплату енергоносіїв та комунальних послуг – </a:t>
            </a:r>
            <a:r>
              <a:rPr lang="uk-UA" sz="2000" b="1" dirty="0">
                <a:solidFill>
                  <a:schemeClr val="bg1"/>
                </a:solidFill>
              </a:rPr>
              <a:t>23 198,2 </a:t>
            </a:r>
            <a:r>
              <a:rPr lang="uk-UA" sz="2000" dirty="0">
                <a:solidFill>
                  <a:schemeClr val="bg1"/>
                </a:solidFill>
              </a:rPr>
              <a:t>тис. грн (81,5 %);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відшкодування витрат, пов’язаних з відпуском лікарських засобів за рецептами лікарів безоплатно і на пільгових умовах громадянам, які мають на це право відповідно до законодавства та на пільгове зубопротезування </a:t>
            </a:r>
            <a:r>
              <a:rPr lang="uk-UA" sz="2000" dirty="0" smtClean="0">
                <a:solidFill>
                  <a:schemeClr val="bg1"/>
                </a:solidFill>
              </a:rPr>
              <a:t>– </a:t>
            </a:r>
            <a:r>
              <a:rPr lang="uk-UA" sz="2000" b="1" dirty="0" smtClean="0">
                <a:solidFill>
                  <a:schemeClr val="bg1"/>
                </a:solidFill>
              </a:rPr>
              <a:t>2</a:t>
            </a:r>
            <a:r>
              <a:rPr lang="uk-UA" sz="2000" b="1" dirty="0">
                <a:solidFill>
                  <a:schemeClr val="bg1"/>
                </a:solidFill>
              </a:rPr>
              <a:t> 705,3 </a:t>
            </a:r>
            <a:r>
              <a:rPr lang="uk-UA" sz="2000" dirty="0">
                <a:solidFill>
                  <a:schemeClr val="bg1"/>
                </a:solidFill>
              </a:rPr>
              <a:t>тис. грн (9,5 %);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придбання предметів, матеріалів та інвентарю – </a:t>
            </a:r>
            <a:r>
              <a:rPr lang="uk-UA" sz="2000" b="1" dirty="0">
                <a:solidFill>
                  <a:schemeClr val="bg1"/>
                </a:solidFill>
              </a:rPr>
              <a:t>7,2</a:t>
            </a:r>
            <a:r>
              <a:rPr lang="uk-UA" sz="2000" dirty="0">
                <a:solidFill>
                  <a:schemeClr val="bg1"/>
                </a:solidFill>
              </a:rPr>
              <a:t> тис. </a:t>
            </a:r>
            <a:r>
              <a:rPr lang="uk-UA" sz="2000" dirty="0" smtClean="0">
                <a:solidFill>
                  <a:schemeClr val="bg1"/>
                </a:solidFill>
              </a:rPr>
              <a:t>грн.</a:t>
            </a:r>
            <a:endParaRPr lang="uk-UA" sz="2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304" y="4437112"/>
            <a:ext cx="27813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8916" y="151256"/>
            <a:ext cx="8568952" cy="144655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>
                <a:alpha val="83136"/>
              </a:schemeClr>
            </a:solidFill>
            <a:miter lim="800000"/>
            <a:headEnd/>
            <a:tailEnd/>
          </a:ln>
        </p:spPr>
        <p:txBody>
          <a:bodyPr vert="horz"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За 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І квартал 2026 року до </a:t>
            </a:r>
            <a:b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uk-UA" sz="22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комунальних некомерційних підприємств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 надійшло від Національної служби здоров’я </a:t>
            </a:r>
            <a:r>
              <a:rPr lang="uk-UA" sz="2200" dirty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У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країни коштів на загальну суму – </a:t>
            </a:r>
            <a:r>
              <a:rPr lang="uk-UA" sz="22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146 568,7 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тис.грн.:</a:t>
            </a:r>
            <a:endParaRPr lang="ru-RU" sz="2200" dirty="0">
              <a:ln w="50800"/>
              <a:solidFill>
                <a:srgbClr val="0000FF"/>
              </a:solidFill>
              <a:effectLst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7504" y="1621715"/>
            <a:ext cx="8640960" cy="2376264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uk-UA" sz="2000" b="1" dirty="0" smtClean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7504" y="1482199"/>
            <a:ext cx="9011776" cy="2376264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uk-UA" sz="20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5" descr="E:\Мои документы\Downloads\images (10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58" y="5189406"/>
            <a:ext cx="2459048" cy="1636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0" y="1577970"/>
            <a:ext cx="9396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Використано коштів НСЗУ за І квартал </a:t>
            </a:r>
            <a:r>
              <a:rPr lang="uk-UA" b="1" dirty="0" smtClean="0">
                <a:solidFill>
                  <a:schemeClr val="bg1"/>
                </a:solidFill>
              </a:rPr>
              <a:t>2026 </a:t>
            </a:r>
            <a:r>
              <a:rPr lang="uk-UA" b="1" dirty="0">
                <a:solidFill>
                  <a:schemeClr val="bg1"/>
                </a:solidFill>
              </a:rPr>
              <a:t>року усього на </a:t>
            </a:r>
            <a:r>
              <a:rPr lang="uk-UA" b="1" dirty="0" smtClean="0">
                <a:solidFill>
                  <a:schemeClr val="bg1"/>
                </a:solidFill>
              </a:rPr>
              <a:t>суму 159 203,1 </a:t>
            </a:r>
            <a:r>
              <a:rPr lang="uk-UA" b="1" dirty="0">
                <a:solidFill>
                  <a:schemeClr val="bg1"/>
                </a:solidFill>
              </a:rPr>
              <a:t>тис. грн, у тому числі на: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bg1"/>
                </a:solidFill>
              </a:rPr>
              <a:t>оплату праці з нарахуваннями – 145 546,7 тис. грн (91,4 %);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bg1"/>
                </a:solidFill>
              </a:rPr>
              <a:t>придбання медикаментів та перев’язувальних матеріалів </a:t>
            </a:r>
            <a:r>
              <a:rPr lang="uk-UA" b="1" dirty="0" smtClean="0">
                <a:solidFill>
                  <a:schemeClr val="bg1"/>
                </a:solidFill>
              </a:rPr>
              <a:t>– 5 </a:t>
            </a:r>
            <a:r>
              <a:rPr lang="uk-UA" b="1" dirty="0">
                <a:solidFill>
                  <a:schemeClr val="bg1"/>
                </a:solidFill>
              </a:rPr>
              <a:t>584,9 тис. грн (3,5 %);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bg1"/>
                </a:solidFill>
              </a:rPr>
              <a:t>придбання продуктів харчування – 1 483,1 тис. грн (0,9 %);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bg1"/>
                </a:solidFill>
              </a:rPr>
              <a:t>оплату енергоносіїв та комунальних послуг – 37,2 тис. грн ;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bg1"/>
                </a:solidFill>
              </a:rPr>
              <a:t>придбання предметів, матеріалів та інвентарю – 2 080,2 тис. грн (1,3%);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bg1"/>
                </a:solidFill>
              </a:rPr>
              <a:t>оплату послуг (крім комунальних) – 3 672,7 тис. грн (2,3%);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bg1"/>
                </a:solidFill>
              </a:rPr>
              <a:t>навчання персоналу – 7,1 тис. грн;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bg1"/>
                </a:solidFill>
              </a:rPr>
              <a:t>інші видатки (податки та збори) – 85,0 тис. грн (0,1%);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bg1"/>
                </a:solidFill>
              </a:rPr>
              <a:t>виплату пенсій і допомоги (відшкодування Пенсійному фонду виплат по пільгових пенсіях при достроковому виході на пенсію) – 620,3 тис. грн (0,4 %);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bg1"/>
                </a:solidFill>
              </a:rPr>
              <a:t>придбання обладнання і предметів довготривалого користування </a:t>
            </a:r>
            <a:r>
              <a:rPr lang="uk-UA" b="1" dirty="0" smtClean="0">
                <a:solidFill>
                  <a:schemeClr val="bg1"/>
                </a:solidFill>
              </a:rPr>
              <a:t>– 85,9 </a:t>
            </a:r>
            <a:r>
              <a:rPr lang="uk-UA" b="1" dirty="0">
                <a:solidFill>
                  <a:schemeClr val="bg1"/>
                </a:solidFill>
              </a:rPr>
              <a:t>тис. грн (0,1%).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3528" y="374203"/>
            <a:ext cx="8568952" cy="110799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>
                <a:alpha val="83136"/>
              </a:schemeClr>
            </a:solidFill>
            <a:miter lim="800000"/>
            <a:headEnd/>
            <a:tailEnd/>
          </a:ln>
        </p:spPr>
        <p:txBody>
          <a:bodyPr vert="horz"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За 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І квартал 2026 року до </a:t>
            </a:r>
            <a:b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uk-UA" sz="22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комунальних некомерційних підприємств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 надійшло власних надходжень до спеціального фонду у сумі – </a:t>
            </a:r>
            <a:r>
              <a:rPr lang="uk-UA" sz="22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10 051,4 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тис.грн.:</a:t>
            </a:r>
            <a:endParaRPr lang="ru-RU" sz="2200" dirty="0">
              <a:ln w="50800"/>
              <a:solidFill>
                <a:srgbClr val="0000FF"/>
              </a:solidFill>
              <a:effectLst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7504" y="1621715"/>
            <a:ext cx="8640960" cy="2376264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uk-UA" sz="2000" b="1" dirty="0" smtClean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7504" y="1482199"/>
            <a:ext cx="9011776" cy="2376264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uk-UA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139013" y="4467138"/>
            <a:ext cx="5832284" cy="1785104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>
                <a:alpha val="83136"/>
              </a:schemeClr>
            </a:solidFill>
            <a:miter lim="800000"/>
            <a:headEnd/>
            <a:tailEnd/>
          </a:ln>
        </p:spPr>
        <p:txBody>
          <a:bodyPr vert="horz"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За І квартал 2026 року </a:t>
            </a:r>
            <a:b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uk-UA" sz="22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комунальними некомерційними підприємствами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 використано власних надходжень до спеціального фонду у сумі – </a:t>
            </a:r>
            <a:r>
              <a:rPr lang="uk-UA" sz="22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13 756,6 </a:t>
            </a:r>
            <a:r>
              <a:rPr lang="uk-UA" sz="2200" dirty="0" err="1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тис.грн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.:</a:t>
            </a:r>
            <a:endParaRPr lang="ru-RU" sz="2200" dirty="0">
              <a:ln w="50800"/>
              <a:solidFill>
                <a:srgbClr val="0000FF"/>
              </a:solidFill>
              <a:effectLst/>
            </a:endParaRPr>
          </a:p>
        </p:txBody>
      </p:sp>
      <p:pic>
        <p:nvPicPr>
          <p:cNvPr id="8" name="Picture 5" descr="E:\Мои документы\Downloads\images (10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06" y="4467138"/>
            <a:ext cx="2709268" cy="1802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005747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 </a:t>
            </a:r>
          </a:p>
          <a:p>
            <a:pPr algn="ctr"/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45320" y="151327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</a:rPr>
              <a:t>благодійних внесків – 6,4 тис. грн,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</a:rPr>
              <a:t>від здачі в оренду майна – 2 005,8 тис. грн;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</a:rPr>
              <a:t>від послуг, що надаються бюджетними установами (медичні огляди) – </a:t>
            </a:r>
            <a:r>
              <a:rPr lang="uk-UA" sz="2000" b="1" dirty="0" smtClean="0">
                <a:solidFill>
                  <a:schemeClr val="bg1"/>
                </a:solidFill>
              </a:rPr>
              <a:t>5 </a:t>
            </a:r>
            <a:r>
              <a:rPr lang="uk-UA" sz="2000" b="1" dirty="0">
                <a:solidFill>
                  <a:schemeClr val="bg1"/>
                </a:solidFill>
              </a:rPr>
              <a:t>000,6  тис. грн;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</a:rPr>
              <a:t>від реалізації майна – 4,1 тис. грн;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</a:rPr>
              <a:t>% від депозитів – 2 585,1 тис. грн;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</a:rPr>
              <a:t>інші (судові штрафи та рішення) – 6,2 тис. грн;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</a:rPr>
              <a:t>страхові відшкодування – 438,1 тис. грн;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</a:rPr>
              <a:t>громадські роботи – 5,1 тис. грн.</a:t>
            </a:r>
          </a:p>
        </p:txBody>
      </p:sp>
    </p:spTree>
    <p:extLst>
      <p:ext uri="{BB962C8B-B14F-4D97-AF65-F5344CB8AC3E}">
        <p14:creationId xmlns:p14="http://schemas.microsoft.com/office/powerpoint/2010/main" val="14025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712983"/>
              </p:ext>
            </p:extLst>
          </p:nvPr>
        </p:nvGraphicFramePr>
        <p:xfrm>
          <a:off x="0" y="7485"/>
          <a:ext cx="91440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96" y="1412776"/>
            <a:ext cx="9144000" cy="5373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b="1" dirty="0">
                <a:solidFill>
                  <a:schemeClr val="bg1"/>
                </a:solidFill>
              </a:rPr>
              <a:t>безоплатними лікарськими засобами у разі амбулаторного лікування окремих груп населення за певними категоріями захворювань, зокрема хворих на рідкісні (</a:t>
            </a:r>
            <a:r>
              <a:rPr lang="uk-UA" sz="1400" b="1" dirty="0" err="1">
                <a:solidFill>
                  <a:schemeClr val="bg1"/>
                </a:solidFill>
              </a:rPr>
              <a:t>орфанні</a:t>
            </a:r>
            <a:r>
              <a:rPr lang="uk-UA" sz="1400" b="1" dirty="0">
                <a:solidFill>
                  <a:schemeClr val="bg1"/>
                </a:solidFill>
              </a:rPr>
              <a:t>) захворювання, ветеранів війни та членів їх сімей (290 осіб, з яких 194 чоловіки та 96 жінки) – 2 511,7 тис. грн;</a:t>
            </a:r>
          </a:p>
          <a:p>
            <a:r>
              <a:rPr lang="uk-UA" sz="1400" b="1" dirty="0">
                <a:solidFill>
                  <a:schemeClr val="bg1"/>
                </a:solidFill>
              </a:rPr>
              <a:t>дітей</a:t>
            </a:r>
            <a:r>
              <a:rPr lang="uk-UA" sz="1400" b="1" dirty="0" smtClean="0">
                <a:solidFill>
                  <a:schemeClr val="bg1"/>
                </a:solidFill>
              </a:rPr>
              <a:t>, хворих </a:t>
            </a:r>
            <a:r>
              <a:rPr lang="uk-UA" sz="1400" b="1" dirty="0">
                <a:solidFill>
                  <a:schemeClr val="bg1"/>
                </a:solidFill>
              </a:rPr>
              <a:t>на </a:t>
            </a:r>
            <a:r>
              <a:rPr lang="uk-UA" sz="1400" b="1" dirty="0" err="1">
                <a:solidFill>
                  <a:schemeClr val="bg1"/>
                </a:solidFill>
              </a:rPr>
              <a:t>фенілкетанурію</a:t>
            </a:r>
            <a:r>
              <a:rPr lang="uk-UA" sz="1400" b="1" dirty="0">
                <a:solidFill>
                  <a:schemeClr val="bg1"/>
                </a:solidFill>
              </a:rPr>
              <a:t> або іншими захворюваннями, лікувальним харчування (7 </a:t>
            </a:r>
            <a:r>
              <a:rPr lang="uk-UA" sz="1400" b="1" dirty="0" smtClean="0">
                <a:solidFill>
                  <a:schemeClr val="bg1"/>
                </a:solidFill>
              </a:rPr>
              <a:t>дітей)– </a:t>
            </a:r>
            <a:r>
              <a:rPr lang="uk-UA" sz="1400" b="1" dirty="0">
                <a:solidFill>
                  <a:schemeClr val="bg1"/>
                </a:solidFill>
              </a:rPr>
              <a:t>381,7 тис. грн; </a:t>
            </a:r>
          </a:p>
          <a:p>
            <a:r>
              <a:rPr lang="uk-UA" sz="1400" b="1" dirty="0">
                <a:solidFill>
                  <a:schemeClr val="bg1"/>
                </a:solidFill>
              </a:rPr>
              <a:t>дітей з інвалідністю медичними виробами (підгузками та ін.) (40 </a:t>
            </a:r>
            <a:r>
              <a:rPr lang="uk-UA" sz="1400" b="1" dirty="0" smtClean="0">
                <a:solidFill>
                  <a:schemeClr val="bg1"/>
                </a:solidFill>
              </a:rPr>
              <a:t>дітей)  </a:t>
            </a:r>
            <a:r>
              <a:rPr lang="uk-UA" sz="1400" b="1" dirty="0">
                <a:solidFill>
                  <a:schemeClr val="bg1"/>
                </a:solidFill>
              </a:rPr>
              <a:t>– 77,4 тис. грн;</a:t>
            </a:r>
          </a:p>
          <a:p>
            <a:r>
              <a:rPr lang="uk-UA" sz="1400" b="1" dirty="0">
                <a:solidFill>
                  <a:schemeClr val="bg1"/>
                </a:solidFill>
              </a:rPr>
              <a:t>осіб з інвалідністю медичними виробами (кало-, сечоприймачами та ін.) (181 </a:t>
            </a:r>
            <a:r>
              <a:rPr lang="uk-UA" sz="1400" b="1" dirty="0" smtClean="0">
                <a:solidFill>
                  <a:schemeClr val="bg1"/>
                </a:solidFill>
              </a:rPr>
              <a:t>особа) </a:t>
            </a:r>
            <a:r>
              <a:rPr lang="uk-UA" sz="1400" b="1" dirty="0">
                <a:solidFill>
                  <a:schemeClr val="bg1"/>
                </a:solidFill>
              </a:rPr>
              <a:t>- </a:t>
            </a:r>
            <a:r>
              <a:rPr lang="uk-UA" sz="1400" b="1" dirty="0" smtClean="0">
                <a:solidFill>
                  <a:schemeClr val="bg1"/>
                </a:solidFill>
              </a:rPr>
              <a:t>781,4 </a:t>
            </a:r>
            <a:r>
              <a:rPr lang="uk-UA" sz="1400" b="1" dirty="0">
                <a:solidFill>
                  <a:schemeClr val="bg1"/>
                </a:solidFill>
              </a:rPr>
              <a:t>тис. грн;</a:t>
            </a:r>
          </a:p>
          <a:p>
            <a:r>
              <a:rPr lang="uk-UA" sz="1400" b="1" dirty="0">
                <a:solidFill>
                  <a:schemeClr val="bg1"/>
                </a:solidFill>
              </a:rPr>
              <a:t>пільгових категорій населення безкоштовним зубопротезуванням та лікуванням стоматологічних захворювань, у тому числі учасників АТО/ООС, бойових дій у зв’язку з військовою агресією російської федерації проти України та членів  їх сімей (670 осіб, з них 175 чоловіків та 495 жінок) –  499,8 грн;</a:t>
            </a:r>
          </a:p>
          <a:p>
            <a:r>
              <a:rPr lang="uk-UA" sz="1400" b="1" dirty="0">
                <a:solidFill>
                  <a:schemeClr val="bg1"/>
                </a:solidFill>
              </a:rPr>
              <a:t>стаціонарної та амбулаторної медичної допомоги ветеранів війни, учасникам бойових дій в АТО/ООС у зв’язку з військовою агресією російської федерації проти України та членам їх сімей (419 </a:t>
            </a:r>
            <a:r>
              <a:rPr lang="uk-UA" sz="1400" b="1" dirty="0" smtClean="0">
                <a:solidFill>
                  <a:schemeClr val="bg1"/>
                </a:solidFill>
              </a:rPr>
              <a:t>осіб) </a:t>
            </a:r>
            <a:r>
              <a:rPr lang="uk-UA" sz="1400" b="1" dirty="0">
                <a:solidFill>
                  <a:schemeClr val="bg1"/>
                </a:solidFill>
              </a:rPr>
              <a:t>– 40,4 тис. грн;</a:t>
            </a:r>
          </a:p>
          <a:p>
            <a:r>
              <a:rPr lang="uk-UA" sz="1400" b="1" dirty="0">
                <a:solidFill>
                  <a:schemeClr val="bg1"/>
                </a:solidFill>
              </a:rPr>
              <a:t>молочними сумішами дітей першого року життя, народжених </a:t>
            </a:r>
            <a:r>
              <a:rPr lang="uk-UA" sz="1400" b="1" dirty="0" smtClean="0">
                <a:solidFill>
                  <a:schemeClr val="bg1"/>
                </a:solidFill>
              </a:rPr>
              <a:t>від матерів </a:t>
            </a:r>
            <a:r>
              <a:rPr lang="uk-UA" sz="1400" b="1" dirty="0">
                <a:solidFill>
                  <a:schemeClr val="bg1"/>
                </a:solidFill>
              </a:rPr>
              <a:t>(4 хлопчика) – 41,6 тис. грн;</a:t>
            </a:r>
          </a:p>
          <a:p>
            <a:r>
              <a:rPr lang="uk-UA" sz="1400" b="1" dirty="0">
                <a:solidFill>
                  <a:schemeClr val="bg1"/>
                </a:solidFill>
              </a:rPr>
              <a:t>вакцинами  закладів охорони здоров'я у разі відсутності централізованих постачань – 115,2 тис. грн</a:t>
            </a:r>
            <a:r>
              <a:rPr lang="uk-UA" sz="1400" b="1" dirty="0" smtClean="0">
                <a:solidFill>
                  <a:schemeClr val="bg1"/>
                </a:solidFill>
              </a:rPr>
              <a:t>;</a:t>
            </a:r>
            <a:endParaRPr lang="uk-UA" sz="1400" b="1" dirty="0">
              <a:solidFill>
                <a:schemeClr val="bg1"/>
              </a:solidFill>
            </a:endParaRPr>
          </a:p>
          <a:p>
            <a:r>
              <a:rPr lang="uk-UA" sz="1400" b="1" dirty="0">
                <a:solidFill>
                  <a:schemeClr val="bg1"/>
                </a:solidFill>
              </a:rPr>
              <a:t>підтримки комунальних некомерційних підприємств  - 23 394,2 тис. грн;</a:t>
            </a:r>
          </a:p>
          <a:p>
            <a:r>
              <a:rPr lang="uk-UA" sz="1400" b="1" dirty="0">
                <a:solidFill>
                  <a:schemeClr val="bg1"/>
                </a:solidFill>
              </a:rPr>
              <a:t>інформаційно-технічне забезпечення та медична статистика по галузі охорони здоров'я  - 497,8 тис. грн;</a:t>
            </a:r>
          </a:p>
          <a:p>
            <a:r>
              <a:rPr lang="uk-UA" sz="1400" b="1" dirty="0">
                <a:solidFill>
                  <a:schemeClr val="bg1"/>
                </a:solidFill>
              </a:rPr>
              <a:t>забезпечення функціонування медичного  гуртожитку – 153,7 тис. грн;</a:t>
            </a:r>
          </a:p>
          <a:p>
            <a:r>
              <a:rPr lang="uk-UA" sz="1400" b="1" dirty="0">
                <a:solidFill>
                  <a:schemeClr val="bg1"/>
                </a:solidFill>
              </a:rPr>
              <a:t>зміцнення матеріально-технічної бази закладів –  2 313,1 тис. грн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7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554484" y="1340768"/>
            <a:ext cx="6041852" cy="18288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uk-UA" sz="4000" dirty="0" smtClean="0">
                <a:solidFill>
                  <a:srgbClr val="0000FF"/>
                </a:solidFill>
                <a:effectLst/>
                <a:latin typeface="+mn-lt"/>
              </a:rPr>
              <a:t>Аналіз роботи за зверненнями громадян</a:t>
            </a:r>
            <a:endParaRPr lang="uk-UA" sz="4000" dirty="0">
              <a:solidFill>
                <a:srgbClr val="0000FF"/>
              </a:solidFill>
              <a:effectLst/>
              <a:latin typeface="+mn-lt"/>
            </a:endParaRPr>
          </a:p>
        </p:txBody>
      </p:sp>
      <p:pic>
        <p:nvPicPr>
          <p:cNvPr id="4098" name="Picture 2" descr="E:\Мои документы\Downloads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42" y="3169568"/>
            <a:ext cx="1667135" cy="148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8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-19571"/>
            <a:ext cx="7308304" cy="1072307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rgbClr val="0000FF"/>
                </a:solidFill>
                <a:effectLst/>
                <a:latin typeface="Times New Roman"/>
              </a:rPr>
              <a:t>Розподіл </a:t>
            </a:r>
            <a:r>
              <a:rPr lang="uk-UA" sz="3600" dirty="0" smtClean="0">
                <a:solidFill>
                  <a:srgbClr val="0000FF"/>
                </a:solidFill>
                <a:effectLst/>
                <a:latin typeface="Times New Roman"/>
              </a:rPr>
              <a:t>звернень</a:t>
            </a:r>
            <a:endParaRPr lang="ru-RU" sz="3600" dirty="0">
              <a:solidFill>
                <a:srgbClr val="0000FF"/>
              </a:solidFill>
              <a:effectLst/>
            </a:endParaRPr>
          </a:p>
        </p:txBody>
      </p:sp>
      <p:pic>
        <p:nvPicPr>
          <p:cNvPr id="7170" name="Picture 2" descr="E:\Мои документы\Downloads\Semei--nyii---vra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38" y="93982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85319" y="1644974"/>
            <a:ext cx="3192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 І кварталу </a:t>
            </a:r>
            <a:r>
              <a:rPr lang="uk-UA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2026 </a:t>
            </a:r>
            <a:r>
              <a:rPr lang="uk-UA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року </a:t>
            </a:r>
            <a:r>
              <a:rPr lang="uk-UA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надійшло</a:t>
            </a:r>
            <a:r>
              <a:rPr lang="uk-UA" b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64 </a:t>
            </a:r>
            <a:r>
              <a:rPr lang="uk-UA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звернення.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i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Звернення надійшли через</a:t>
            </a:r>
            <a:r>
              <a:rPr lang="uk-UA" b="1" i="1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8171140"/>
              </p:ext>
            </p:extLst>
          </p:nvPr>
        </p:nvGraphicFramePr>
        <p:xfrm>
          <a:off x="265686" y="2780928"/>
          <a:ext cx="409029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02739283"/>
              </p:ext>
            </p:extLst>
          </p:nvPr>
        </p:nvGraphicFramePr>
        <p:xfrm>
          <a:off x="4509084" y="1844824"/>
          <a:ext cx="45720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Прямокутник 6"/>
          <p:cNvSpPr/>
          <p:nvPr/>
        </p:nvSpPr>
        <p:spPr>
          <a:xfrm>
            <a:off x="6145707" y="1364692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i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видами: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969728449"/>
              </p:ext>
            </p:extLst>
          </p:nvPr>
        </p:nvGraphicFramePr>
        <p:xfrm>
          <a:off x="2267744" y="5311449"/>
          <a:ext cx="5040560" cy="1374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Прямокутник 11"/>
          <p:cNvSpPr/>
          <p:nvPr/>
        </p:nvSpPr>
        <p:spPr>
          <a:xfrm>
            <a:off x="2843808" y="4819575"/>
            <a:ext cx="2957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i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результатами розгляду: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176" y="9925"/>
            <a:ext cx="7416824" cy="682771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rgbClr val="0000FF"/>
                </a:solidFill>
                <a:effectLst/>
                <a:latin typeface="Times New Roman"/>
              </a:rPr>
              <a:t>Розподіл по характеру звернень:</a:t>
            </a:r>
            <a:endParaRPr lang="ru-RU" sz="3600" dirty="0">
              <a:solidFill>
                <a:srgbClr val="0000FF"/>
              </a:solidFill>
              <a:effectLst/>
            </a:endParaRPr>
          </a:p>
        </p:txBody>
      </p:sp>
      <p:pic>
        <p:nvPicPr>
          <p:cNvPr id="4" name="Picture 6" descr="images (2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89"/>
            <a:ext cx="1743152" cy="108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1850656" y="786462"/>
            <a:ext cx="5832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i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питання, що порушуються у зверненнях громадян</a:t>
            </a:r>
            <a:r>
              <a:rPr lang="uk-UA" b="1" i="1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380190548"/>
              </p:ext>
            </p:extLst>
          </p:nvPr>
        </p:nvGraphicFramePr>
        <p:xfrm>
          <a:off x="1815304" y="1432793"/>
          <a:ext cx="6069064" cy="5340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65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Мои документы\Downloads\скачанные файлы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466291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E:\Мои документы\Downloads\16-07-13-oxorona-zdoroviy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5187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8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108520" y="116631"/>
            <a:ext cx="9252520" cy="1897919"/>
          </a:xfrm>
        </p:spPr>
        <p:txBody>
          <a:bodyPr>
            <a:normAutofit fontScale="90000"/>
          </a:bodyPr>
          <a:lstStyle/>
          <a:p>
            <a:r>
              <a:rPr lang="uk-UA" sz="65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Кадрова </a:t>
            </a:r>
            <a:r>
              <a:rPr lang="uk-UA" sz="6500" u="sng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uk-UA" sz="65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5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700" b="1" u="sng" dirty="0">
                <a:ln w="6350">
                  <a:noFill/>
                </a:ln>
                <a:solidFill>
                  <a:schemeClr val="bg1"/>
                </a:solidFill>
                <a:effectLst/>
                <a:latin typeface="Times New Roman"/>
              </a:rPr>
              <a:t>Число штатних посад </a:t>
            </a:r>
            <a:r>
              <a:rPr lang="uk-UA" sz="2700" b="1" u="sng" dirty="0" smtClean="0">
                <a:ln w="6350">
                  <a:noFill/>
                </a:ln>
                <a:solidFill>
                  <a:schemeClr val="bg1"/>
                </a:solidFill>
                <a:effectLst/>
                <a:latin typeface="Times New Roman"/>
              </a:rPr>
              <a:t>працівників -</a:t>
            </a:r>
            <a:r>
              <a:rPr lang="uk-UA" sz="2200" b="1" u="sng" dirty="0" smtClean="0">
                <a:ln w="6350">
                  <a:noFill/>
                </a:ln>
                <a:solidFill>
                  <a:schemeClr val="bg1"/>
                </a:solidFill>
                <a:effectLst/>
                <a:latin typeface="Times New Roman"/>
              </a:rPr>
              <a:t>  </a:t>
            </a:r>
            <a:r>
              <a:rPr lang="en-US" sz="3600" u="sng" dirty="0" smtClean="0">
                <a:solidFill>
                  <a:srgbClr val="FFFF00"/>
                </a:solidFill>
                <a:effectLst/>
                <a:latin typeface="Times New Roman"/>
              </a:rPr>
              <a:t>2804,25</a:t>
            </a:r>
            <a:r>
              <a:rPr lang="uk-UA" sz="3600" b="0" u="sng" dirty="0" smtClean="0">
                <a:solidFill>
                  <a:srgbClr val="FFFF00"/>
                </a:solidFill>
                <a:effectLst/>
                <a:latin typeface="Times New Roman"/>
              </a:rPr>
              <a:t/>
            </a:r>
            <a:br>
              <a:rPr lang="uk-UA" sz="3600" b="0" u="sng" dirty="0" smtClean="0">
                <a:solidFill>
                  <a:srgbClr val="FFFF00"/>
                </a:solidFill>
                <a:effectLst/>
                <a:latin typeface="Times New Roman"/>
              </a:rPr>
            </a:br>
            <a:r>
              <a:rPr lang="uk-UA" sz="2700" u="sng" dirty="0" smtClean="0">
                <a:solidFill>
                  <a:schemeClr val="bg1"/>
                </a:solidFill>
                <a:effectLst/>
                <a:latin typeface="Times New Roman"/>
              </a:rPr>
              <a:t>(аналогічний період 202</a:t>
            </a:r>
            <a:r>
              <a:rPr lang="en-US" sz="2700" u="sng" dirty="0">
                <a:solidFill>
                  <a:schemeClr val="bg1"/>
                </a:solidFill>
                <a:effectLst/>
                <a:latin typeface="Times New Roman"/>
              </a:rPr>
              <a:t>5</a:t>
            </a:r>
            <a:r>
              <a:rPr lang="uk-UA" sz="2700" u="sng" dirty="0" smtClean="0">
                <a:solidFill>
                  <a:schemeClr val="bg1"/>
                </a:solidFill>
                <a:effectLst/>
                <a:latin typeface="Times New Roman"/>
              </a:rPr>
              <a:t> року – </a:t>
            </a:r>
            <a:r>
              <a:rPr lang="uk-UA" sz="2800" u="sng" dirty="0" smtClean="0">
                <a:solidFill>
                  <a:srgbClr val="00B0F0"/>
                </a:solidFill>
                <a:effectLst/>
                <a:latin typeface="Times New Roman"/>
              </a:rPr>
              <a:t>2</a:t>
            </a:r>
            <a:r>
              <a:rPr lang="en-US" sz="2800" u="sng" dirty="0" smtClean="0">
                <a:solidFill>
                  <a:srgbClr val="00B0F0"/>
                </a:solidFill>
                <a:effectLst/>
                <a:latin typeface="Times New Roman"/>
              </a:rPr>
              <a:t>819,5</a:t>
            </a:r>
            <a:r>
              <a:rPr lang="uk-UA" sz="2700" u="sng" dirty="0" smtClean="0">
                <a:solidFill>
                  <a:srgbClr val="00B0F0"/>
                </a:solidFill>
                <a:effectLst/>
                <a:latin typeface="Times New Roman"/>
              </a:rPr>
              <a:t>)</a:t>
            </a:r>
            <a:r>
              <a:rPr lang="uk-UA" sz="2700" b="1" u="sng" dirty="0">
                <a:ln w="6350"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  <a:t/>
            </a:r>
            <a:br>
              <a:rPr lang="uk-UA" sz="2700" b="1" u="sng" dirty="0">
                <a:ln w="6350"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</a:br>
            <a:endParaRPr lang="ru-RU" sz="2700" u="sng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64088" y="1814618"/>
            <a:ext cx="3779912" cy="1224136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uk-UA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Забезпеченість медичними </a:t>
            </a: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працівниками</a:t>
            </a:r>
            <a:endParaRPr lang="uk-UA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uk-UA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uk-UA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тис</a:t>
            </a: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нас.)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1008836" y="2014551"/>
            <a:ext cx="3312368" cy="59774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Число фізичних осіб медичних працівників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Объект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9210806"/>
              </p:ext>
            </p:extLst>
          </p:nvPr>
        </p:nvGraphicFramePr>
        <p:xfrm>
          <a:off x="4139952" y="3028554"/>
          <a:ext cx="4857667" cy="40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18001"/>
              </p:ext>
            </p:extLst>
          </p:nvPr>
        </p:nvGraphicFramePr>
        <p:xfrm>
          <a:off x="-252536" y="2760296"/>
          <a:ext cx="5040560" cy="377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68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0039798"/>
              </p:ext>
            </p:extLst>
          </p:nvPr>
        </p:nvGraphicFramePr>
        <p:xfrm>
          <a:off x="431800" y="549275"/>
          <a:ext cx="8208963" cy="570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6336" name="Picture 16" descr="depositphotos_10599917-stock-photo-collage-of-young-doctors-a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6446" y="942503"/>
            <a:ext cx="2174657" cy="1702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8" y="939216"/>
            <a:ext cx="2216260" cy="1705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2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495" y="756"/>
            <a:ext cx="9144000" cy="105198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>
                <a:solidFill>
                  <a:srgbClr val="0000FF"/>
                </a:solidFill>
                <a:effectLst/>
                <a:latin typeface="Times New Roman"/>
              </a:rPr>
              <a:t>Показники</a:t>
            </a:r>
            <a:r>
              <a:rPr lang="uk-UA" sz="5400" dirty="0">
                <a:solidFill>
                  <a:srgbClr val="0000FF"/>
                </a:solidFill>
                <a:effectLst/>
                <a:latin typeface="Times New Roman"/>
              </a:rPr>
              <a:t> </a:t>
            </a:r>
            <a:r>
              <a:rPr lang="uk-UA" sz="5400" b="1" dirty="0">
                <a:solidFill>
                  <a:srgbClr val="0000FF"/>
                </a:solidFill>
                <a:effectLst/>
                <a:latin typeface="Times New Roman"/>
              </a:rPr>
              <a:t>демографії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93812" y="1095574"/>
            <a:ext cx="5940152" cy="1872208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2400" b="1" cap="none" dirty="0">
                <a:solidFill>
                  <a:srgbClr val="002060"/>
                </a:solidFill>
              </a:rPr>
              <a:t>Чисельність постійного населення         </a:t>
            </a:r>
          </a:p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2400" b="1" cap="none" dirty="0" smtClean="0">
                <a:solidFill>
                  <a:srgbClr val="002060"/>
                </a:solidFill>
              </a:rPr>
              <a:t> </a:t>
            </a:r>
            <a:r>
              <a:rPr lang="uk-UA" sz="2400" b="1" cap="none" dirty="0">
                <a:solidFill>
                  <a:srgbClr val="002060"/>
                </a:solidFill>
              </a:rPr>
              <a:t>м. Кропивницького </a:t>
            </a:r>
            <a:endParaRPr lang="uk-UA" sz="2400" b="1" cap="none" dirty="0" smtClean="0">
              <a:solidFill>
                <a:srgbClr val="002060"/>
              </a:solidFill>
            </a:endParaRPr>
          </a:p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2400" b="1" cap="none" dirty="0" smtClean="0">
                <a:solidFill>
                  <a:srgbClr val="002060"/>
                </a:solidFill>
              </a:rPr>
              <a:t>з </a:t>
            </a:r>
            <a:r>
              <a:rPr lang="uk-UA" sz="2400" b="1" cap="none" dirty="0">
                <a:solidFill>
                  <a:srgbClr val="002060"/>
                </a:solidFill>
              </a:rPr>
              <a:t>с. Новим станом </a:t>
            </a:r>
            <a:r>
              <a:rPr lang="uk-UA" sz="2400" b="1" cap="none" dirty="0" smtClean="0">
                <a:solidFill>
                  <a:srgbClr val="002060"/>
                </a:solidFill>
              </a:rPr>
              <a:t>на 01.04.202</a:t>
            </a:r>
            <a:r>
              <a:rPr lang="en-US" sz="2400" b="1" cap="none" dirty="0" smtClean="0">
                <a:solidFill>
                  <a:srgbClr val="002060"/>
                </a:solidFill>
              </a:rPr>
              <a:t>6</a:t>
            </a:r>
            <a:r>
              <a:rPr lang="uk-UA" sz="2400" b="1" cap="none" dirty="0" smtClean="0">
                <a:solidFill>
                  <a:srgbClr val="002060"/>
                </a:solidFill>
              </a:rPr>
              <a:t> року </a:t>
            </a:r>
          </a:p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2400" b="1" u="sng" cap="none" dirty="0" smtClean="0">
                <a:solidFill>
                  <a:srgbClr val="0000FF"/>
                </a:solidFill>
              </a:rPr>
              <a:t>224 340 </a:t>
            </a:r>
            <a:r>
              <a:rPr lang="uk-UA" sz="2400" b="1" cap="none" dirty="0" smtClean="0">
                <a:solidFill>
                  <a:srgbClr val="002060"/>
                </a:solidFill>
              </a:rPr>
              <a:t>осіб</a:t>
            </a:r>
            <a:endParaRPr lang="ru-RU" sz="2400" b="1" cap="none" dirty="0">
              <a:solidFill>
                <a:srgbClr val="002060"/>
              </a:solidFill>
            </a:endParaRPr>
          </a:p>
          <a:p>
            <a:endParaRPr lang="ru-RU" sz="2400" b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8242227"/>
              </p:ext>
            </p:extLst>
          </p:nvPr>
        </p:nvGraphicFramePr>
        <p:xfrm>
          <a:off x="0" y="2564904"/>
          <a:ext cx="9144000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84168" y="1412776"/>
            <a:ext cx="3013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bg1"/>
                </a:solidFill>
              </a:rPr>
              <a:t>Народилося за даними </a:t>
            </a:r>
            <a:r>
              <a:rPr lang="uk-UA" b="1" dirty="0" err="1" smtClean="0">
                <a:solidFill>
                  <a:schemeClr val="bg1"/>
                </a:solidFill>
              </a:rPr>
              <a:t>РАЦСу</a:t>
            </a:r>
            <a:r>
              <a:rPr lang="uk-UA" b="1" dirty="0" smtClean="0">
                <a:solidFill>
                  <a:schemeClr val="bg1"/>
                </a:solidFill>
              </a:rPr>
              <a:t> – 315 осіб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bg1"/>
                </a:solidFill>
              </a:rPr>
              <a:t>Померло – 5</a:t>
            </a:r>
            <a:r>
              <a:rPr lang="en-US" b="1" dirty="0" smtClean="0">
                <a:solidFill>
                  <a:schemeClr val="bg1"/>
                </a:solidFill>
              </a:rPr>
              <a:t>39</a:t>
            </a:r>
            <a:r>
              <a:rPr lang="uk-UA" b="1" dirty="0" smtClean="0">
                <a:solidFill>
                  <a:schemeClr val="bg1"/>
                </a:solidFill>
              </a:rPr>
              <a:t> осіб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3728" y="133644"/>
            <a:ext cx="7610204" cy="1143000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uk-UA" sz="360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Структура смертності дорослого </a:t>
            </a:r>
            <a:r>
              <a:rPr lang="uk-UA" sz="360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населення (у%) </a:t>
            </a:r>
            <a:endParaRPr lang="ru-RU" sz="36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2" name="Picture 10" descr="Картинки по запросу функціональні методи обсте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10" y="705144"/>
            <a:ext cx="2396044" cy="145592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78670365"/>
              </p:ext>
            </p:extLst>
          </p:nvPr>
        </p:nvGraphicFramePr>
        <p:xfrm>
          <a:off x="4572000" y="836712"/>
          <a:ext cx="5976664" cy="59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72079321"/>
              </p:ext>
            </p:extLst>
          </p:nvPr>
        </p:nvGraphicFramePr>
        <p:xfrm>
          <a:off x="215054" y="559281"/>
          <a:ext cx="5478593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016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296144"/>
          </a:xfrm>
          <a:noFill/>
        </p:spPr>
        <p:txBody>
          <a:bodyPr>
            <a:noAutofit/>
          </a:bodyPr>
          <a:lstStyle/>
          <a:p>
            <a:r>
              <a:rPr lang="uk-UA" sz="4400" u="sng" dirty="0">
                <a:solidFill>
                  <a:srgbClr val="0000FF"/>
                </a:solidFill>
                <a:effectLst/>
                <a:latin typeface="Times New Roman"/>
              </a:rPr>
              <a:t>Забезпеченість населення сімейними лікарями</a:t>
            </a:r>
            <a:endParaRPr lang="ru-RU" sz="4400" u="sng" dirty="0">
              <a:solidFill>
                <a:srgbClr val="0000FF"/>
              </a:solidFill>
              <a:effectLst/>
            </a:endParaRPr>
          </a:p>
        </p:txBody>
      </p:sp>
      <p:graphicFrame>
        <p:nvGraphicFramePr>
          <p:cNvPr id="10" name="Объект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78259231"/>
              </p:ext>
            </p:extLst>
          </p:nvPr>
        </p:nvGraphicFramePr>
        <p:xfrm>
          <a:off x="491981" y="1556792"/>
          <a:ext cx="421196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282941"/>
              </p:ext>
            </p:extLst>
          </p:nvPr>
        </p:nvGraphicFramePr>
        <p:xfrm>
          <a:off x="5088484" y="1556792"/>
          <a:ext cx="3888432" cy="284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96963"/>
              </p:ext>
            </p:extLst>
          </p:nvPr>
        </p:nvGraphicFramePr>
        <p:xfrm>
          <a:off x="4044090" y="4401607"/>
          <a:ext cx="4932826" cy="260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2" descr="E:\Мои документы\Downloads\images (2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2" y="4683992"/>
            <a:ext cx="3168352" cy="2001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850103"/>
              </p:ext>
            </p:extLst>
          </p:nvPr>
        </p:nvGraphicFramePr>
        <p:xfrm>
          <a:off x="478263" y="1052737"/>
          <a:ext cx="7868284" cy="259895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25790"/>
                <a:gridCol w="2042401"/>
                <a:gridCol w="1150350"/>
                <a:gridCol w="988976"/>
                <a:gridCol w="2222817"/>
                <a:gridCol w="1037950"/>
              </a:tblGrid>
              <a:tr h="90363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з/п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Назва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АЗПСМ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Чисельність постійного населення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Кількість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лікарів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Кількість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зареєстрованих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декларацій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з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пацієнтом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у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системі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e-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Health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одного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лікаря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</a:tr>
              <a:tr h="336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КЗ "ЦПМСД №1"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0106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272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6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КЗ "ЦПМСД №2"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37961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356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6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КЗ "АЗПСМ"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8920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04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КНП "КЗПО"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7577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263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43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місту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224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340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6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6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34564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6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282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4229" name="Picture 3" descr="E:\Мои документы\Downloads\9834ebf86290350e5d6647163a45b32a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4394" y="0"/>
            <a:ext cx="1664307" cy="113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1572319" y="10597"/>
            <a:ext cx="597666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2200" u="sng" dirty="0" smtClean="0">
                <a:ln w="50800"/>
                <a:solidFill>
                  <a:srgbClr val="0000FF"/>
                </a:solidFill>
                <a:effectLst/>
                <a:latin typeface="Times New Roman"/>
              </a:rPr>
              <a:t>Кількість зареєстрованих декларацій з пацієнтами на 1.04.202</a:t>
            </a:r>
            <a:r>
              <a:rPr lang="en-US" sz="2200" u="sng" dirty="0" smtClean="0">
                <a:ln w="50800"/>
                <a:solidFill>
                  <a:srgbClr val="0000FF"/>
                </a:solidFill>
                <a:effectLst/>
                <a:latin typeface="Times New Roman"/>
              </a:rPr>
              <a:t>6</a:t>
            </a:r>
            <a:endParaRPr lang="ru-RU" sz="2200" u="sng" dirty="0">
              <a:ln w="50800"/>
              <a:solidFill>
                <a:srgbClr val="0000FF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1970" cy="113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395536" y="3900916"/>
            <a:ext cx="85911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В тому числі </a:t>
            </a:r>
            <a:r>
              <a:rPr lang="uk-UA" dirty="0" err="1">
                <a:solidFill>
                  <a:schemeClr val="bg1"/>
                </a:solidFill>
              </a:rPr>
              <a:t>заключені</a:t>
            </a:r>
            <a:r>
              <a:rPr lang="uk-UA" dirty="0">
                <a:solidFill>
                  <a:schemeClr val="bg1"/>
                </a:solidFill>
              </a:rPr>
              <a:t> декларації переселенцями з тимчасово окупованих територій, які постраждали у зв’язку зі збройною агресією російської федерації проти України (ВПО) – </a:t>
            </a:r>
            <a:r>
              <a:rPr lang="uk-UA" b="1" dirty="0">
                <a:solidFill>
                  <a:schemeClr val="bg1"/>
                </a:solidFill>
              </a:rPr>
              <a:t>7021</a:t>
            </a:r>
            <a:r>
              <a:rPr lang="uk-UA" dirty="0">
                <a:solidFill>
                  <a:schemeClr val="bg1"/>
                </a:solidFill>
              </a:rPr>
              <a:t>, а саме:</a:t>
            </a:r>
          </a:p>
          <a:p>
            <a:r>
              <a:rPr lang="uk-UA" dirty="0">
                <a:solidFill>
                  <a:schemeClr val="bg1"/>
                </a:solidFill>
              </a:rPr>
              <a:t>       дорослі – </a:t>
            </a:r>
            <a:r>
              <a:rPr lang="uk-UA" b="1" dirty="0">
                <a:solidFill>
                  <a:schemeClr val="bg1"/>
                </a:solidFill>
              </a:rPr>
              <a:t>4645</a:t>
            </a:r>
            <a:r>
              <a:rPr lang="uk-UA" dirty="0">
                <a:solidFill>
                  <a:schemeClr val="bg1"/>
                </a:solidFill>
              </a:rPr>
              <a:t>  (жінки – 2928, чоловіки – 1717);</a:t>
            </a:r>
          </a:p>
          <a:p>
            <a:r>
              <a:rPr lang="uk-UA" dirty="0">
                <a:solidFill>
                  <a:schemeClr val="bg1"/>
                </a:solidFill>
              </a:rPr>
              <a:t>       діти  - </a:t>
            </a:r>
            <a:r>
              <a:rPr lang="uk-UA" b="1" dirty="0">
                <a:solidFill>
                  <a:schemeClr val="bg1"/>
                </a:solidFill>
              </a:rPr>
              <a:t>2376</a:t>
            </a:r>
            <a:r>
              <a:rPr lang="uk-UA" dirty="0">
                <a:solidFill>
                  <a:schemeClr val="bg1"/>
                </a:solidFill>
              </a:rPr>
              <a:t> осіб.</a:t>
            </a:r>
          </a:p>
          <a:p>
            <a:r>
              <a:rPr lang="uk-UA" dirty="0">
                <a:solidFill>
                  <a:schemeClr val="bg1"/>
                </a:solidFill>
              </a:rPr>
              <a:t>Станом на 01.04.2026 року кількість підписаних </a:t>
            </a:r>
            <a:r>
              <a:rPr lang="uk-UA" b="1" i="1" dirty="0">
                <a:solidFill>
                  <a:schemeClr val="bg1"/>
                </a:solidFill>
              </a:rPr>
              <a:t>декларацій зменшилась</a:t>
            </a:r>
            <a:r>
              <a:rPr lang="uk-UA" dirty="0">
                <a:solidFill>
                  <a:schemeClr val="bg1"/>
                </a:solidFill>
              </a:rPr>
              <a:t> в порівнянні з минулим роком </a:t>
            </a:r>
            <a:r>
              <a:rPr lang="uk-UA" b="1" dirty="0">
                <a:solidFill>
                  <a:schemeClr val="bg1"/>
                </a:solidFill>
              </a:rPr>
              <a:t>на 10,3%</a:t>
            </a:r>
            <a:r>
              <a:rPr lang="uk-UA" dirty="0">
                <a:solidFill>
                  <a:schemeClr val="bg1"/>
                </a:solidFill>
              </a:rPr>
              <a:t> (на 01.04.2025 року було підписано 149941  декларацій).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  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5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7">
      <a:dk1>
        <a:sysClr val="windowText" lastClr="000000"/>
      </a:dk1>
      <a:lt1>
        <a:sysClr val="window" lastClr="FFFFFF"/>
      </a:lt1>
      <a:dk2>
        <a:srgbClr val="C9F0FF"/>
      </a:dk2>
      <a:lt2>
        <a:srgbClr val="00B0F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B4DBF"/>
      </a:accent6>
      <a:hlink>
        <a:srgbClr val="FFFFFF"/>
      </a:hlink>
      <a:folHlink>
        <a:srgbClr val="FF00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0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1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4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5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6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7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8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9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12453</TotalTime>
  <Words>1766</Words>
  <Application>Microsoft Office PowerPoint</Application>
  <PresentationFormat>Екран (4:3)</PresentationFormat>
  <Paragraphs>396</Paragraphs>
  <Slides>37</Slides>
  <Notes>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37</vt:i4>
      </vt:variant>
    </vt:vector>
  </HeadingPairs>
  <TitlesOfParts>
    <vt:vector size="46" baseType="lpstr">
      <vt:lpstr>Arial</vt:lpstr>
      <vt:lpstr>Calibri</vt:lpstr>
      <vt:lpstr>Courier New</vt:lpstr>
      <vt:lpstr>Tahoma</vt:lpstr>
      <vt:lpstr>Times New Roman</vt:lpstr>
      <vt:lpstr>Wingdings</vt:lpstr>
      <vt:lpstr>Wingdings 2</vt:lpstr>
      <vt:lpstr>Wingdings 3</vt:lpstr>
      <vt:lpstr>Апекс</vt:lpstr>
      <vt:lpstr>Підсумки роботи   закладів охорони здоров’я   міста Кропивницького за І квартал 2026 року</vt:lpstr>
      <vt:lpstr>Презентація PowerPoint</vt:lpstr>
      <vt:lpstr>Мережа закладів м. Кропивницького</vt:lpstr>
      <vt:lpstr>Кадрова ситуація Число штатних посад працівників -  2804,25 (аналогічний період 2025 року – 2819,5) </vt:lpstr>
      <vt:lpstr>Презентація PowerPoint</vt:lpstr>
      <vt:lpstr>Показники демографії</vt:lpstr>
      <vt:lpstr>Структура смертності дорослого населення (у%) </vt:lpstr>
      <vt:lpstr>Забезпеченість населення сімейними лікарями</vt:lpstr>
      <vt:lpstr>Презентація PowerPoint</vt:lpstr>
      <vt:lpstr>Психологічна допомога</vt:lpstr>
      <vt:lpstr>Презентація PowerPoint</vt:lpstr>
      <vt:lpstr>Медична реабілітація</vt:lpstr>
      <vt:lpstr>Фахівці з супроводу ветеранів війни та демобілізованих осіб</vt:lpstr>
      <vt:lpstr>Показники поширеності та захворюваності серед  дорослого населення  (на 100 тис. відповідного населення)</vt:lpstr>
      <vt:lpstr>Серед підлітків показники поширеності  та захворюваності  (на 100 тис. відповідного населення)</vt:lpstr>
      <vt:lpstr>Презентація PowerPoint</vt:lpstr>
      <vt:lpstr>Показники   онкологічної служби</vt:lpstr>
      <vt:lpstr>Диспансерний облік та захворюваність на ВІЛ, СНІД</vt:lpstr>
      <vt:lpstr>Ситуація з туберкульозом (розрахунок на 100 тис. населення)</vt:lpstr>
      <vt:lpstr>Презентація PowerPoint</vt:lpstr>
      <vt:lpstr>Стаціонарна допомога</vt:lpstr>
      <vt:lpstr>Хірургічна допомога</vt:lpstr>
      <vt:lpstr>Імунізація населення профщеплення проти:</vt:lpstr>
      <vt:lpstr>Робота акушерсько-гінекологічної та педіатричної служб</vt:lpstr>
      <vt:lpstr>Амбулаторно-поліклінічна допомога</vt:lpstr>
      <vt:lpstr>Презентація PowerPoint</vt:lpstr>
      <vt:lpstr>Медичне забезпечення ВПО</vt:lpstr>
      <vt:lpstr>Презентація PowerPoint</vt:lpstr>
      <vt:lpstr>Станом на 01 квітня 2026 року на галузь «Охорона здоров’я» м.Кропивницького на 2026 рік по загальному фонду затверджено з усіма уточненнями обсяг видатків у сумі 90 981,0 тис.грн. у т.ч.: </vt:lpstr>
      <vt:lpstr>Презентація PowerPoint</vt:lpstr>
      <vt:lpstr>За І квартал 2026 року до  комунальних некомерційних підприємств надійшло від Національної служби здоров’я України коштів на загальну суму – 146 568,7 тис.грн.:</vt:lpstr>
      <vt:lpstr>За І квартал 2026 року до  комунальних некомерційних підприємств надійшло власних надходжень до спеціального фонду у сумі – 10 051,4 тис.грн.:</vt:lpstr>
      <vt:lpstr>Презентація PowerPoint</vt:lpstr>
      <vt:lpstr>Презентація PowerPoint</vt:lpstr>
      <vt:lpstr>Розподіл звернень</vt:lpstr>
      <vt:lpstr>Розподіл по характеру звернень: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здоров</dc:creator>
  <cp:lastModifiedBy>User</cp:lastModifiedBy>
  <cp:revision>824</cp:revision>
  <dcterms:created xsi:type="dcterms:W3CDTF">2018-04-12T09:56:02Z</dcterms:created>
  <dcterms:modified xsi:type="dcterms:W3CDTF">2026-04-30T13:36:31Z</dcterms:modified>
</cp:coreProperties>
</file>