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4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7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18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19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theme/themeOverride4.xml" ContentType="application/vnd.openxmlformats-officedocument.themeOverr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theme/themeOverride5.xml" ContentType="application/vnd.openxmlformats-officedocument.themeOverride+xml"/>
  <Override PartName="/ppt/charts/chart51.xml" ContentType="application/vnd.openxmlformats-officedocument.drawingml.chart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21.xml" ContentType="application/vnd.openxmlformats-officedocument.presentationml.notesSlide+xml"/>
  <Override PartName="/ppt/charts/chart57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notesMasterIdLst>
    <p:notesMasterId r:id="rId56"/>
  </p:notesMasterIdLst>
  <p:sldIdLst>
    <p:sldId id="474" r:id="rId2"/>
    <p:sldId id="504" r:id="rId3"/>
    <p:sldId id="475" r:id="rId4"/>
    <p:sldId id="540" r:id="rId5"/>
    <p:sldId id="477" r:id="rId6"/>
    <p:sldId id="478" r:id="rId7"/>
    <p:sldId id="507" r:id="rId8"/>
    <p:sldId id="479" r:id="rId9"/>
    <p:sldId id="538" r:id="rId10"/>
    <p:sldId id="480" r:id="rId11"/>
    <p:sldId id="533" r:id="rId12"/>
    <p:sldId id="539" r:id="rId13"/>
    <p:sldId id="481" r:id="rId14"/>
    <p:sldId id="532" r:id="rId15"/>
    <p:sldId id="485" r:id="rId16"/>
    <p:sldId id="486" r:id="rId17"/>
    <p:sldId id="487" r:id="rId18"/>
    <p:sldId id="537" r:id="rId19"/>
    <p:sldId id="541" r:id="rId20"/>
    <p:sldId id="492" r:id="rId21"/>
    <p:sldId id="518" r:id="rId22"/>
    <p:sldId id="490" r:id="rId23"/>
    <p:sldId id="491" r:id="rId24"/>
    <p:sldId id="489" r:id="rId25"/>
    <p:sldId id="534" r:id="rId26"/>
    <p:sldId id="493" r:id="rId27"/>
    <p:sldId id="494" r:id="rId28"/>
    <p:sldId id="502" r:id="rId29"/>
    <p:sldId id="464" r:id="rId30"/>
    <p:sldId id="353" r:id="rId31"/>
    <p:sldId id="304" r:id="rId32"/>
    <p:sldId id="435" r:id="rId33"/>
    <p:sldId id="465" r:id="rId34"/>
    <p:sldId id="530" r:id="rId35"/>
    <p:sldId id="310" r:id="rId36"/>
    <p:sldId id="531" r:id="rId37"/>
    <p:sldId id="545" r:id="rId38"/>
    <p:sldId id="543" r:id="rId39"/>
    <p:sldId id="544" r:id="rId40"/>
    <p:sldId id="542" r:id="rId41"/>
    <p:sldId id="438" r:id="rId42"/>
    <p:sldId id="290" r:id="rId43"/>
    <p:sldId id="445" r:id="rId44"/>
    <p:sldId id="443" r:id="rId45"/>
    <p:sldId id="444" r:id="rId46"/>
    <p:sldId id="517" r:id="rId47"/>
    <p:sldId id="546" r:id="rId48"/>
    <p:sldId id="547" r:id="rId49"/>
    <p:sldId id="468" r:id="rId50"/>
    <p:sldId id="448" r:id="rId51"/>
    <p:sldId id="529" r:id="rId52"/>
    <p:sldId id="450" r:id="rId53"/>
    <p:sldId id="433" r:id="rId54"/>
    <p:sldId id="411" r:id="rId55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D20217-9168-41B2-BF52-CDA9EF07F269}">
          <p14:sldIdLst>
            <p14:sldId id="474"/>
            <p14:sldId id="504"/>
            <p14:sldId id="475"/>
            <p14:sldId id="540"/>
            <p14:sldId id="477"/>
            <p14:sldId id="478"/>
            <p14:sldId id="507"/>
            <p14:sldId id="479"/>
            <p14:sldId id="538"/>
            <p14:sldId id="480"/>
            <p14:sldId id="533"/>
            <p14:sldId id="539"/>
            <p14:sldId id="481"/>
            <p14:sldId id="532"/>
            <p14:sldId id="485"/>
            <p14:sldId id="486"/>
            <p14:sldId id="487"/>
            <p14:sldId id="537"/>
            <p14:sldId id="541"/>
            <p14:sldId id="492"/>
            <p14:sldId id="518"/>
            <p14:sldId id="490"/>
            <p14:sldId id="491"/>
            <p14:sldId id="489"/>
            <p14:sldId id="534"/>
            <p14:sldId id="493"/>
            <p14:sldId id="494"/>
            <p14:sldId id="502"/>
            <p14:sldId id="464"/>
            <p14:sldId id="353"/>
            <p14:sldId id="304"/>
            <p14:sldId id="435"/>
            <p14:sldId id="465"/>
            <p14:sldId id="530"/>
            <p14:sldId id="310"/>
            <p14:sldId id="531"/>
            <p14:sldId id="545"/>
            <p14:sldId id="543"/>
            <p14:sldId id="544"/>
            <p14:sldId id="542"/>
            <p14:sldId id="438"/>
            <p14:sldId id="290"/>
            <p14:sldId id="445"/>
            <p14:sldId id="443"/>
            <p14:sldId id="444"/>
            <p14:sldId id="517"/>
            <p14:sldId id="546"/>
            <p14:sldId id="547"/>
            <p14:sldId id="468"/>
            <p14:sldId id="448"/>
            <p14:sldId id="529"/>
            <p14:sldId id="450"/>
            <p14:sldId id="433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660033"/>
    <a:srgbClr val="660066"/>
    <a:srgbClr val="00CC99"/>
    <a:srgbClr val="FFCCFF"/>
    <a:srgbClr val="008000"/>
    <a:srgbClr val="FF00FF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2" autoAdjust="0"/>
    <p:restoredTop sz="94610" autoAdjust="0"/>
  </p:normalViewPr>
  <p:slideViewPr>
    <p:cSldViewPr>
      <p:cViewPr varScale="1">
        <p:scale>
          <a:sx n="109" d="100"/>
          <a:sy n="109" d="100"/>
        </p:scale>
        <p:origin x="5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5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hPercent val="5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185973686539539E-2"/>
          <c:y val="5.4727865129711457E-2"/>
          <c:w val="0.90681402631346042"/>
          <c:h val="0.8348017621145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40000" dist="23000" dir="12000000" sx="111000" sy="111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3.2371447719902299E-3"/>
                  <c:y val="-5.558981067805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980714308084512E-3"/>
                  <c:y val="-3.2840200514640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302314438720892E-2"/>
                  <c:y val="-2.5841427099465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462750092906396E-2"/>
                  <c:y val="-3.169278996865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Діти 0-14р.</c:v>
                </c:pt>
                <c:pt idx="1">
                  <c:v>Підлітки</c:v>
                </c:pt>
                <c:pt idx="2">
                  <c:v>Пенсіонери</c:v>
                </c:pt>
                <c:pt idx="3">
                  <c:v>Працездатні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1532840606676691E-2"/>
                  <c:y val="-4.3219884170576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628738049821153E-2"/>
                  <c:y val="-4.5395602450664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932351463650657E-2"/>
                  <c:y val="5.910513905284992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11526265795271E-2"/>
                      <c:h val="0.1390826646501643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9005663319918812E-2"/>
                  <c:y val="-4.0654604694789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Діти 0-14р.</c:v>
                </c:pt>
                <c:pt idx="1">
                  <c:v>Підлітки</c:v>
                </c:pt>
                <c:pt idx="2">
                  <c:v>Пенсіонери</c:v>
                </c:pt>
                <c:pt idx="3">
                  <c:v>Працездатні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5706384"/>
        <c:axId val="855699856"/>
        <c:axId val="0"/>
      </c:bar3DChart>
      <c:catAx>
        <c:axId val="85570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55699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5699856"/>
        <c:scaling>
          <c:orientation val="minMax"/>
          <c:max val="1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55706384"/>
        <c:crosses val="autoZero"/>
        <c:crossBetween val="between"/>
        <c:minorUnit val="4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38918122801143"/>
          <c:y val="8.1712471015765328E-2"/>
          <c:w val="0.28980874164273568"/>
          <c:h val="7.9110902673216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4"/>
      <c:rotY val="2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98593615454449"/>
          <c:y val="1.6580459770114943E-2"/>
          <c:w val="0.86255054432348444"/>
          <c:h val="0.601553534256493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212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262176067889858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96406014393085"/>
                      <c:h val="0.12758620689655173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113349.4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7212">
              <a:noFill/>
            </a:ln>
          </c:spPr>
          <c:invertIfNegative val="0"/>
          <c:dLbls>
            <c:dLbl>
              <c:idx val="0"/>
              <c:layout>
                <c:manualLayout>
                  <c:x val="0.13562848966105712"/>
                  <c:y val="-6.5731966693818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4950263197883"/>
                      <c:h val="0.10172413793103448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121776.3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gapDepth val="112"/>
        <c:shape val="box"/>
        <c:axId val="855700400"/>
        <c:axId val="855696048"/>
        <c:axId val="0"/>
      </c:bar3DChart>
      <c:catAx>
        <c:axId val="85570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855696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5696048"/>
        <c:scaling>
          <c:orientation val="minMax"/>
          <c:min val="10000"/>
        </c:scaling>
        <c:delete val="0"/>
        <c:axPos val="l"/>
        <c:majorGridlines>
          <c:spPr>
            <a:ln w="13605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855700400"/>
        <c:crosses val="autoZero"/>
        <c:crossBetween val="between"/>
      </c:valAx>
      <c:spPr>
        <a:noFill/>
        <a:ln w="24009">
          <a:noFill/>
        </a:ln>
      </c:spPr>
    </c:plotArea>
    <c:legend>
      <c:legendPos val="b"/>
      <c:layout>
        <c:manualLayout>
          <c:xMode val="edge"/>
          <c:yMode val="edge"/>
          <c:x val="5.0000048704271556E-2"/>
          <c:y val="0.72085776993393069"/>
          <c:w val="0.89999990259145679"/>
          <c:h val="7.5119241560322195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4"/>
      <c:rotY val="2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744945567651656"/>
          <c:y val="5.6768558951965073E-2"/>
          <c:w val="0.86255054432348444"/>
          <c:h val="0.742358078602620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212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346090026177744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82539797054478"/>
                      <c:h val="0.22842448356573583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129561.2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7212">
              <a:noFill/>
            </a:ln>
          </c:spPr>
          <c:invertIfNegative val="0"/>
          <c:dLbls>
            <c:dLbl>
              <c:idx val="0"/>
              <c:layout>
                <c:manualLayout>
                  <c:x val="0.2172686538603007"/>
                  <c:y val="3.715847525806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82539797054478"/>
                      <c:h val="0.22842448356573583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122562.4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gapDepth val="112"/>
        <c:shape val="box"/>
        <c:axId val="855701488"/>
        <c:axId val="855696592"/>
        <c:axId val="0"/>
      </c:bar3DChart>
      <c:catAx>
        <c:axId val="85570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855696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5696592"/>
        <c:scaling>
          <c:orientation val="minMax"/>
          <c:min val="105000"/>
        </c:scaling>
        <c:delete val="0"/>
        <c:axPos val="l"/>
        <c:majorGridlines>
          <c:spPr>
            <a:ln w="13605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855701488"/>
        <c:crosses val="autoZero"/>
        <c:crossBetween val="between"/>
      </c:valAx>
      <c:spPr>
        <a:noFill/>
        <a:ln w="240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4"/>
      <c:rotY val="2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744945567651656"/>
          <c:y val="5.6768558951965073E-2"/>
          <c:w val="0.86255054432348444"/>
          <c:h val="0.742358078602620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212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548619279106238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27538117116566"/>
                      <c:h val="0.20202355311018783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(на 1 тис.нас.)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120237.6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7212">
              <a:noFill/>
            </a:ln>
          </c:spPr>
          <c:invertIfNegative val="0"/>
          <c:dLbls>
            <c:dLbl>
              <c:idx val="0"/>
              <c:layout>
                <c:manualLayout>
                  <c:x val="0.2251662003017335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13593102555246"/>
                      <c:h val="0.21752212717105507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(на 1 тис.нас.)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126827.3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gapDepth val="112"/>
        <c:shape val="box"/>
        <c:axId val="855697136"/>
        <c:axId val="855693872"/>
        <c:axId val="0"/>
      </c:bar3DChart>
      <c:catAx>
        <c:axId val="85569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855693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5693872"/>
        <c:scaling>
          <c:orientation val="minMax"/>
          <c:max val="140000"/>
          <c:min val="90000"/>
        </c:scaling>
        <c:delete val="0"/>
        <c:axPos val="l"/>
        <c:majorGridlines>
          <c:spPr>
            <a:ln w="13605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855697136"/>
        <c:crosses val="autoZero"/>
        <c:crossBetween val="between"/>
        <c:majorUnit val="6000"/>
        <c:minorUnit val="600"/>
      </c:valAx>
      <c:spPr>
        <a:noFill/>
        <a:ln w="240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3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0.10856556959157097"/>
          <c:y val="5.6553466587889067E-2"/>
          <c:w val="0.52096890047017563"/>
          <c:h val="0.72863497533667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1729">
              <a:noFill/>
            </a:ln>
          </c:spPr>
          <c:invertIfNegative val="0"/>
          <c:dLbls>
            <c:dLbl>
              <c:idx val="0"/>
              <c:layout>
                <c:manualLayout>
                  <c:x val="-3.5616514085797704E-2"/>
                  <c:y val="-5.9054702810154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7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34367.699999999997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1729">
              <a:noFill/>
            </a:ln>
          </c:spPr>
          <c:invertIfNegative val="0"/>
          <c:dLbls>
            <c:dLbl>
              <c:idx val="0"/>
              <c:layout>
                <c:manualLayout>
                  <c:x val="8.6825582054041811E-2"/>
                  <c:y val="-5.6110790061138012E-2"/>
                </c:manualLayout>
              </c:layout>
              <c:numFmt formatCode="0.0" sourceLinked="0"/>
              <c:spPr>
                <a:noFill/>
                <a:ln w="21729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1729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38445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6"/>
        <c:shape val="box"/>
        <c:axId val="855697680"/>
        <c:axId val="855704208"/>
        <c:axId val="0"/>
      </c:bar3DChart>
      <c:catAx>
        <c:axId val="85569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83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855704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5704208"/>
        <c:scaling>
          <c:orientation val="minMax"/>
          <c:min val="25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7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855697680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6" b="1" i="0" u="none" strike="noStrike" kern="0" spc="3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796" b="1" i="0" u="none" strike="noStrike" kern="0" spc="3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3707245227440099"/>
          <c:y val="0.5354596760646857"/>
          <c:w val="0.22934654719884151"/>
          <c:h val="0.44106015642517021"/>
        </c:manualLayout>
      </c:layout>
      <c:overlay val="0"/>
      <c:spPr>
        <a:noFill/>
        <a:ln w="2715">
          <a:noFill/>
          <a:prstDash val="solid"/>
        </a:ln>
      </c:spPr>
      <c:txPr>
        <a:bodyPr/>
        <a:lstStyle/>
        <a:p>
          <a:pPr>
            <a:defRPr sz="1796" b="1" i="0" u="none" strike="noStrike" kern="0" spc="30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7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9175750090062271"/>
          <c:y val="0.12700041016378977"/>
          <c:w val="0.77183907158663989"/>
          <c:h val="0.662483455578227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3703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6107973193326696E-2"/>
                  <c:y val="-4.134092005801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100762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7408">
              <a:noFill/>
            </a:ln>
          </c:spPr>
          <c:invertIfNegative val="0"/>
          <c:dLbls>
            <c:dLbl>
              <c:idx val="0"/>
              <c:layout>
                <c:manualLayout>
                  <c:x val="6.4684861199528404E-2"/>
                  <c:y val="-3.1829494248054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95597.6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42"/>
        <c:shape val="box"/>
        <c:axId val="855705296"/>
        <c:axId val="855705840"/>
        <c:axId val="0"/>
      </c:bar3DChart>
      <c:catAx>
        <c:axId val="85570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855705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5705840"/>
        <c:scaling>
          <c:orientation val="minMax"/>
          <c:min val="8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85570529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8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21790124617963358"/>
          <c:y val="0.10348717453263127"/>
          <c:w val="0.70974766520765853"/>
          <c:h val="0.718264265925559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3703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5697923704669818E-2"/>
                  <c:y val="-7.726686169957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23235325117008"/>
                      <c:h val="0.12753709282754133"/>
                    </c:manualLayout>
                  </c15:layout>
                </c:ext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(0-14р.) на 1тис.нас.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106606.9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7408">
              <a:noFill/>
            </a:ln>
          </c:spPr>
          <c:invertIfNegative val="0"/>
          <c:dLbls>
            <c:dLbl>
              <c:idx val="0"/>
              <c:layout>
                <c:manualLayout>
                  <c:x val="8.4287092458229768E-2"/>
                  <c:y val="-3.1829494248054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82502197257978"/>
                      <c:h val="0.19938897611066322"/>
                    </c:manualLayout>
                  </c15:layout>
                </c:ext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(0-14р.) на 1тис.нас.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112945.4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gapDepth val="56"/>
        <c:shape val="box"/>
        <c:axId val="855694416"/>
        <c:axId val="921105792"/>
        <c:axId val="0"/>
      </c:bar3DChart>
      <c:catAx>
        <c:axId val="855694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92110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1105792"/>
        <c:scaling>
          <c:orientation val="minMax"/>
          <c:min val="8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85569441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6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6" dirty="0" err="1" smtClean="0">
                <a:latin typeface="Times New Roman" pitchFamily="18" charset="0"/>
                <a:cs typeface="Times New Roman" pitchFamily="18" charset="0"/>
              </a:rPr>
              <a:t>Поширеність</a:t>
            </a:r>
            <a:r>
              <a:rPr lang="ru-RU" sz="1996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96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933052322431368"/>
          <c:y val="5.3304993544639363E-3"/>
        </c:manualLayout>
      </c:layout>
      <c:overlay val="0"/>
      <c:spPr>
        <a:noFill/>
        <a:ln w="21343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08775168128366E-2"/>
          <c:y val="0.13710766140663896"/>
          <c:w val="0.91037595321363396"/>
          <c:h val="0.518318006367801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43">
              <a:noFill/>
            </a:ln>
            <a:effectLst>
              <a:outerShdw blurRad="50800" dist="88900" dir="1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explosion val="23"/>
          <c:dPt>
            <c:idx val="0"/>
            <c:bubble3D val="0"/>
            <c:explosion val="0"/>
            <c:spPr>
              <a:solidFill>
                <a:srgbClr val="92D05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Lbls>
            <c:dLbl>
              <c:idx val="0"/>
              <c:layout>
                <c:manualLayout>
                  <c:x val="-0.27280357843802144"/>
                  <c:y val="-4.41869015779957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570167880002608"/>
                  <c:y val="-9.14952932110424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470761529249954"/>
                  <c:y val="-4.1056767958102938E-2"/>
                </c:manualLayout>
              </c:layout>
              <c:numFmt formatCode="0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001047157808387"/>
                      <c:h val="0.1316899865520315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43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хвороби системи кровообігу</c:v>
                </c:pt>
                <c:pt idx="1">
                  <c:v>хвороби органів дихання</c:v>
                </c:pt>
                <c:pt idx="2">
                  <c:v>хвороби ендокринної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68512</c:v>
                </c:pt>
                <c:pt idx="1">
                  <c:v>27897</c:v>
                </c:pt>
                <c:pt idx="2">
                  <c:v>18810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1103041766545055E-2"/>
          <c:y val="0.65745539589240953"/>
          <c:w val="0.92828869433843364"/>
          <c:h val="0.30736630158562628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9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4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4" dirty="0" err="1" smtClean="0">
                <a:latin typeface="Times New Roman" pitchFamily="18" charset="0"/>
                <a:cs typeface="Times New Roman" pitchFamily="18" charset="0"/>
              </a:rPr>
              <a:t>Захворюваність</a:t>
            </a:r>
            <a:endParaRPr lang="ru-RU" sz="1994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551813854031078"/>
          <c:y val="0"/>
        </c:manualLayout>
      </c:layout>
      <c:overlay val="0"/>
      <c:spPr>
        <a:noFill/>
        <a:ln w="21324">
          <a:noFill/>
        </a:ln>
      </c:spPr>
    </c:title>
    <c:autoTitleDeleted val="0"/>
    <c:view3D>
      <c:rotX val="30"/>
      <c:rotY val="0"/>
      <c:depthPercent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85368959698163"/>
          <c:y val="0.12157192971824679"/>
          <c:w val="0.83662850592358551"/>
          <c:h val="0.4776165221408152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24">
              <a:noFill/>
            </a:ln>
          </c:spPr>
          <c:explosion val="12"/>
          <c:dPt>
            <c:idx val="0"/>
            <c:bubble3D val="0"/>
            <c:spPr>
              <a:solidFill>
                <a:srgbClr val="92D050"/>
              </a:solidFill>
              <a:ln w="21324"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21324">
                <a:noFill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21324">
                <a:noFill/>
              </a:ln>
            </c:spPr>
          </c:dPt>
          <c:dLbls>
            <c:dLbl>
              <c:idx val="0"/>
              <c:layout>
                <c:manualLayout>
                  <c:x val="-0.22815288194781175"/>
                  <c:y val="-2.44511374433810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250867052586489"/>
                  <c:y val="-7.06668646113501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332467702077954"/>
                  <c:y val="-2.4981406382318442E-2"/>
                </c:manualLayout>
              </c:layout>
              <c:numFmt formatCode="0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24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хвороби органів дихання</c:v>
                </c:pt>
                <c:pt idx="1">
                  <c:v>травми та отруєння</c:v>
                </c:pt>
                <c:pt idx="2">
                  <c:v>хвороби сечостатевої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23695</c:v>
                </c:pt>
                <c:pt idx="1">
                  <c:v>9570</c:v>
                </c:pt>
                <c:pt idx="2">
                  <c:v>5951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2544833598556658E-2"/>
          <c:y val="0.6526731152593902"/>
          <c:w val="0.96376779211742647"/>
          <c:h val="0.27250890231907382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6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6" dirty="0" err="1" smtClean="0">
                <a:latin typeface="Times New Roman" pitchFamily="18" charset="0"/>
                <a:cs typeface="Times New Roman" pitchFamily="18" charset="0"/>
              </a:rPr>
              <a:t>Поширеність</a:t>
            </a:r>
            <a:r>
              <a:rPr lang="ru-RU" sz="1996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96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933052322431368"/>
          <c:y val="5.3304993544639363E-3"/>
        </c:manualLayout>
      </c:layout>
      <c:overlay val="0"/>
      <c:spPr>
        <a:noFill/>
        <a:ln w="21343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08775168128366E-2"/>
          <c:y val="0.13710766140663896"/>
          <c:w val="0.91037595321363396"/>
          <c:h val="0.518318006367801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43">
              <a:noFill/>
            </a:ln>
            <a:effectLst>
              <a:outerShdw blurRad="50800" dist="88900" dir="1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explosion val="23"/>
          <c:dPt>
            <c:idx val="0"/>
            <c:bubble3D val="0"/>
            <c:explosion val="0"/>
            <c:spPr>
              <a:solidFill>
                <a:srgbClr val="92D05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Lbls>
            <c:dLbl>
              <c:idx val="0"/>
              <c:layout>
                <c:manualLayout>
                  <c:x val="-0.27280357843802144"/>
                  <c:y val="-0.14013588995834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570167880002608"/>
                  <c:y val="-9.14952932110424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470761529249954"/>
                  <c:y val="-4.1056767958102938E-2"/>
                </c:manualLayout>
              </c:layout>
              <c:numFmt formatCode="0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001047157808387"/>
                      <c:h val="0.1316899865520315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43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хвороби органів дихання</c:v>
                </c:pt>
                <c:pt idx="1">
                  <c:v>травми та отруєння</c:v>
                </c:pt>
                <c:pt idx="2">
                  <c:v>хвороби ендокринної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25924</c:v>
                </c:pt>
                <c:pt idx="1">
                  <c:v>4537</c:v>
                </c:pt>
                <c:pt idx="2">
                  <c:v>2613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1103041766545055E-2"/>
          <c:y val="0.65745539589240953"/>
          <c:w val="0.92828869433843364"/>
          <c:h val="0.30736630158562628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9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4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4" dirty="0" err="1" smtClean="0">
                <a:latin typeface="Times New Roman" pitchFamily="18" charset="0"/>
                <a:cs typeface="Times New Roman" pitchFamily="18" charset="0"/>
              </a:rPr>
              <a:t>Захворюваність</a:t>
            </a:r>
            <a:endParaRPr lang="ru-RU" sz="1994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551813854031078"/>
          <c:y val="0"/>
        </c:manualLayout>
      </c:layout>
      <c:overlay val="0"/>
      <c:spPr>
        <a:noFill/>
        <a:ln w="21324">
          <a:noFill/>
        </a:ln>
      </c:spPr>
    </c:title>
    <c:autoTitleDeleted val="0"/>
    <c:view3D>
      <c:rotX val="30"/>
      <c:rotY val="0"/>
      <c:depthPercent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85368959698163"/>
          <c:y val="0.12157192971824679"/>
          <c:w val="0.83662850592358551"/>
          <c:h val="0.4776165221408152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24">
              <a:noFill/>
            </a:ln>
          </c:spPr>
          <c:explosion val="12"/>
          <c:dPt>
            <c:idx val="0"/>
            <c:bubble3D val="0"/>
            <c:spPr>
              <a:solidFill>
                <a:srgbClr val="92D050"/>
              </a:solidFill>
              <a:ln w="21324"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21324">
                <a:noFill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21324">
                <a:noFill/>
              </a:ln>
            </c:spPr>
          </c:dPt>
          <c:dLbls>
            <c:dLbl>
              <c:idx val="0"/>
              <c:layout>
                <c:manualLayout>
                  <c:x val="-0.24362508631540783"/>
                  <c:y val="-0.148935744419379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250867052586489"/>
                  <c:y val="-7.06668646113501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332467702077954"/>
                  <c:y val="-2.4981406382318442E-2"/>
                </c:manualLayout>
              </c:layout>
              <c:numFmt formatCode="0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24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хвороби органів дихання</c:v>
                </c:pt>
                <c:pt idx="1">
                  <c:v>травми та отруєння</c:v>
                </c:pt>
                <c:pt idx="2">
                  <c:v>хвороби сечостатевої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25900</c:v>
                </c:pt>
                <c:pt idx="1">
                  <c:v>4534</c:v>
                </c:pt>
                <c:pt idx="2">
                  <c:v>1176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2544833598556658E-2"/>
          <c:y val="0.6526731152593902"/>
          <c:w val="0.96376779211742647"/>
          <c:h val="0.27250890231907382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774647887324028E-2"/>
          <c:y val="6.3559322033898302E-2"/>
          <c:w val="0.85093896713615025"/>
          <c:h val="0.79237288135593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 рік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6.1280964464449292E-3"/>
                  <c:y val="-2.1841047643736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77757745956422"/>
                      <c:h val="9.451154457264887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4448818897637815E-2"/>
                  <c:y val="-3.3468605060507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002247271184024E-3"/>
                  <c:y val="0.24468511435237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народжуванність</c:v>
                </c:pt>
                <c:pt idx="1">
                  <c:v>смертність</c:v>
                </c:pt>
                <c:pt idx="2">
                  <c:v>природний рух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6.25</c:v>
                </c:pt>
                <c:pt idx="1">
                  <c:v>1091.2</c:v>
                </c:pt>
                <c:pt idx="2">
                  <c:v>-4.7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 рік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7536908489272604E-2"/>
                  <c:y val="-1.5120453988357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73039731998181E-2"/>
                      <c:h val="8.051398169162861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7776826255904244E-2"/>
                  <c:y val="-2.412033583570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781602359796231E-2"/>
                  <c:y val="0.23557611764477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народжуванність</c:v>
                </c:pt>
                <c:pt idx="1">
                  <c:v>смертність</c:v>
                </c:pt>
                <c:pt idx="2">
                  <c:v>природний рух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6.3</c:v>
                </c:pt>
                <c:pt idx="1">
                  <c:v>1165.2</c:v>
                </c:pt>
                <c:pt idx="2">
                  <c:v>-5.3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5707472"/>
        <c:axId val="855708560"/>
        <c:axId val="0"/>
      </c:bar3DChart>
      <c:catAx>
        <c:axId val="8557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55708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5708560"/>
        <c:scaling>
          <c:orientation val="minMax"/>
          <c:max val="20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55707472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5910625884647"/>
          <c:y val="0.91725002239786513"/>
          <c:w val="0.29923090817079112"/>
          <c:h val="8.2749977602134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5782560713874652"/>
          <c:y val="4.4943659151039858E-2"/>
          <c:w val="0.78334854046949864"/>
          <c:h val="0.81509463788509451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gapDepth val="260"/>
        <c:shape val="box"/>
        <c:axId val="921101440"/>
        <c:axId val="921096000"/>
        <c:axId val="0"/>
      </c:bar3DChart>
      <c:catAx>
        <c:axId val="92110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21096000"/>
        <c:crosses val="autoZero"/>
        <c:auto val="1"/>
        <c:lblAlgn val="ctr"/>
        <c:lblOffset val="100"/>
        <c:noMultiLvlLbl val="0"/>
      </c:catAx>
      <c:valAx>
        <c:axId val="92109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120000"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21101440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8255412381897758"/>
          <c:y val="0.37857430691323085"/>
          <c:w val="0.10764598733603856"/>
          <c:h val="0.20634919496110823"/>
        </c:manualLayout>
      </c:layout>
      <c:overlay val="0"/>
      <c:txPr>
        <a:bodyPr/>
        <a:lstStyle/>
        <a:p>
          <a:pPr>
            <a:defRPr sz="1996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9.2259381370810425E-2"/>
                  <c:y val="-1.051761576416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 на 100 тис.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518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 на 100 тис.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543.79999999999995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921102528"/>
        <c:axId val="921098176"/>
        <c:axId val="0"/>
      </c:bar3DChart>
      <c:catAx>
        <c:axId val="92110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098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1098176"/>
        <c:scaling>
          <c:orientation val="minMax"/>
          <c:min val="300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102528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71870489259633574"/>
          <c:y val="0.1929338050461685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9.2259381370810425E-2"/>
                  <c:y val="-1.051761576416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на 100 тис.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4930.8999999999996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на 100 тис.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4662.6000000000004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921093824"/>
        <c:axId val="921096544"/>
        <c:axId val="0"/>
      </c:bar3DChart>
      <c:catAx>
        <c:axId val="92109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096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1096544"/>
        <c:scaling>
          <c:orientation val="minMax"/>
          <c:min val="300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093824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71870489259633574"/>
          <c:y val="0.1929338050461685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3.7880530258914767E-2"/>
                  <c:y val="-2.629403941041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Питома вага злоякісних новоутворень IV ст.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20.399999999999999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Питома вага злоякісних новоутворень IV ст.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19.8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921092192"/>
        <c:axId val="921106336"/>
        <c:axId val="0"/>
      </c:bar3DChart>
      <c:catAx>
        <c:axId val="92109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106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1106336"/>
        <c:scaling>
          <c:orientation val="minMax"/>
          <c:max val="24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092192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64355882021559152"/>
          <c:y val="0.20345126865634558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29110770742822"/>
          <c:y val="0.29557090051196228"/>
          <c:w val="0.78121975659680898"/>
          <c:h val="0.49714098742034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6.4706517729585999E-3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41303545917202E-2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7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Проліковані ВІЛ інфіковані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Проліковані ВІЛ інфіковані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1099264"/>
        <c:axId val="921101984"/>
        <c:axId val="0"/>
      </c:bar3DChart>
      <c:catAx>
        <c:axId val="92109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21101984"/>
        <c:crosses val="autoZero"/>
        <c:auto val="1"/>
        <c:lblAlgn val="ctr"/>
        <c:lblOffset val="100"/>
        <c:noMultiLvlLbl val="0"/>
      </c:catAx>
      <c:valAx>
        <c:axId val="921101984"/>
        <c:scaling>
          <c:orientation val="minMax"/>
          <c:max val="8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21099264"/>
        <c:crosses val="autoZero"/>
        <c:crossBetween val="between"/>
        <c:majorUnit val="200"/>
        <c:minorUnit val="10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8693349364578391"/>
          <c:y val="0.2907916044855533"/>
          <c:w val="0.20991680319513825"/>
          <c:h val="0.23277208172420383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Вперше виявлено захворювань на ВІЛ,</a:t>
            </a:r>
            <a:r>
              <a:rPr lang="uk-UA" sz="1600" baseline="0" dirty="0" smtClean="0">
                <a:latin typeface="Times New Roman" pitchFamily="18" charset="0"/>
                <a:cs typeface="Times New Roman" pitchFamily="18" charset="0"/>
              </a:rPr>
              <a:t> в т.ч.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СНІД,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7048212484889776E-2"/>
          <c:y val="2.5410166844206852E-2"/>
        </c:manualLayout>
      </c:layout>
      <c:overlay val="1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3778986716114"/>
          <c:y val="0.2756114362316861"/>
          <c:w val="0.77905848753685358"/>
          <c:h val="0.347821239358690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3.0780121950405056E-3"/>
                  <c:y val="-2.8446521161761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41435755645048E-2"/>
                  <c:y val="-3.404484166561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8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ВІЛ</c:v>
                </c:pt>
                <c:pt idx="1">
                  <c:v>в т.ч. СНІД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</c:v>
                </c:pt>
                <c:pt idx="1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ВІЛ</c:v>
                </c:pt>
                <c:pt idx="1">
                  <c:v>в т.ч. СНІД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114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1092736"/>
        <c:axId val="921097088"/>
        <c:axId val="0"/>
      </c:bar3DChart>
      <c:catAx>
        <c:axId val="92109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21097088"/>
        <c:crosses val="autoZero"/>
        <c:auto val="1"/>
        <c:lblAlgn val="ctr"/>
        <c:lblOffset val="100"/>
        <c:noMultiLvlLbl val="0"/>
      </c:catAx>
      <c:valAx>
        <c:axId val="921097088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21092736"/>
        <c:crosses val="autoZero"/>
        <c:crossBetween val="between"/>
        <c:majorUnit val="20"/>
        <c:minorUnit val="20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uk-UA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35385583846244"/>
          <c:y val="0.1034914729508148"/>
          <c:w val="0.83968882416517188"/>
          <c:h val="0.668906829926657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8.5532641966984513E-2"/>
                  <c:y val="-2.6015053964355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41303545917202E-2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7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Померло від СНІДу</c:v>
                </c:pt>
                <c:pt idx="1">
                  <c:v>Померлі ВІЛ-інфіковані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Померло від СНІДу</c:v>
                </c:pt>
                <c:pt idx="1">
                  <c:v>Померлі ВІЛ-інфіковані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1098720"/>
        <c:axId val="921097632"/>
        <c:axId val="0"/>
      </c:bar3DChart>
      <c:catAx>
        <c:axId val="92109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21097632"/>
        <c:crosses val="autoZero"/>
        <c:auto val="1"/>
        <c:lblAlgn val="ctr"/>
        <c:lblOffset val="100"/>
        <c:noMultiLvlLbl val="0"/>
      </c:catAx>
      <c:valAx>
        <c:axId val="921097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21098720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8.5997157051549283E-2"/>
                  <c:y val="5.2588078820834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54.4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50.4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921100896"/>
        <c:axId val="921105248"/>
        <c:axId val="0"/>
      </c:bar3DChart>
      <c:catAx>
        <c:axId val="92110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105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1105248"/>
        <c:scaling>
          <c:orientation val="minMax"/>
          <c:min val="40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100896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71870489259633574"/>
          <c:y val="0.1929338050461685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452189340073319E-2"/>
          <c:y val="5.3990473924625373E-2"/>
          <c:w val="0.65075376884422109"/>
          <c:h val="0.78715933272371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-7.7852677827463621E-2"/>
                  <c:y val="4.177205613901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6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59.3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2.5488487390289968E-2"/>
                  <c:y val="-3.3033912112032437E-2"/>
                </c:manualLayout>
              </c:layout>
              <c:numFmt formatCode="0.0" sourceLinked="0"/>
              <c:spPr>
                <a:noFill/>
                <a:ln w="25316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59.3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gapDepth val="0"/>
        <c:shape val="box"/>
        <c:axId val="921103072"/>
        <c:axId val="921103616"/>
        <c:axId val="0"/>
      </c:bar3DChart>
      <c:catAx>
        <c:axId val="92110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103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1103616"/>
        <c:scaling>
          <c:orientation val="minMax"/>
          <c:max val="72"/>
          <c:min val="15"/>
        </c:scaling>
        <c:delete val="0"/>
        <c:axPos val="l"/>
        <c:majorGridlines>
          <c:spPr>
            <a:ln w="1265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103072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253536900626215"/>
          <c:y val="2.9290467775373794E-2"/>
          <c:w val="0.65075376884422109"/>
          <c:h val="0.78715933272371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-8.9584012220948854E-3"/>
                  <c:y val="-3.5731746790837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316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Смертність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2.2732666528027828E-2"/>
                  <c:y val="-7.2857225775000908E-2"/>
                </c:manualLayout>
              </c:layout>
              <c:numFmt formatCode="0.0" sourceLinked="0"/>
              <c:spPr>
                <a:noFill/>
                <a:ln w="25316">
                  <a:noFill/>
                </a:ln>
              </c:spPr>
              <c:txPr>
                <a:bodyPr/>
                <a:lstStyle/>
                <a:p>
                  <a:pPr>
                    <a:defRPr sz="1596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Смертність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gapDepth val="0"/>
        <c:shape val="box"/>
        <c:axId val="921093280"/>
        <c:axId val="921094912"/>
        <c:axId val="0"/>
      </c:bar3DChart>
      <c:catAx>
        <c:axId val="92109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094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1094912"/>
        <c:scaling>
          <c:orientation val="minMax"/>
        </c:scaling>
        <c:delete val="0"/>
        <c:axPos val="l"/>
        <c:majorGridlines>
          <c:spPr>
            <a:ln w="1265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093280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6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6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996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96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96" dirty="0">
                <a:latin typeface="Times New Roman" pitchFamily="18" charset="0"/>
                <a:cs typeface="Times New Roman" pitchFamily="18" charset="0"/>
              </a:rPr>
              <a:t>(все населення)</a:t>
            </a:r>
          </a:p>
        </c:rich>
      </c:tx>
      <c:layout>
        <c:manualLayout>
          <c:xMode val="edge"/>
          <c:yMode val="edge"/>
          <c:x val="0.23242365579826132"/>
          <c:y val="0"/>
        </c:manualLayout>
      </c:layout>
      <c:overlay val="0"/>
      <c:spPr>
        <a:noFill/>
        <a:ln w="21343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08775168128366E-2"/>
          <c:y val="0.13710766140663896"/>
          <c:w val="0.91037595321363396"/>
          <c:h val="0.518318006367801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43">
              <a:noFill/>
            </a:ln>
            <a:effectLst>
              <a:outerShdw blurRad="50800" dist="88900" dir="1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explosion val="23"/>
          <c:dPt>
            <c:idx val="0"/>
            <c:bubble3D val="0"/>
            <c:explosion val="0"/>
            <c:spPr>
              <a:solidFill>
                <a:srgbClr val="92D05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2"/>
            <c:bubble3D val="0"/>
            <c:spPr>
              <a:solidFill>
                <a:srgbClr val="660033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Lbls>
            <c:dLbl>
              <c:idx val="0"/>
              <c:layout>
                <c:manualLayout>
                  <c:x val="-0.23501367901329323"/>
                  <c:y val="0.126389030732698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18262214919567E-2"/>
                  <c:y val="-9.6825884503576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653112543589548"/>
                  <c:y val="-4.1056767958102924E-2"/>
                </c:manualLayout>
              </c:layout>
              <c:numFmt formatCode="0.0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43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хв. системи кровообігу</c:v>
                </c:pt>
                <c:pt idx="1">
                  <c:v>злоякісні новоутворення</c:v>
                </c:pt>
                <c:pt idx="2">
                  <c:v>травми та отруєння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64.400000000000006</c:v>
                </c:pt>
                <c:pt idx="1">
                  <c:v>16.8</c:v>
                </c:pt>
                <c:pt idx="2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1103041766545055E-2"/>
          <c:y val="0.68410789266472927"/>
          <c:w val="0.92828869433843364"/>
          <c:h val="0.30736630158562628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9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Туберкулінодіагностика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на 1000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населення</a:t>
            </a:r>
          </a:p>
        </c:rich>
      </c:tx>
      <c:layout>
        <c:manualLayout>
          <c:xMode val="edge"/>
          <c:yMode val="edge"/>
          <c:x val="9.4095319533022165E-2"/>
          <c:y val="0"/>
        </c:manualLayout>
      </c:layout>
      <c:overlay val="0"/>
      <c:spPr>
        <a:noFill/>
        <a:ln w="25367">
          <a:noFill/>
        </a:ln>
      </c:spPr>
    </c:title>
    <c:autoTitleDeleted val="0"/>
    <c:view3D>
      <c:rotX val="15"/>
      <c:rotY val="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88036117381489E-2"/>
          <c:y val="0.30522088353413657"/>
          <c:w val="0.86681715575620766"/>
          <c:h val="0.6104417670682731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F0"/>
            </a:solidFill>
            <a:ln w="12682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rgbClr val="FFFF00"/>
              </a:solidFill>
              <a:ln w="25367"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25367">
                <a:noFill/>
              </a:ln>
            </c:spPr>
          </c:dPt>
          <c:dLbls>
            <c:dLbl>
              <c:idx val="0"/>
              <c:layout>
                <c:manualLayout>
                  <c:x val="-0.23236511762132647"/>
                  <c:y val="-0.197803318939971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46736944105247"/>
                  <c:y val="3.9247311827956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367">
                <a:noFill/>
              </a:ln>
            </c:spPr>
            <c:txPr>
              <a:bodyPr/>
              <a:lstStyle/>
              <a:p>
                <a:pPr>
                  <a:defRPr sz="1798" b="1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1038.8</c:v>
                </c:pt>
                <c:pt idx="1">
                  <c:v>1063.5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1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1" dirty="0" err="1">
                <a:latin typeface="Times New Roman" pitchFamily="18" charset="0"/>
                <a:cs typeface="Times New Roman" pitchFamily="18" charset="0"/>
              </a:rPr>
              <a:t>Профілактичні</a:t>
            </a:r>
            <a:r>
              <a:rPr lang="ru-RU" sz="1801" dirty="0">
                <a:latin typeface="Times New Roman" pitchFamily="18" charset="0"/>
                <a:cs typeface="Times New Roman" pitchFamily="18" charset="0"/>
              </a:rPr>
              <a:t> огляди методом </a:t>
            </a:r>
            <a:r>
              <a:rPr lang="ru-RU" sz="1801" dirty="0" err="1">
                <a:latin typeface="Times New Roman" pitchFamily="18" charset="0"/>
                <a:cs typeface="Times New Roman" pitchFamily="18" charset="0"/>
              </a:rPr>
              <a:t>флюорографії</a:t>
            </a:r>
            <a:r>
              <a:rPr lang="ru-RU" sz="180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801" dirty="0" err="1" smtClean="0">
                <a:latin typeface="Times New Roman" pitchFamily="18" charset="0"/>
                <a:cs typeface="Times New Roman" pitchFamily="18" charset="0"/>
              </a:rPr>
              <a:t>профілактичних</a:t>
            </a:r>
            <a:r>
              <a:rPr lang="ru-RU" sz="18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1" dirty="0" err="1" smtClean="0">
                <a:latin typeface="Times New Roman" pitchFamily="18" charset="0"/>
                <a:cs typeface="Times New Roman" pitchFamily="18" charset="0"/>
              </a:rPr>
              <a:t>рентгенологічних</a:t>
            </a:r>
            <a:r>
              <a:rPr lang="ru-RU" sz="180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1" baseline="0" dirty="0" err="1" smtClean="0">
                <a:latin typeface="Times New Roman" pitchFamily="18" charset="0"/>
                <a:cs typeface="Times New Roman" pitchFamily="18" charset="0"/>
              </a:rPr>
              <a:t>обстежень</a:t>
            </a:r>
            <a:r>
              <a:rPr lang="ru-RU" sz="180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8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1" dirty="0">
                <a:latin typeface="Times New Roman" pitchFamily="18" charset="0"/>
                <a:cs typeface="Times New Roman" pitchFamily="18" charset="0"/>
              </a:rPr>
              <a:t>1000 населення</a:t>
            </a:r>
          </a:p>
        </c:rich>
      </c:tx>
      <c:layout>
        <c:manualLayout>
          <c:xMode val="edge"/>
          <c:yMode val="edge"/>
          <c:x val="0.17112125996400326"/>
          <c:y val="4.0321908908164065E-3"/>
        </c:manualLayout>
      </c:layout>
      <c:overlay val="0"/>
      <c:spPr>
        <a:noFill/>
        <a:ln w="26753">
          <a:noFill/>
        </a:ln>
      </c:spPr>
    </c:title>
    <c:autoTitleDeleted val="0"/>
    <c:view3D>
      <c:rotX val="15"/>
      <c:rotY val="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7358178857786"/>
          <c:y val="0.2771973323263846"/>
          <c:w val="0.80243534566825714"/>
          <c:h val="0.5497912062282738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Профілактичні огляди</c:v>
                </c:pt>
              </c:strCache>
            </c:strRef>
          </c:tx>
          <c:spPr>
            <a:solidFill>
              <a:srgbClr val="00B0F0"/>
            </a:solidFill>
            <a:ln w="26753">
              <a:noFill/>
            </a:ln>
          </c:spPr>
          <c:dPt>
            <c:idx val="0"/>
            <c:bubble3D val="0"/>
            <c:spPr>
              <a:solidFill>
                <a:srgbClr val="FFFF00"/>
              </a:solidFill>
              <a:ln w="26753">
                <a:noFill/>
              </a:ln>
            </c:spPr>
          </c:dPt>
          <c:dPt>
            <c:idx val="1"/>
            <c:bubble3D val="0"/>
            <c:explosion val="12"/>
          </c:dPt>
          <c:dLbls>
            <c:dLbl>
              <c:idx val="0"/>
              <c:layout>
                <c:manualLayout>
                  <c:x val="-0.18974645269669554"/>
                  <c:y val="-0.16274692124678614"/>
                </c:manualLayout>
              </c:layout>
              <c:numFmt formatCode="#,##0.0" sourceLinked="0"/>
              <c:spPr>
                <a:noFill/>
                <a:ln w="26753">
                  <a:noFill/>
                </a:ln>
              </c:spPr>
              <c:txPr>
                <a:bodyPr/>
                <a:lstStyle/>
                <a:p>
                  <a:pPr>
                    <a:defRPr sz="2001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845384944144005"/>
                  <c:y val="-1.0620205648331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6753">
                <a:noFill/>
              </a:ln>
            </c:spPr>
            <c:txPr>
              <a:bodyPr/>
              <a:lstStyle/>
              <a:p>
                <a:pPr>
                  <a:defRPr sz="18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184</c:v>
                </c:pt>
                <c:pt idx="1">
                  <c:v>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3.2063510033709078E-3"/>
          <c:y val="0.159599108119614"/>
          <c:w val="0.14519901507156965"/>
          <c:h val="0.24606533094254313"/>
        </c:manualLayout>
      </c:layout>
      <c:overlay val="0"/>
      <c:spPr>
        <a:noFill/>
        <a:ln w="3344">
          <a:solidFill>
            <a:schemeClr val="tx1"/>
          </a:solidFill>
          <a:prstDash val="solid"/>
        </a:ln>
      </c:spPr>
      <c:txPr>
        <a:bodyPr/>
        <a:lstStyle/>
        <a:p>
          <a:pPr>
            <a:defRPr sz="1601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Охоплення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вакцинацією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БЦЖ на 100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народж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живими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319546380594714"/>
          <c:y val="1.0746688160041289E-5"/>
        </c:manualLayout>
      </c:layout>
      <c:overlay val="0"/>
      <c:spPr>
        <a:noFill/>
        <a:ln w="26553">
          <a:noFill/>
        </a:ln>
      </c:spPr>
    </c:title>
    <c:autoTitleDeleted val="0"/>
    <c:view3D>
      <c:rotX val="15"/>
      <c:rotY val="196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601701572518397E-2"/>
          <c:y val="0.20619298571930475"/>
          <c:w val="0.95517540818155056"/>
          <c:h val="0.7105810003572231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F0"/>
            </a:solidFill>
            <a:ln w="26553">
              <a:noFill/>
            </a:ln>
          </c:spPr>
          <c:explosion val="13"/>
          <c:dPt>
            <c:idx val="0"/>
            <c:bubble3D val="0"/>
          </c:dPt>
          <c:dPt>
            <c:idx val="1"/>
            <c:bubble3D val="0"/>
            <c:spPr>
              <a:solidFill>
                <a:srgbClr val="FFFF00"/>
              </a:solidFill>
              <a:ln w="26553">
                <a:noFill/>
              </a:ln>
            </c:spPr>
          </c:dPt>
          <c:dLbls>
            <c:dLbl>
              <c:idx val="0"/>
              <c:layout>
                <c:manualLayout>
                  <c:x val="0.13600300610668967"/>
                  <c:y val="0.106209105751544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9276342640002"/>
                  <c:y val="-0.183913861161055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65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Sheet1!$B$2:$C$2</c:f>
              <c:numCache>
                <c:formatCode>General</c:formatCode>
                <c:ptCount val="2"/>
                <c:pt idx="0">
                  <c:v>92.5</c:v>
                </c:pt>
                <c:pt idx="1">
                  <c:v>93.2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Sheet1!#ССЫЛКА!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01494855905371E-2"/>
          <c:y val="0"/>
          <c:w val="0.9212985907113671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01468904419772E-2"/>
          <c:y val="0"/>
          <c:w val="0.9212985907113671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27149">
              <a:noFill/>
            </a:ln>
          </c:spPr>
          <c:explosion val="17"/>
          <c:dPt>
            <c:idx val="0"/>
            <c:bubble3D val="0"/>
            <c:spPr>
              <a:solidFill>
                <a:srgbClr val="FFFF00">
                  <a:alpha val="86000"/>
                </a:srgbClr>
              </a:solidFill>
              <a:ln w="2714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7149">
                <a:noFill/>
              </a:ln>
            </c:spPr>
          </c:dPt>
          <c:dLbls>
            <c:dLbl>
              <c:idx val="0"/>
              <c:layout>
                <c:manualLayout>
                  <c:x val="-0.21220556033608273"/>
                  <c:y val="-0.32437396224548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5233954335471742"/>
                  <c:y val="5.9612351763303872E-2"/>
                </c:manualLayout>
              </c:layout>
              <c:spPr>
                <a:noFill/>
                <a:ln w="27149">
                  <a:noFill/>
                </a:ln>
              </c:spPr>
              <c:txPr>
                <a:bodyPr/>
                <a:lstStyle/>
                <a:p>
                  <a:pPr>
                    <a:defRPr sz="2398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7149">
                <a:noFill/>
              </a:ln>
            </c:spPr>
            <c:txPr>
              <a:bodyPr/>
              <a:lstStyle/>
              <a:p>
                <a:pPr>
                  <a:defRPr sz="2398" b="1" i="0" u="none" strike="noStrike" baseline="0">
                    <a:solidFill>
                      <a:srgbClr val="0000FF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819</c:v>
                </c:pt>
                <c:pt idx="1">
                  <c:v>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627656449228885E-2"/>
          <c:y val="0"/>
          <c:w val="0.9212985907113671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27149">
              <a:noFill/>
            </a:ln>
          </c:spPr>
          <c:explosion val="17"/>
          <c:dPt>
            <c:idx val="0"/>
            <c:bubble3D val="0"/>
            <c:spPr>
              <a:solidFill>
                <a:srgbClr val="FFFF00">
                  <a:alpha val="86000"/>
                </a:srgbClr>
              </a:solidFill>
              <a:ln w="2714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7149">
                <a:noFill/>
              </a:ln>
            </c:spPr>
          </c:dPt>
          <c:dLbls>
            <c:dLbl>
              <c:idx val="0"/>
              <c:layout>
                <c:manualLayout>
                  <c:x val="-0.15877280005167935"/>
                  <c:y val="-0.280747515149027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24038741054166"/>
                  <c:y val="6.5538980236417965E-2"/>
                </c:manualLayout>
              </c:layout>
              <c:spPr>
                <a:noFill/>
                <a:ln w="27149">
                  <a:noFill/>
                </a:ln>
              </c:spPr>
              <c:txPr>
                <a:bodyPr/>
                <a:lstStyle/>
                <a:p>
                  <a:pPr>
                    <a:defRPr sz="2398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7149">
                <a:noFill/>
              </a:ln>
            </c:spPr>
            <c:txPr>
              <a:bodyPr/>
              <a:lstStyle/>
              <a:p>
                <a:pPr>
                  <a:defRPr sz="2398" b="1" i="0" u="none" strike="noStrike" baseline="0">
                    <a:solidFill>
                      <a:srgbClr val="0000FF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519</c:v>
                </c:pt>
                <c:pt idx="1">
                  <c:v>482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036987723467493E-2"/>
          <c:y val="1.9031635492159458E-3"/>
          <c:w val="0.88438242647715992"/>
          <c:h val="0.9473204649705462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264">
              <a:solidFill>
                <a:schemeClr val="tx1"/>
              </a:solidFill>
              <a:prstDash val="solid"/>
            </a:ln>
          </c:spPr>
          <c:explosion val="28"/>
          <c:dPt>
            <c:idx val="0"/>
            <c:bubble3D val="0"/>
            <c:spPr>
              <a:solidFill>
                <a:srgbClr val="FFFF00">
                  <a:alpha val="93000"/>
                </a:srgbClr>
              </a:solidFill>
              <a:ln w="2852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8529">
                <a:noFill/>
              </a:ln>
            </c:spPr>
          </c:dPt>
          <c:dLbls>
            <c:dLbl>
              <c:idx val="0"/>
              <c:layout>
                <c:manualLayout>
                  <c:x val="-0.2158470853261405"/>
                  <c:y val="-0.10912938270834259"/>
                </c:manualLayout>
              </c:layout>
              <c:numFmt formatCode="0.0" sourceLinked="0"/>
              <c:spPr>
                <a:noFill/>
                <a:ln w="28529">
                  <a:noFill/>
                </a:ln>
              </c:spPr>
              <c:txPr>
                <a:bodyPr/>
                <a:lstStyle/>
                <a:p>
                  <a:pPr>
                    <a:defRPr sz="2396" b="1" i="0" u="none" strike="noStrike" baseline="0">
                      <a:solidFill>
                        <a:srgbClr val="0000FF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30399141994817"/>
                      <c:h val="0.295317281293254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935412422283383"/>
                  <c:y val="4.1495047813182605E-2"/>
                </c:manualLayout>
              </c:layout>
              <c:spPr>
                <a:noFill/>
                <a:ln w="28529">
                  <a:noFill/>
                </a:ln>
              </c:spPr>
              <c:txPr>
                <a:bodyPr/>
                <a:lstStyle/>
                <a:p>
                  <a:pPr>
                    <a:defRPr sz="2396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66594860677283"/>
                      <c:h val="0.29531728129325485"/>
                    </c:manualLayout>
                  </c15:layout>
                </c:ext>
              </c:extLst>
            </c:dLbl>
            <c:spPr>
              <a:noFill/>
              <a:ln w="28529">
                <a:noFill/>
              </a:ln>
            </c:spPr>
            <c:txPr>
              <a:bodyPr/>
              <a:lstStyle/>
              <a:p>
                <a:pPr>
                  <a:defRPr sz="23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399.3</c:v>
                </c:pt>
                <c:pt idx="1">
                  <c:v>370.8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8">
          <a:noFill/>
        </a:ln>
      </c:spPr>
    </c:plotArea>
    <c:legend>
      <c:legendPos val="b"/>
      <c:layout>
        <c:manualLayout>
          <c:xMode val="edge"/>
          <c:yMode val="edge"/>
          <c:x val="4.4300762442106449E-2"/>
          <c:y val="0.73829060218959852"/>
          <c:w val="0.50008364633869662"/>
          <c:h val="0.25754452686417789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4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ru-RU" sz="1577" baseline="0" dirty="0" smtClean="0">
                <a:latin typeface="Times New Roman" pitchFamily="18" charset="0"/>
                <a:cs typeface="Times New Roman" pitchFamily="18" charset="0"/>
              </a:rPr>
              <a:t> %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2528955116098213"/>
          <c:y val="0"/>
        </c:manualLayout>
      </c:layout>
      <c:overlay val="1"/>
      <c:spPr>
        <a:noFill/>
        <a:ln w="29679">
          <a:noFill/>
        </a:ln>
      </c:spPr>
    </c:title>
    <c:autoTitleDeleted val="0"/>
    <c:view3D>
      <c:rotX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145278029217154"/>
          <c:y val="0.10737737216214824"/>
          <c:w val="0.87215673952894124"/>
          <c:h val="0.578117949717496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1.1863265192756361E-2"/>
                  <c:y val="-3.2712416722845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55895994328735E-3"/>
                  <c:y val="-4.214138521940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005416064880874E-3"/>
                  <c:y val="-5.4310980454567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злоякісні новоутворення у</c:v>
                </c:pt>
                <c:pt idx="1">
                  <c:v>хвороби систем кровообігу</c:v>
                </c:pt>
                <c:pt idx="2">
                  <c:v>травми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68.599999999999994</c:v>
                </c:pt>
                <c:pt idx="1">
                  <c:v>64.8</c:v>
                </c:pt>
                <c:pt idx="2">
                  <c:v>57.1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2.9070207476946965E-2"/>
                  <c:y val="-1.126525245264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46263609598934"/>
                      <c:h val="0.103519381813348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3984736200971018E-2"/>
                  <c:y val="-4.6847573805340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070268590906966E-2"/>
                  <c:y val="-3.367620369767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злоякісні новоутворення у</c:v>
                </c:pt>
                <c:pt idx="1">
                  <c:v>хвороби систем кровообігу</c:v>
                </c:pt>
                <c:pt idx="2">
                  <c:v>травми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98.8</c:v>
                </c:pt>
                <c:pt idx="1">
                  <c:v>98.2</c:v>
                </c:pt>
                <c:pt idx="2">
                  <c:v>70.2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box"/>
        <c:axId val="921100352"/>
        <c:axId val="921104704"/>
        <c:axId val="0"/>
      </c:bar3DChart>
      <c:catAx>
        <c:axId val="92110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kern="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104704"/>
        <c:crosses val="autoZero"/>
        <c:auto val="1"/>
        <c:lblAlgn val="ctr"/>
        <c:lblOffset val="100"/>
        <c:tickMarkSkip val="1"/>
        <c:noMultiLvlLbl val="0"/>
      </c:catAx>
      <c:valAx>
        <c:axId val="921104704"/>
        <c:scaling>
          <c:orientation val="minMax"/>
        </c:scaling>
        <c:delete val="0"/>
        <c:axPos val="l"/>
        <c:majorGridlines>
          <c:spPr>
            <a:ln w="1484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100352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Питома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вага </a:t>
            </a:r>
            <a:r>
              <a:rPr lang="ru-RU" sz="1600" baseline="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aseline="0" dirty="0" err="1" smtClean="0"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, у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601870215373527"/>
          <c:y val="0.19705732959536179"/>
        </c:manualLayout>
      </c:layout>
      <c:overlay val="0"/>
      <c:spPr>
        <a:noFill/>
        <a:ln w="2111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800500847404296"/>
          <c:y val="0.28268992147298638"/>
          <c:w val="0.73199499152595704"/>
          <c:h val="0.54014620781906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1110">
              <a:noFill/>
            </a:ln>
          </c:spPr>
          <c:invertIfNegative val="0"/>
          <c:dLbls>
            <c:dLbl>
              <c:idx val="0"/>
              <c:layout>
                <c:manualLayout>
                  <c:x val="-1.6983936120371506E-2"/>
                  <c:y val="-1.345970441322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728035568888166E-3"/>
                  <c:y val="-1.327491780083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096851906766373E-2"/>
                  <c:y val="-1.760380846979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111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І група</c:v>
                </c:pt>
                <c:pt idx="1">
                  <c:v>ІІ група</c:v>
                </c:pt>
                <c:pt idx="2">
                  <c:v>ІІІ група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8.5</c:v>
                </c:pt>
                <c:pt idx="1">
                  <c:v>26.3</c:v>
                </c:pt>
                <c:pt idx="2">
                  <c:v>65.2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1110">
              <a:noFill/>
            </a:ln>
          </c:spPr>
          <c:invertIfNegative val="0"/>
          <c:dLbls>
            <c:dLbl>
              <c:idx val="0"/>
              <c:layout>
                <c:manualLayout>
                  <c:x val="1.6306015057603325E-2"/>
                  <c:y val="-1.21457234839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002732092209752E-2"/>
                  <c:y val="-2.7700328808804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282384985494216E-2"/>
                  <c:y val="-1.133381415155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111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І група</c:v>
                </c:pt>
                <c:pt idx="1">
                  <c:v>ІІ група</c:v>
                </c:pt>
                <c:pt idx="2">
                  <c:v>ІІІ група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11.23</c:v>
                </c:pt>
                <c:pt idx="1">
                  <c:v>27.83</c:v>
                </c:pt>
                <c:pt idx="2">
                  <c:v>60.92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gapDepth val="102"/>
        <c:shape val="box"/>
        <c:axId val="921107424"/>
        <c:axId val="1008753920"/>
        <c:axId val="0"/>
      </c:bar3DChart>
      <c:catAx>
        <c:axId val="92110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1008753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8753920"/>
        <c:scaling>
          <c:orientation val="minMax"/>
        </c:scaling>
        <c:delete val="0"/>
        <c:axPos val="l"/>
        <c:majorGridlines>
          <c:spPr>
            <a:ln w="10553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21107424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96" dirty="0"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ru-RU" sz="1596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596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96" dirty="0" err="1" smtClean="0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96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96" dirty="0" err="1">
                <a:latin typeface="Times New Roman" pitchFamily="18" charset="0"/>
                <a:cs typeface="Times New Roman" pitchFamily="18" charset="0"/>
              </a:rPr>
              <a:t>абс.ч</a:t>
            </a:r>
            <a:r>
              <a:rPr lang="ru-RU" sz="1596" dirty="0">
                <a:latin typeface="Times New Roman" pitchFamily="18" charset="0"/>
                <a:cs typeface="Times New Roman" pitchFamily="18" charset="0"/>
              </a:rPr>
              <a:t>.)</a:t>
            </a:r>
          </a:p>
        </c:rich>
      </c:tx>
      <c:layout>
        <c:manualLayout>
          <c:xMode val="edge"/>
          <c:yMode val="edge"/>
          <c:x val="3.5455062721912796E-2"/>
          <c:y val="4.7349320027071574E-2"/>
        </c:manualLayout>
      </c:layout>
      <c:overlay val="0"/>
      <c:spPr>
        <a:noFill/>
        <a:ln w="24351">
          <a:noFill/>
        </a:ln>
      </c:spPr>
    </c:title>
    <c:autoTitleDeleted val="0"/>
    <c:view3D>
      <c:rotX val="15"/>
      <c:hPercent val="9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47305389221557"/>
          <c:y val="0.20833333333333356"/>
          <c:w val="0.63072167140714486"/>
          <c:h val="0.73384323527791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4351">
              <a:noFill/>
            </a:ln>
          </c:spPr>
          <c:invertIfNegative val="0"/>
          <c:dLbls>
            <c:dLbl>
              <c:idx val="0"/>
              <c:layout>
                <c:manualLayout>
                  <c:x val="1.9976104542944041E-3"/>
                  <c:y val="-5.4744203827563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32634730538922246"/>
                  <c:y val="0.36764705882352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52694610778443118"/>
                  <c:y val="0.19607843137254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351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747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4351">
              <a:noFill/>
            </a:ln>
          </c:spPr>
          <c:invertIfNegative val="0"/>
          <c:dLbls>
            <c:dLbl>
              <c:idx val="0"/>
              <c:layout>
                <c:manualLayout>
                  <c:x val="3.8546800055517749E-2"/>
                  <c:y val="-5.2475251098531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41916167664670656"/>
                  <c:y val="0.37990196078431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62874251497005984"/>
                  <c:y val="0.20098039215686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24351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841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gapDepth val="88"/>
        <c:shape val="box"/>
        <c:axId val="1008755008"/>
        <c:axId val="1008758272"/>
        <c:axId val="0"/>
      </c:bar3DChart>
      <c:catAx>
        <c:axId val="1008755008"/>
        <c:scaling>
          <c:orientation val="minMax"/>
        </c:scaling>
        <c:delete val="0"/>
        <c:axPos val="b"/>
        <c:majorGridlines>
          <c:spPr>
            <a:ln w="304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0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1008758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8758272"/>
        <c:scaling>
          <c:orientation val="minMax"/>
          <c:max val="1200"/>
          <c:min val="0"/>
        </c:scaling>
        <c:delete val="0"/>
        <c:axPos val="l"/>
        <c:majorGridlines>
          <c:spPr>
            <a:ln w="12174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1008755008"/>
        <c:crosses val="autoZero"/>
        <c:crossBetween val="between"/>
        <c:majorUnit val="200"/>
        <c:minorUnit val="10"/>
      </c:valAx>
      <c:spPr>
        <a:noFill/>
        <a:ln w="25361">
          <a:noFill/>
        </a:ln>
      </c:spPr>
    </c:plotArea>
    <c:legend>
      <c:legendPos val="r"/>
      <c:layout>
        <c:manualLayout>
          <c:xMode val="edge"/>
          <c:yMode val="edge"/>
          <c:x val="0.78924725428738884"/>
          <c:y val="0.41383885837799728"/>
          <c:w val="0.202243457431899"/>
          <c:h val="0.30152544457961428"/>
        </c:manualLayout>
      </c:layout>
      <c:overlay val="0"/>
      <c:spPr>
        <a:noFill/>
        <a:ln w="3043">
          <a:solidFill>
            <a:schemeClr val="tx1"/>
          </a:solidFill>
          <a:prstDash val="solid"/>
        </a:ln>
      </c:spPr>
      <c:txPr>
        <a:bodyPr/>
        <a:lstStyle/>
        <a:p>
          <a:pPr>
            <a:defRPr sz="1797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6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4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4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994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994" dirty="0">
                <a:latin typeface="Times New Roman" pitchFamily="18" charset="0"/>
                <a:cs typeface="Times New Roman" pitchFamily="18" charset="0"/>
              </a:rPr>
              <a:t> (все населення)</a:t>
            </a:r>
          </a:p>
        </c:rich>
      </c:tx>
      <c:layout>
        <c:manualLayout>
          <c:xMode val="edge"/>
          <c:yMode val="edge"/>
          <c:x val="0.1767237619434453"/>
          <c:y val="0"/>
        </c:manualLayout>
      </c:layout>
      <c:overlay val="0"/>
      <c:spPr>
        <a:noFill/>
        <a:ln w="21324">
          <a:noFill/>
        </a:ln>
      </c:spPr>
    </c:title>
    <c:autoTitleDeleted val="0"/>
    <c:view3D>
      <c:rotX val="30"/>
      <c:rotY val="0"/>
      <c:depthPercent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85368959698163"/>
          <c:y val="0.12157192971824679"/>
          <c:w val="0.83662850592358551"/>
          <c:h val="0.4776165221408152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24">
              <a:noFill/>
            </a:ln>
          </c:spPr>
          <c:explosion val="12"/>
          <c:dPt>
            <c:idx val="0"/>
            <c:bubble3D val="0"/>
            <c:explosion val="20"/>
            <c:spPr>
              <a:solidFill>
                <a:srgbClr val="92D050"/>
              </a:solidFill>
              <a:ln w="21324"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21324">
                <a:noFill/>
              </a:ln>
            </c:spPr>
          </c:dPt>
          <c:dPt>
            <c:idx val="2"/>
            <c:bubble3D val="0"/>
            <c:spPr>
              <a:solidFill>
                <a:srgbClr val="660033"/>
              </a:solidFill>
              <a:ln w="21324">
                <a:noFill/>
              </a:ln>
            </c:spPr>
          </c:dPt>
          <c:dLbls>
            <c:dLbl>
              <c:idx val="0"/>
              <c:layout>
                <c:manualLayout>
                  <c:x val="-0.21577519963078279"/>
                  <c:y val="0.102626854591914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581003446768552E-2"/>
                  <c:y val="-7.84470778827997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332467702077954"/>
                  <c:y val="-2.4981406382318442E-2"/>
                </c:manualLayout>
              </c:layout>
              <c:numFmt formatCode="0.0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24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хв. системи кровообігу</c:v>
                </c:pt>
                <c:pt idx="1">
                  <c:v>злоякісні новоутворення</c:v>
                </c:pt>
                <c:pt idx="2">
                  <c:v>травми та отруєння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60.6</c:v>
                </c:pt>
                <c:pt idx="1">
                  <c:v>16.600000000000001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4.4922509840078319E-2"/>
          <c:y val="0.6526731152593902"/>
          <c:w val="0.95138998872843816"/>
          <c:h val="0.31919070302559266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98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8" dirty="0" err="1"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8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598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98" dirty="0" err="1" smtClean="0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
(на </a:t>
            </a:r>
            <a:r>
              <a:rPr lang="ru-RU" sz="1598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тис. </a:t>
            </a:r>
            <a:r>
              <a:rPr lang="ru-RU" sz="1598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 )</a:t>
            </a:r>
          </a:p>
        </c:rich>
      </c:tx>
      <c:layout>
        <c:manualLayout>
          <c:xMode val="edge"/>
          <c:yMode val="edge"/>
          <c:x val="0.28511183254712724"/>
          <c:y val="1.1902567057166661E-2"/>
        </c:manualLayout>
      </c:layout>
      <c:overlay val="0"/>
      <c:spPr>
        <a:noFill/>
        <a:ln w="27444">
          <a:noFill/>
        </a:ln>
      </c:spPr>
    </c:title>
    <c:autoTitleDeleted val="0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447773550741571"/>
          <c:y val="0.28341526893555252"/>
          <c:w val="0.89483590894705767"/>
          <c:h val="0.645873170033814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44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2.0781617422214241E-2"/>
                  <c:y val="-3.4447165200615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32537313432835863"/>
                  <c:y val="0.41095890410958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52537313432835819"/>
                  <c:y val="0.21917808219178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7444">
                <a:noFill/>
              </a:ln>
            </c:spPr>
            <c:txPr>
              <a:bodyPr/>
              <a:lstStyle/>
              <a:p>
                <a:pPr>
                  <a:defRPr sz="1512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163.9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7444">
              <a:noFill/>
            </a:ln>
          </c:spPr>
          <c:invertIfNegative val="0"/>
          <c:dLbls>
            <c:dLbl>
              <c:idx val="0"/>
              <c:layout>
                <c:manualLayout>
                  <c:x val="0.16558886511686705"/>
                  <c:y val="5.132929085797133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41791044776119401"/>
                  <c:y val="0.42465753424657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62686567164179252"/>
                  <c:y val="0.22465753424657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7444">
                <a:noFill/>
              </a:ln>
            </c:spPr>
            <c:txPr>
              <a:bodyPr/>
              <a:lstStyle/>
              <a:p>
                <a:pPr>
                  <a:defRPr sz="1512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gapDepth val="44"/>
        <c:shape val="box"/>
        <c:axId val="1008746304"/>
        <c:axId val="1008749024"/>
        <c:axId val="0"/>
      </c:bar3DChart>
      <c:catAx>
        <c:axId val="1008746304"/>
        <c:scaling>
          <c:orientation val="minMax"/>
        </c:scaling>
        <c:delete val="0"/>
        <c:axPos val="b"/>
        <c:majorGridlines>
          <c:spPr>
            <a:ln w="343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4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100874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8749024"/>
        <c:scaling>
          <c:orientation val="minMax"/>
        </c:scaling>
        <c:delete val="0"/>
        <c:axPos val="l"/>
        <c:majorGridlines>
          <c:spPr>
            <a:ln w="1372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9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1008746304"/>
        <c:crosses val="autoZero"/>
        <c:crossBetween val="between"/>
        <c:minorUnit val="0.5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145278029217154"/>
          <c:y val="0.10737737216214824"/>
          <c:w val="0.85231515286617565"/>
          <c:h val="0.562978098812028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9.6037552497741391E-3"/>
                  <c:y val="-6.68995533774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55895994328735E-3"/>
                  <c:y val="-4.214138521940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688387141998501E-2"/>
                  <c:y val="-5.443303853321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розлади психіки та поведінки</c:v>
                </c:pt>
                <c:pt idx="1">
                  <c:v>вроджені аномалії</c:v>
                </c:pt>
                <c:pt idx="2">
                  <c:v>хвороби ендокринної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23.2</c:v>
                </c:pt>
                <c:pt idx="1">
                  <c:v>23.2</c:v>
                </c:pt>
                <c:pt idx="2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2.8242388250042036E-2"/>
                  <c:y val="-5.521983874825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11858404621707E-2"/>
                      <c:h val="0.103519381813348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3984736200971018E-2"/>
                  <c:y val="-4.6847573805340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070268590906966E-2"/>
                  <c:y val="-3.367620369767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розлади психіки та поведінки</c:v>
                </c:pt>
                <c:pt idx="1">
                  <c:v>вроджені аномалії</c:v>
                </c:pt>
                <c:pt idx="2">
                  <c:v>хвороби ендокринної системи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30.4</c:v>
                </c:pt>
                <c:pt idx="1">
                  <c:v>14.3</c:v>
                </c:pt>
                <c:pt idx="2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box"/>
        <c:axId val="1008747392"/>
        <c:axId val="1008755552"/>
        <c:axId val="0"/>
      </c:bar3DChart>
      <c:catAx>
        <c:axId val="100874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kern="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1008755552"/>
        <c:crosses val="autoZero"/>
        <c:auto val="1"/>
        <c:lblAlgn val="ctr"/>
        <c:lblOffset val="100"/>
        <c:tickMarkSkip val="1"/>
        <c:noMultiLvlLbl val="0"/>
      </c:catAx>
      <c:valAx>
        <c:axId val="1008755552"/>
        <c:scaling>
          <c:orientation val="minMax"/>
        </c:scaling>
        <c:delete val="0"/>
        <c:axPos val="l"/>
        <c:majorGridlines>
          <c:spPr>
            <a:ln w="1484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1008747392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Забезпеченість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ліжками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денного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стаціонару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100 тис.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345464135192499"/>
          <c:y val="4.3095008885376436E-2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5242242476202853"/>
          <c:y val="0.35424603383691272"/>
          <c:w val="0.55485742338820887"/>
          <c:h val="0.50833088496639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102.5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008746848"/>
        <c:axId val="1008751744"/>
        <c:axId val="0"/>
      </c:bar3DChart>
      <c:catAx>
        <c:axId val="1008746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008751744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008751744"/>
        <c:scaling>
          <c:orientation val="minMax"/>
          <c:min val="8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008746848"/>
        <c:crosses val="autoZero"/>
        <c:crossBetween val="between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профілактичних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оглядах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у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049719828351722"/>
          <c:y val="1.7515144909022833E-2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5242242476202853"/>
          <c:y val="0.35424603383691272"/>
          <c:w val="0.55485742338820887"/>
          <c:h val="0.50833088496639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26092">
                <a:noFill/>
              </a:ln>
            </c:spPr>
          </c:dPt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11.7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008756096"/>
        <c:axId val="1008747936"/>
        <c:axId val="0"/>
      </c:bar3DChart>
      <c:catAx>
        <c:axId val="1008756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008747936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008747936"/>
        <c:scaling>
          <c:orientation val="minMax"/>
          <c:max val="20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008756096"/>
        <c:crosses val="autoZero"/>
        <c:crossBetween val="between"/>
        <c:majorUnit val="5"/>
        <c:minorUnit val="5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пролікованих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денному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стаціонарі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100 тис. нас.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883079299432677"/>
          <c:y val="0.11340882759058517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12674517646189"/>
          <c:y val="0.41975455108162585"/>
          <c:w val="0.51047777098840874"/>
          <c:h val="0.50833088496639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1730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2308.1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008748480"/>
        <c:axId val="1008743040"/>
        <c:axId val="0"/>
      </c:bar3DChart>
      <c:catAx>
        <c:axId val="1008748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008743040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008743040"/>
        <c:scaling>
          <c:orientation val="minMax"/>
          <c:max val="250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008748480"/>
        <c:crosses val="autoZero"/>
        <c:crossBetween val="between"/>
      </c:valAx>
      <c:spPr>
        <a:noFill/>
        <a:ln w="24784">
          <a:noFill/>
        </a:ln>
      </c:spPr>
    </c:plotArea>
    <c:legend>
      <c:legendPos val="l"/>
      <c:layout>
        <c:manualLayout>
          <c:xMode val="edge"/>
          <c:yMode val="edge"/>
          <c:x val="2.3847484688081254E-2"/>
          <c:y val="0.22760090148713635"/>
          <c:w val="0.23021354108802725"/>
          <c:h val="0.33920199342930152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079325874360844"/>
          <c:y val="0.16296281859306713"/>
          <c:w val="0.61895793629767637"/>
          <c:h val="0.619862532280993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CCFF">
                <a:lumMod val="50000"/>
              </a:srgb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вдома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вдома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008744672"/>
        <c:axId val="1008743584"/>
        <c:axId val="0"/>
      </c:bar3DChart>
      <c:catAx>
        <c:axId val="1008744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008743584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008743584"/>
        <c:scaling>
          <c:orientation val="minMax"/>
          <c:max val="0.15000000000000002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66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008744672"/>
        <c:crosses val="autoZero"/>
        <c:crossBetween val="between"/>
        <c:majorUnit val="0.15000000000000002"/>
        <c:minorUnit val="0.15000000000000002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Відвідування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одного жителя до </a:t>
            </a:r>
            <a:r>
              <a:rPr lang="ru-RU" sz="1800" baseline="0" dirty="0" err="1" smtClean="0">
                <a:latin typeface="Times New Roman" pitchFamily="18" charset="0"/>
                <a:cs typeface="Times New Roman" pitchFamily="18" charset="0"/>
              </a:rPr>
              <a:t>поліклініки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285877811384137"/>
          <c:y val="1.556420233463035E-2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412480628005425"/>
          <c:y val="0.29783796480692831"/>
          <c:w val="0.57541140553543935"/>
          <c:h val="0.518407676924786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 до поліклініки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 до поліклініки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008757728"/>
        <c:axId val="1008756640"/>
        <c:axId val="0"/>
      </c:bar3DChart>
      <c:catAx>
        <c:axId val="100875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008756640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008756640"/>
        <c:scaling>
          <c:orientation val="minMax"/>
          <c:max val="10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008757728"/>
        <c:crosses val="autoZero"/>
        <c:crossBetween val="between"/>
        <c:majorUnit val="2"/>
        <c:minorUnit val="2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1">
                <a:latin typeface="Times New Roman" pitchFamily="18" charset="0"/>
                <a:cs typeface="Times New Roman" pitchFamily="18" charset="0"/>
              </a:defRPr>
            </a:pPr>
            <a:r>
              <a:rPr lang="ru-RU" sz="1794" dirty="0" err="1" smtClean="0">
                <a:latin typeface="Times New Roman" pitchFamily="18" charset="0"/>
                <a:cs typeface="Times New Roman" pitchFamily="18" charset="0"/>
              </a:rPr>
              <a:t>Забезпеченість</a:t>
            </a:r>
            <a:r>
              <a:rPr lang="ru-RU" sz="17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94" dirty="0" err="1" smtClean="0">
                <a:latin typeface="Times New Roman" pitchFamily="18" charset="0"/>
                <a:cs typeface="Times New Roman" pitchFamily="18" charset="0"/>
              </a:rPr>
              <a:t>ліжками</a:t>
            </a:r>
            <a:r>
              <a:rPr lang="ru-RU" sz="1794" dirty="0" smtClean="0"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pPr>
              <a:defRPr sz="1791">
                <a:latin typeface="Times New Roman" pitchFamily="18" charset="0"/>
                <a:cs typeface="Times New Roman" pitchFamily="18" charset="0"/>
              </a:defRPr>
            </a:pPr>
            <a:r>
              <a:rPr lang="ru-RU" sz="1794" dirty="0" smtClean="0">
                <a:latin typeface="Times New Roman" pitchFamily="18" charset="0"/>
                <a:cs typeface="Times New Roman" pitchFamily="18" charset="0"/>
              </a:rPr>
              <a:t>100 тис. </a:t>
            </a:r>
            <a:r>
              <a:rPr lang="ru-RU" sz="1794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6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8477690288727"/>
          <c:y val="0.30017199803149608"/>
          <c:w val="0.58463963405775432"/>
          <c:h val="0.645567667322834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8971324910830833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385.6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7.6953917530041757E-2"/>
                  <c:y val="-3.3633963028164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385.6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gapDepth val="48"/>
        <c:shape val="cylinder"/>
        <c:axId val="1008745216"/>
        <c:axId val="1008752288"/>
        <c:axId val="0"/>
      </c:bar3DChart>
      <c:catAx>
        <c:axId val="100874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8752288"/>
        <c:crosses val="autoZero"/>
        <c:auto val="1"/>
        <c:lblAlgn val="ctr"/>
        <c:lblOffset val="100"/>
        <c:noMultiLvlLbl val="0"/>
      </c:catAx>
      <c:valAx>
        <c:axId val="1008752288"/>
        <c:scaling>
          <c:logBase val="10"/>
          <c:orientation val="minMax"/>
          <c:min val="10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6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008745216"/>
        <c:crosses val="autoZero"/>
        <c:crossBetween val="between"/>
      </c:valAx>
      <c:spPr>
        <a:noFill/>
        <a:ln w="25360">
          <a:noFill/>
        </a:ln>
      </c:spPr>
    </c:plotArea>
    <c:legend>
      <c:legendPos val="r"/>
      <c:layout>
        <c:manualLayout>
          <c:xMode val="edge"/>
          <c:yMode val="edge"/>
          <c:x val="0.64370462420331997"/>
          <c:y val="0.43962496458392358"/>
          <c:w val="0.2809481995106054"/>
          <c:h val="0.17452174783137447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794"/>
      </a:pPr>
      <a:endParaRPr lang="uk-UA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7">
                <a:latin typeface="Times New Roman" pitchFamily="18" charset="0"/>
                <a:cs typeface="Times New Roman" pitchFamily="18" charset="0"/>
              </a:defRPr>
            </a:pP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ліжка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65000"/>
          </a:scheme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1875725457981874"/>
          <c:y val="0.26892199803149608"/>
          <c:w val="0.74407805894492196"/>
          <c:h val="0.58321532643065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948428202199916E-2"/>
                  <c:y val="-3.366220270580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327.2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0845705355532851E-2"/>
                  <c:y val="-5.337218674437348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311.10000000000002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gapDepth val="48"/>
        <c:shape val="cylinder"/>
        <c:axId val="1008757184"/>
        <c:axId val="1008750112"/>
        <c:axId val="0"/>
      </c:bar3DChart>
      <c:catAx>
        <c:axId val="100875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8750112"/>
        <c:crosses val="autoZero"/>
        <c:auto val="1"/>
        <c:lblAlgn val="ctr"/>
        <c:lblOffset val="100"/>
        <c:noMultiLvlLbl val="0"/>
      </c:catAx>
      <c:valAx>
        <c:axId val="1008750112"/>
        <c:scaling>
          <c:orientation val="minMax"/>
          <c:min val="23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98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008757184"/>
        <c:crosses val="autoZero"/>
        <c:crossBetween val="between"/>
        <c:majorUnit val="80"/>
        <c:minorUnit val="2"/>
      </c:valAx>
      <c:spPr>
        <a:noFill/>
        <a:ln w="2535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7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плану </a:t>
            </a:r>
            <a:r>
              <a:rPr lang="ru-RU" sz="1800" baseline="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aseline="0" dirty="0" err="1" smtClean="0">
                <a:latin typeface="Times New Roman" pitchFamily="18" charset="0"/>
                <a:cs typeface="Times New Roman" pitchFamily="18" charset="0"/>
              </a:rPr>
              <a:t>ліжка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, у%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119579518209078"/>
          <c:y val="3.779527559055118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65000"/>
          </a:scheme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1875725457981874"/>
          <c:y val="0.29285793361667278"/>
          <c:w val="0.74407805894492196"/>
          <c:h val="0.589515197519543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2342636559743004E-2"/>
                  <c:y val="-4.641809457336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6280499288733946"/>
                  <c:y val="-2.313643345458123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gapDepth val="48"/>
        <c:shape val="cylinder"/>
        <c:axId val="1008750656"/>
        <c:axId val="1008751200"/>
        <c:axId val="0"/>
      </c:bar3DChart>
      <c:catAx>
        <c:axId val="100875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8751200"/>
        <c:crosses val="autoZero"/>
        <c:auto val="1"/>
        <c:lblAlgn val="ctr"/>
        <c:lblOffset val="100"/>
        <c:noMultiLvlLbl val="0"/>
      </c:catAx>
      <c:valAx>
        <c:axId val="1008751200"/>
        <c:scaling>
          <c:orientation val="minMax"/>
          <c:max val="100"/>
          <c:min val="7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98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008750656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189895567159204"/>
          <c:y val="5.5526171695208466E-2"/>
        </c:manualLayout>
      </c:layout>
      <c:overlay val="0"/>
    </c:title>
    <c:autoTitleDeleted val="0"/>
    <c:view3D>
      <c:rotX val="30"/>
      <c:rotY val="8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17508224133291"/>
          <c:y val="0"/>
          <c:w val="0.69001504622091803"/>
          <c:h val="0.71493524529020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660033"/>
            </a:solidFill>
          </c:spPr>
          <c:explosion val="6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9CCFF">
                  <a:lumMod val="90000"/>
                </a:srgbClr>
              </a:solidFill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3.383098676418251E-3"/>
                  <c:y val="-9.056930182360690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901010998777915E-2"/>
                  <c:y val="7.7173964797562169E-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400478490895651E-2"/>
                  <c:y val="-2.0660799593695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490198407073543E-2"/>
                  <c:y val="-3.27544955322424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2400" b="1">
                    <a:solidFill>
                      <a:schemeClr val="accent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вроджені аномалії (вади розвитку)</c:v>
                </c:pt>
                <c:pt idx="1">
                  <c:v>травми</c:v>
                </c:pt>
                <c:pt idx="2">
                  <c:v>неуточнені причини смерті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33.4</c:v>
                </c:pt>
                <c:pt idx="1">
                  <c:v>16.7</c:v>
                </c:pt>
                <c:pt idx="2">
                  <c:v>16.7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b"/>
      <c:layout>
        <c:manualLayout>
          <c:xMode val="edge"/>
          <c:yMode val="edge"/>
          <c:x val="1.8245099203536772E-2"/>
          <c:y val="0.60015573666418021"/>
          <c:w val="0.9665506514601826"/>
          <c:h val="0.36584421376690834"/>
        </c:manualLayout>
      </c:layout>
      <c:overlay val="0"/>
      <c:txPr>
        <a:bodyPr/>
        <a:lstStyle/>
        <a:p>
          <a:pPr>
            <a:defRPr sz="1800" b="1" kern="900" spc="-100" baseline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67"/>
      <c:hPercent val="47"/>
      <c:rotY val="44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689840967282248E-2"/>
          <c:y val="0.119699437884557"/>
          <c:w val="0.95443114503588156"/>
          <c:h val="0.668047530039829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CCFF">
                <a:lumMod val="50000"/>
              </a:srgbClr>
            </a:solidFill>
            <a:ln w="25380">
              <a:noFill/>
            </a:ln>
            <a:effectLst>
              <a:outerShdw sx="1000" sy="1000" algn="ctr" rotWithShape="0">
                <a:srgbClr val="0000FF"/>
              </a:outerShdw>
            </a:effectLst>
          </c:spPr>
          <c:invertIfNegative val="0"/>
          <c:dLbls>
            <c:dLbl>
              <c:idx val="0"/>
              <c:layout>
                <c:manualLayout>
                  <c:x val="4.4479753330964296E-3"/>
                  <c:y val="-4.3524164217869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159693775656908E-3"/>
                  <c:y val="-2.0789937875628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399664877982769E-2"/>
                  <c:y val="-2.5815841218756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604148224206375E-3"/>
                  <c:y val="-1.9689517033109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7124853126562436E-3"/>
                  <c:y val="-4.2960263021613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015481847360657E-2"/>
                  <c:y val="6.3725795602681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7019134848111204E-3"/>
                  <c:y val="0.1526318920346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кардіологінчні</c:v>
                </c:pt>
                <c:pt idx="1">
                  <c:v>ендокринологічні</c:v>
                </c:pt>
                <c:pt idx="2">
                  <c:v>відновного лікування</c:v>
                </c:pt>
                <c:pt idx="3">
                  <c:v>офтальмологічні</c:v>
                </c:pt>
                <c:pt idx="4">
                  <c:v>інфекційні для дітей</c:v>
                </c:pt>
                <c:pt idx="5">
                  <c:v>паліативна допомога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111.3</c:v>
                </c:pt>
                <c:pt idx="1">
                  <c:v>116.3</c:v>
                </c:pt>
                <c:pt idx="2">
                  <c:v>140.69999999999999</c:v>
                </c:pt>
                <c:pt idx="3">
                  <c:v>131.5</c:v>
                </c:pt>
                <c:pt idx="4">
                  <c:v>105.2</c:v>
                </c:pt>
                <c:pt idx="5">
                  <c:v>111.7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380">
              <a:noFill/>
            </a:ln>
          </c:spPr>
          <c:invertIfNegative val="0"/>
          <c:dLbls>
            <c:dLbl>
              <c:idx val="0"/>
              <c:layout>
                <c:manualLayout>
                  <c:x val="2.6035486575641711E-2"/>
                  <c:y val="-3.34739448678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662265301639328E-2"/>
                  <c:y val="-1.8908150773131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590948529022653E-2"/>
                  <c:y val="-2.916869217383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137348127075132E-2"/>
                  <c:y val="-5.486292739362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1773705284288606E-2"/>
                  <c:y val="-7.3217669433261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26836085648637E-2"/>
                  <c:y val="-3.7435340850693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9566125737405768E-3"/>
                  <c:y val="0.14092942657154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  <a:effectLst>
                <a:glow>
                  <a:schemeClr val="accent1"/>
                </a:glow>
              </a:effectLst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кардіологінчні</c:v>
                </c:pt>
                <c:pt idx="1">
                  <c:v>ендокринологічні</c:v>
                </c:pt>
                <c:pt idx="2">
                  <c:v>відновного лікування</c:v>
                </c:pt>
                <c:pt idx="3">
                  <c:v>офтальмологічні</c:v>
                </c:pt>
                <c:pt idx="4">
                  <c:v>інфекційні для дітей</c:v>
                </c:pt>
                <c:pt idx="5">
                  <c:v>паліативна допомога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135.19999999999999</c:v>
                </c:pt>
                <c:pt idx="1">
                  <c:v>139.19999999999999</c:v>
                </c:pt>
                <c:pt idx="2">
                  <c:v>145.69999999999999</c:v>
                </c:pt>
                <c:pt idx="3">
                  <c:v>133.69999999999999</c:v>
                </c:pt>
                <c:pt idx="4">
                  <c:v>87.4</c:v>
                </c:pt>
                <c:pt idx="5">
                  <c:v>112.8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2"/>
        <c:gapDepth val="30"/>
        <c:shape val="box"/>
        <c:axId val="1008745760"/>
        <c:axId val="1008754464"/>
        <c:axId val="0"/>
      </c:bar3DChart>
      <c:catAx>
        <c:axId val="10087457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9517">
            <a:noFill/>
          </a:ln>
        </c:spPr>
        <c:txPr>
          <a:bodyPr rot="780000" vert="horz"/>
          <a:lstStyle/>
          <a:p>
            <a:pPr>
              <a:defRPr sz="1400" b="1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008754464"/>
        <c:crosses val="autoZero"/>
        <c:auto val="1"/>
        <c:lblAlgn val="ctr"/>
        <c:lblOffset val="100"/>
        <c:tickMarkSkip val="1"/>
        <c:noMultiLvlLbl val="0"/>
      </c:catAx>
      <c:valAx>
        <c:axId val="1008754464"/>
        <c:scaling>
          <c:orientation val="minMax"/>
        </c:scaling>
        <c:delete val="0"/>
        <c:axPos val="l"/>
        <c:majorGridlines>
          <c:spPr>
            <a:ln w="12690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008745760"/>
        <c:crosses val="autoZero"/>
        <c:crossBetween val="between"/>
        <c:majorUnit val="20"/>
        <c:minorUnit val="1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ayout>
        <c:manualLayout>
          <c:xMode val="edge"/>
          <c:yMode val="edge"/>
          <c:x val="0.3799682064535323"/>
          <c:y val="0.92492491544769362"/>
          <c:w val="0.25278224519455822"/>
          <c:h val="7.5075084552306423E-2"/>
        </c:manualLayout>
      </c:layout>
      <c:overlay val="0"/>
      <c:spPr>
        <a:noFill/>
        <a:ln w="25380">
          <a:noFill/>
        </a:ln>
      </c:spPr>
      <c:txPr>
        <a:bodyPr/>
        <a:lstStyle/>
        <a:p>
          <a:pPr>
            <a:defRPr sz="1798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9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7"/>
      <c:hPercent val="47"/>
      <c:rotY val="44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556882113280674E-2"/>
          <c:y val="4.8979803160634987E-2"/>
          <c:w val="0.95443114503588156"/>
          <c:h val="0.668047530039829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5380">
              <a:noFill/>
            </a:ln>
            <a:effectLst>
              <a:outerShdw sx="1000" sy="1000" algn="ctr" rotWithShape="0">
                <a:srgbClr val="0000FF"/>
              </a:outerShdw>
            </a:effectLst>
          </c:spPr>
          <c:invertIfNegative val="0"/>
          <c:dLbls>
            <c:dLbl>
              <c:idx val="0"/>
              <c:layout>
                <c:manualLayout>
                  <c:x val="3.4988143393903407E-3"/>
                  <c:y val="-4.909471697422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986994159118934E-3"/>
                  <c:y val="-5.23245107165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585182702831594E-3"/>
                  <c:y val="-6.0176323250452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861856879290284E-3"/>
                  <c:y val="-5.2448264054264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609278271062826E-3"/>
                  <c:y val="0.15359168707560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165854587585511E-3"/>
                  <c:y val="0.18972052616050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7019134848111204E-3"/>
                  <c:y val="0.1526318920346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хірургічні для дорослих</c:v>
                </c:pt>
                <c:pt idx="1">
                  <c:v>інфекційні для дорослих</c:v>
                </c:pt>
                <c:pt idx="2">
                  <c:v>для вагітних та породіль</c:v>
                </c:pt>
                <c:pt idx="3">
                  <c:v>педіатричні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58.8</c:v>
                </c:pt>
                <c:pt idx="1">
                  <c:v>83.7</c:v>
                </c:pt>
                <c:pt idx="2">
                  <c:v>48.6</c:v>
                </c:pt>
                <c:pt idx="3">
                  <c:v>61.5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380">
              <a:noFill/>
            </a:ln>
          </c:spPr>
          <c:invertIfNegative val="0"/>
          <c:dLbls>
            <c:dLbl>
              <c:idx val="0"/>
              <c:layout>
                <c:manualLayout>
                  <c:x val="2.425880275597788E-2"/>
                  <c:y val="-6.233569271456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94939451172092E-2"/>
                  <c:y val="-5.723739194471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699679999125781E-2"/>
                  <c:y val="-6.3376230982658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137348127075132E-2"/>
                  <c:y val="-5.486292739362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157940039031782E-3"/>
                  <c:y val="0.15105300389594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7362868327555375E-3"/>
                  <c:y val="0.16508951033185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9566125737405768E-3"/>
                  <c:y val="0.14092942657154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  <a:effectLst>
                <a:glow>
                  <a:schemeClr val="accent1"/>
                </a:glow>
              </a:effectLst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хірургічні для дорослих</c:v>
                </c:pt>
                <c:pt idx="1">
                  <c:v>інфекційні для дорослих</c:v>
                </c:pt>
                <c:pt idx="2">
                  <c:v>для вагітних та породіль</c:v>
                </c:pt>
                <c:pt idx="3">
                  <c:v>педіатричні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59.2</c:v>
                </c:pt>
                <c:pt idx="1">
                  <c:v>67</c:v>
                </c:pt>
                <c:pt idx="2">
                  <c:v>56.3</c:v>
                </c:pt>
                <c:pt idx="3">
                  <c:v>62.1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gapDepth val="30"/>
        <c:shape val="box"/>
        <c:axId val="1008744128"/>
        <c:axId val="1008752832"/>
        <c:axId val="0"/>
      </c:bar3DChart>
      <c:catAx>
        <c:axId val="10087441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9517">
            <a:noFill/>
          </a:ln>
        </c:spPr>
        <c:txPr>
          <a:bodyPr rot="780000" vert="horz"/>
          <a:lstStyle/>
          <a:p>
            <a:pPr>
              <a:defRPr sz="1400" b="1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008752832"/>
        <c:crosses val="autoZero"/>
        <c:auto val="1"/>
        <c:lblAlgn val="ctr"/>
        <c:lblOffset val="100"/>
        <c:tickMarkSkip val="1"/>
        <c:noMultiLvlLbl val="0"/>
      </c:catAx>
      <c:valAx>
        <c:axId val="1008752832"/>
        <c:scaling>
          <c:orientation val="minMax"/>
        </c:scaling>
        <c:delete val="0"/>
        <c:axPos val="l"/>
        <c:majorGridlines>
          <c:spPr>
            <a:ln w="12690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008744128"/>
        <c:crosses val="autoZero"/>
        <c:crossBetween val="between"/>
        <c:majorUnit val="20"/>
        <c:minorUnit val="1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ayout>
        <c:manualLayout>
          <c:xMode val="edge"/>
          <c:yMode val="edge"/>
          <c:x val="0.3799682064535323"/>
          <c:y val="0.92492491544769362"/>
          <c:w val="0.25278224519455822"/>
          <c:h val="7.5075084552306423E-2"/>
        </c:manualLayout>
      </c:layout>
      <c:overlay val="0"/>
      <c:spPr>
        <a:noFill/>
        <a:ln w="25380">
          <a:noFill/>
        </a:ln>
      </c:spPr>
      <c:txPr>
        <a:bodyPr/>
        <a:lstStyle/>
        <a:p>
          <a:pPr>
            <a:defRPr sz="1798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9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145269098850358"/>
          <c:y val="0.1073772928690416"/>
          <c:w val="0.85231515286617565"/>
          <c:h val="0.562978098812028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90000"/>
              </a:schemeClr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9.6037552497741391E-3"/>
                  <c:y val="-6.68995533774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55895994328735E-3"/>
                  <c:y val="-4.214138521940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688387141998501E-2"/>
                  <c:y val="-5.443303853321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стаціонарна реабілітаційна медична допомога, осіб</c:v>
                </c:pt>
                <c:pt idx="1">
                  <c:v>проведено хворими ліжкоднів</c:v>
                </c:pt>
                <c:pt idx="2">
                  <c:v>отримано медичних послуг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2927</c:v>
                </c:pt>
                <c:pt idx="1">
                  <c:v>41248</c:v>
                </c:pt>
                <c:pt idx="2">
                  <c:v>8853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5.3096906983386379E-2"/>
                  <c:y val="-4.056836155271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92089587131039"/>
                      <c:h val="0.1328223362044234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3984736200971018E-2"/>
                  <c:y val="-4.6847573805340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070268590906966E-2"/>
                  <c:y val="-3.367620369767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стаціонарна реабілітаційна медична допомога, осіб</c:v>
                </c:pt>
                <c:pt idx="1">
                  <c:v>проведено хворими ліжкоднів</c:v>
                </c:pt>
                <c:pt idx="2">
                  <c:v>отримано медичних послуг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2694</c:v>
                </c:pt>
                <c:pt idx="1">
                  <c:v>38593</c:v>
                </c:pt>
                <c:pt idx="2">
                  <c:v>5828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box"/>
        <c:axId val="905632992"/>
        <c:axId val="905634624"/>
        <c:axId val="0"/>
      </c:bar3DChart>
      <c:catAx>
        <c:axId val="90563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kern="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05634624"/>
        <c:crosses val="autoZero"/>
        <c:auto val="1"/>
        <c:lblAlgn val="ctr"/>
        <c:lblOffset val="100"/>
        <c:tickMarkSkip val="1"/>
        <c:noMultiLvlLbl val="0"/>
      </c:catAx>
      <c:valAx>
        <c:axId val="905634624"/>
        <c:scaling>
          <c:orientation val="minMax"/>
        </c:scaling>
        <c:delete val="0"/>
        <c:axPos val="l"/>
        <c:majorGridlines>
          <c:spPr>
            <a:ln w="1484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905632992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600" dirty="0" err="1" smtClean="0">
                <a:solidFill>
                  <a:srgbClr val="660033"/>
                </a:solidFill>
              </a:rPr>
              <a:t>Показники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ru-RU" sz="1600" dirty="0" err="1" smtClean="0">
                <a:solidFill>
                  <a:srgbClr val="660033"/>
                </a:solidFill>
              </a:rPr>
              <a:t>смертністі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ru-RU" sz="1600" dirty="0" err="1">
                <a:solidFill>
                  <a:srgbClr val="660033"/>
                </a:solidFill>
              </a:rPr>
              <a:t>немовлят</a:t>
            </a:r>
            <a:r>
              <a:rPr lang="ru-RU" sz="1600" dirty="0">
                <a:solidFill>
                  <a:srgbClr val="660033"/>
                </a:solidFill>
              </a:rPr>
              <a:t> 
на 1000 </a:t>
            </a:r>
            <a:r>
              <a:rPr lang="ru-RU" sz="1600" dirty="0" err="1">
                <a:solidFill>
                  <a:srgbClr val="660033"/>
                </a:solidFill>
              </a:rPr>
              <a:t>народжених</a:t>
            </a:r>
            <a:r>
              <a:rPr lang="ru-RU" sz="1600" dirty="0">
                <a:solidFill>
                  <a:srgbClr val="660033"/>
                </a:solidFill>
              </a:rPr>
              <a:t> </a:t>
            </a:r>
            <a:r>
              <a:rPr lang="ru-RU" sz="1600" dirty="0" err="1" smtClean="0">
                <a:solidFill>
                  <a:srgbClr val="660033"/>
                </a:solidFill>
              </a:rPr>
              <a:t>дітей</a:t>
            </a:r>
            <a:r>
              <a:rPr lang="ru-RU" sz="1600" dirty="0" smtClean="0">
                <a:solidFill>
                  <a:srgbClr val="660033"/>
                </a:solidFill>
              </a:rPr>
              <a:t> за </a:t>
            </a:r>
            <a:r>
              <a:rPr lang="ru-RU" sz="1600" dirty="0" err="1" smtClean="0">
                <a:solidFill>
                  <a:srgbClr val="660033"/>
                </a:solidFill>
              </a:rPr>
              <a:t>даними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ru-RU" sz="1600" dirty="0" err="1" smtClean="0">
                <a:solidFill>
                  <a:srgbClr val="660033"/>
                </a:solidFill>
              </a:rPr>
              <a:t>РАЦСу</a:t>
            </a:r>
            <a:endParaRPr lang="ru-RU" sz="1600" dirty="0">
              <a:solidFill>
                <a:srgbClr val="660033"/>
              </a:solidFill>
            </a:endParaRPr>
          </a:p>
        </c:rich>
      </c:tx>
      <c:layout>
        <c:manualLayout>
          <c:xMode val="edge"/>
          <c:yMode val="edge"/>
          <c:x val="0.19154179120175552"/>
          <c:y val="8.1401629229038968E-3"/>
        </c:manualLayout>
      </c:layout>
      <c:overlay val="0"/>
      <c:spPr>
        <a:noFill/>
        <a:ln w="174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9496297259674571"/>
          <c:y val="0.20104129989642122"/>
          <c:w val="0.4697630883399519"/>
          <c:h val="0.59487712413385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17406">
              <a:noFill/>
            </a:ln>
          </c:spPr>
          <c:invertIfNegative val="0"/>
          <c:dLbls>
            <c:dLbl>
              <c:idx val="0"/>
              <c:layout>
                <c:manualLayout>
                  <c:x val="7.6238230301525572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81251289539257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741649180371508E-3"/>
                  <c:y val="-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080580747635231E-3"/>
                  <c:y val="-5.31758997887283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1883209076449859E-3"/>
                  <c:y val="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06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Постнеонатальна</c:v>
                </c:pt>
                <c:pt idx="1">
                  <c:v>Перинатальна </c:v>
                </c:pt>
                <c:pt idx="2">
                  <c:v>Рання неонатальна</c:v>
                </c:pt>
                <c:pt idx="3">
                  <c:v>Мертвонароджуваність</c:v>
                </c:pt>
                <c:pt idx="4">
                  <c:v>Загальна</c:v>
                </c:pt>
              </c:strCache>
            </c:strRef>
          </c:cat>
          <c:val>
            <c:numRef>
              <c:f>Sheet1!$B$2:$F$2</c:f>
              <c:numCache>
                <c:formatCode>0.00</c:formatCode>
                <c:ptCount val="5"/>
                <c:pt idx="0" formatCode="General">
                  <c:v>1.41</c:v>
                </c:pt>
                <c:pt idx="1">
                  <c:v>9.82</c:v>
                </c:pt>
                <c:pt idx="2">
                  <c:v>2.12</c:v>
                </c:pt>
                <c:pt idx="3">
                  <c:v>7.72</c:v>
                </c:pt>
                <c:pt idx="4" formatCode="General">
                  <c:v>3.54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7406">
              <a:noFill/>
            </a:ln>
          </c:spPr>
          <c:invertIfNegative val="0"/>
          <c:dLbls>
            <c:dLbl>
              <c:idx val="0"/>
              <c:layout>
                <c:manualLayout>
                  <c:x val="-8.261840314416357E-3"/>
                  <c:y val="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4520722050710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338885455544791E-3"/>
                  <c:y val="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371942115965155E-3"/>
                  <c:y val="-5.31738063317861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679196869027669E-3"/>
                  <c:y val="5.31738063317861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06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Постнеонатальна</c:v>
                </c:pt>
                <c:pt idx="1">
                  <c:v>Перинатальна </c:v>
                </c:pt>
                <c:pt idx="2">
                  <c:v>Рання неонатальна</c:v>
                </c:pt>
                <c:pt idx="3">
                  <c:v>Мертвонароджуваність</c:v>
                </c:pt>
                <c:pt idx="4">
                  <c:v>Загальна</c:v>
                </c:pt>
              </c:strCache>
            </c:strRef>
          </c:cat>
          <c:val>
            <c:numRef>
              <c:f>Sheet1!$B$3:$F$3</c:f>
              <c:numCache>
                <c:formatCode>0.00</c:formatCode>
                <c:ptCount val="5"/>
                <c:pt idx="0" formatCode="General">
                  <c:v>2.85</c:v>
                </c:pt>
                <c:pt idx="1">
                  <c:v>2.84</c:v>
                </c:pt>
                <c:pt idx="2">
                  <c:v>0</c:v>
                </c:pt>
                <c:pt idx="3">
                  <c:v>2.84</c:v>
                </c:pt>
                <c:pt idx="4" formatCode="General">
                  <c:v>2.85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9"/>
        <c:axId val="905629184"/>
        <c:axId val="905632448"/>
      </c:barChart>
      <c:catAx>
        <c:axId val="905629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905632448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905632448"/>
        <c:scaling>
          <c:orientation val="minMax"/>
        </c:scaling>
        <c:delete val="0"/>
        <c:axPos val="b"/>
        <c:majorGridlines>
          <c:spPr>
            <a:ln w="8703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87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905629184"/>
        <c:crosses val="autoZero"/>
        <c:crossBetween val="between"/>
      </c:valAx>
      <c:spPr>
        <a:noFill/>
        <a:ln w="25374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ayout>
        <c:manualLayout>
          <c:xMode val="edge"/>
          <c:yMode val="edge"/>
          <c:x val="1.7714905551152998E-2"/>
          <c:y val="0.91186435360918638"/>
          <c:w val="0.6089029770636285"/>
          <c:h val="8.8135646390814323E-2"/>
        </c:manualLayout>
      </c:layout>
      <c:overlay val="0"/>
      <c:spPr>
        <a:noFill/>
        <a:ln w="17406">
          <a:noFill/>
        </a:ln>
      </c:spPr>
      <c:txPr>
        <a:bodyPr/>
        <a:lstStyle/>
        <a:p>
          <a:pPr>
            <a:defRPr sz="179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4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660033"/>
                </a:solidFill>
              </a:defRPr>
            </a:pPr>
            <a:r>
              <a:rPr lang="ru-RU">
                <a:solidFill>
                  <a:srgbClr val="660033"/>
                </a:solidFill>
              </a:rPr>
              <a:t>Народилось дітей живими</a:t>
            </a:r>
          </a:p>
        </c:rich>
      </c:tx>
      <c:layout>
        <c:manualLayout>
          <c:xMode val="edge"/>
          <c:yMode val="edge"/>
          <c:x val="0.10059072945228981"/>
          <c:y val="4.65793304221251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4292633066512052"/>
          <c:y val="0.14915254237288136"/>
          <c:w val="0.58830965337518426"/>
          <c:h val="0.69661016949152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16480">
              <a:noFill/>
            </a:ln>
          </c:spPr>
          <c:invertIfNegative val="0"/>
          <c:dLbls>
            <c:dLbl>
              <c:idx val="0"/>
              <c:layout>
                <c:manualLayout>
                  <c:x val="-0.25468298511330584"/>
                  <c:y val="8.8888124792261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1809050957180814"/>
                  <c:y val="-3.60325046705406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40798858773181257"/>
                  <c:y val="0.140677966101694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37375178316690483"/>
                  <c:y val="0.357627118644067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648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За даними РАЦСу</c:v>
                </c:pt>
                <c:pt idx="1">
                  <c:v>По пологовому відділенню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 formatCode="General">
                  <c:v>1414</c:v>
                </c:pt>
                <c:pt idx="1">
                  <c:v>1157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6480">
              <a:noFill/>
            </a:ln>
          </c:spPr>
          <c:invertIfNegative val="0"/>
          <c:dLbls>
            <c:dLbl>
              <c:idx val="0"/>
              <c:layout>
                <c:manualLayout>
                  <c:x val="-0.27998710678845945"/>
                  <c:y val="4.53621244942635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742151816128843"/>
                  <c:y val="2.95109399534665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4479315263908703"/>
                  <c:y val="0.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605"/>
                  <c:y val="0.352542372881355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648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За даними РАЦСу</c:v>
                </c:pt>
                <c:pt idx="1">
                  <c:v>По пологовому відділенню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 formatCode="General">
                  <c:v>1402</c:v>
                </c:pt>
                <c:pt idx="1">
                  <c:v>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5633536"/>
        <c:axId val="905630816"/>
      </c:barChart>
      <c:catAx>
        <c:axId val="905633536"/>
        <c:scaling>
          <c:orientation val="minMax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20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905630816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905630816"/>
        <c:scaling>
          <c:orientation val="minMax"/>
          <c:max val="2000"/>
          <c:min val="500"/>
        </c:scaling>
        <c:delete val="0"/>
        <c:axPos val="b"/>
        <c:majorGridlines>
          <c:spPr>
            <a:ln w="8241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0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905633536"/>
        <c:crosses val="autoZero"/>
        <c:crossBetween val="between"/>
        <c:majorUnit val="500"/>
        <c:minorUnit val="100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sng" strike="noStrike" baseline="0">
          <a:solidFill>
            <a:srgbClr val="C00000"/>
          </a:solidFill>
          <a:latin typeface="Times New Roman" pitchFamily="18" charset="0"/>
          <a:ea typeface="Garamond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u="sng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u="sng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1800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на "Д" </a:t>
            </a:r>
            <a:r>
              <a:rPr lang="ru-RU" sz="1800" b="1" i="0" u="sng" strike="noStrike" baseline="0" dirty="0" err="1" smtClean="0">
                <a:solidFill>
                  <a:srgbClr val="660033"/>
                </a:solidFill>
                <a:effectLst/>
              </a:rPr>
              <a:t>обліку</a:t>
            </a:r>
            <a:r>
              <a:rPr lang="ru-RU" sz="1800" b="1" i="0" u="sng" strike="noStrike" baseline="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800" b="1" i="0" u="sng" strike="noStrike" baseline="0" dirty="0" smtClean="0">
                <a:solidFill>
                  <a:srgbClr val="FF0000"/>
                </a:solidFill>
                <a:effectLst/>
              </a:rPr>
              <a:t>2136 </a:t>
            </a:r>
            <a:r>
              <a:rPr lang="ru-RU" sz="1800" b="1" i="0" u="sng" strike="noStrike" baseline="0" dirty="0" err="1" smtClean="0">
                <a:solidFill>
                  <a:srgbClr val="660033"/>
                </a:solidFill>
                <a:effectLst/>
              </a:rPr>
              <a:t>ветерани</a:t>
            </a:r>
            <a:r>
              <a:rPr lang="ru-RU" sz="1800" b="1" i="0" u="sng" strike="noStrike" baseline="0" dirty="0" smtClean="0">
                <a:solidFill>
                  <a:srgbClr val="660033"/>
                </a:solidFill>
                <a:effectLst/>
              </a:rPr>
              <a:t>, </a:t>
            </a:r>
            <a:r>
              <a:rPr lang="ru-RU" sz="1800" b="1" i="0" u="sng" strike="noStrike" baseline="0" dirty="0" err="1" smtClean="0">
                <a:solidFill>
                  <a:srgbClr val="660033"/>
                </a:solidFill>
                <a:effectLst/>
              </a:rPr>
              <a:t>що</a:t>
            </a:r>
            <a:r>
              <a:rPr lang="ru-RU" sz="1800" b="1" i="0" u="sng" strike="noStrike" baseline="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800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19,7%</a:t>
            </a:r>
            <a:r>
              <a:rPr lang="ru-RU" sz="1800" u="sng" baseline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baseline="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u="sng" baseline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baseline="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u="sng" baseline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у 2024р.,</a:t>
            </a:r>
            <a:r>
              <a:rPr lang="ru-RU" sz="1800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них:</a:t>
            </a:r>
          </a:p>
        </c:rich>
      </c:tx>
      <c:layout>
        <c:manualLayout>
          <c:xMode val="edge"/>
          <c:yMode val="edge"/>
          <c:x val="0.10813325546410757"/>
          <c:y val="0"/>
        </c:manualLayout>
      </c:layout>
      <c:overlay val="0"/>
      <c:spPr>
        <a:noFill/>
        <a:ln w="18178">
          <a:noFill/>
        </a:ln>
      </c:spPr>
    </c:title>
    <c:autoTitleDeleted val="0"/>
    <c:view3D>
      <c:rotX val="15"/>
      <c:rotY val="21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93158417833454E-2"/>
          <c:y val="0.2892614238249312"/>
          <c:w val="0.89986243358581075"/>
          <c:h val="0.3668006369742620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18178">
              <a:noFill/>
            </a:ln>
          </c:spPr>
          <c:explosion val="14"/>
          <c:dPt>
            <c:idx val="0"/>
            <c:bubble3D val="0"/>
            <c:spPr>
              <a:solidFill>
                <a:srgbClr val="C00000"/>
              </a:solidFill>
              <a:ln w="18178">
                <a:noFill/>
              </a:ln>
            </c:spPr>
          </c:dPt>
          <c:dPt>
            <c:idx val="1"/>
            <c:bubble3D val="0"/>
            <c:spPr>
              <a:solidFill>
                <a:srgbClr val="339966"/>
              </a:solidFill>
              <a:ln w="18178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8178">
                <a:noFill/>
              </a:ln>
            </c:spPr>
          </c:dPt>
          <c:dPt>
            <c:idx val="3"/>
            <c:bubble3D val="0"/>
            <c:spPr>
              <a:solidFill>
                <a:srgbClr val="00B0F0"/>
              </a:solidFill>
              <a:ln w="18178">
                <a:noFill/>
              </a:ln>
            </c:spPr>
          </c:dPt>
          <c:dLbls>
            <c:dLbl>
              <c:idx val="0"/>
              <c:layout>
                <c:manualLayout>
                  <c:x val="-0.19711023099535488"/>
                  <c:y val="2.42045968386922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833688148764253E-2"/>
                  <c:y val="-4.9125325575215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111465092467161E-2"/>
                  <c:y val="-4.04969346287665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725660082772312E-3"/>
                  <c:y val="-4.9811828105111774E-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Учасники бойових дій</c:v>
                </c:pt>
                <c:pt idx="1">
                  <c:v>Особи з інвалідністю внаслідок війни</c:v>
                </c:pt>
                <c:pt idx="2">
                  <c:v>Учасники війни</c:v>
                </c:pt>
                <c:pt idx="3">
                  <c:v>Особи, прирівняні по пільгам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1605</c:v>
                </c:pt>
                <c:pt idx="1">
                  <c:v>226</c:v>
                </c:pt>
                <c:pt idx="2">
                  <c:v>84</c:v>
                </c:pt>
                <c:pt idx="3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5.0315503989119298E-2"/>
          <c:y val="0.62630307813929542"/>
          <c:w val="0.78580800051436994"/>
          <c:h val="0.3569019458443482"/>
        </c:manualLayout>
      </c:layout>
      <c:overlay val="0"/>
      <c:spPr>
        <a:noFill/>
        <a:ln w="18178">
          <a:noFill/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601" dirty="0" err="1" smtClean="0"/>
              <a:t>Отримали</a:t>
            </a:r>
            <a:r>
              <a:rPr lang="ru-RU" sz="1601" dirty="0" smtClean="0"/>
              <a:t> </a:t>
            </a:r>
            <a:r>
              <a:rPr lang="ru-RU" sz="1601" dirty="0" err="1" smtClean="0"/>
              <a:t>стаціонарне</a:t>
            </a:r>
            <a:r>
              <a:rPr lang="ru-RU" sz="1601" dirty="0" smtClean="0"/>
              <a:t> </a:t>
            </a:r>
            <a:r>
              <a:rPr lang="ru-RU" sz="1601" dirty="0" err="1" smtClean="0"/>
              <a:t>лікування</a:t>
            </a:r>
            <a:endParaRPr lang="ru-RU" sz="1601" dirty="0" smtClean="0"/>
          </a:p>
          <a:p>
            <a:pPr>
              <a:defRPr sz="180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uk-UA" sz="1601" dirty="0" smtClean="0"/>
              <a:t>(у %)</a:t>
            </a:r>
            <a:endParaRPr lang="ru-RU" sz="1600" dirty="0"/>
          </a:p>
        </c:rich>
      </c:tx>
      <c:layout>
        <c:manualLayout>
          <c:xMode val="edge"/>
          <c:yMode val="edge"/>
          <c:x val="9.6443382984546439E-2"/>
          <c:y val="0"/>
        </c:manualLayout>
      </c:layout>
      <c:overlay val="0"/>
      <c:spPr>
        <a:noFill/>
        <a:ln w="14364">
          <a:noFill/>
        </a:ln>
      </c:spPr>
    </c:title>
    <c:autoTitleDeleted val="0"/>
    <c:view3D>
      <c:rotX val="0"/>
      <c:hPercent val="42"/>
      <c:rotY val="20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4.2967932503623629E-2"/>
          <c:y val="0.21684035837254356"/>
          <c:w val="0.9533593070087768"/>
          <c:h val="0.572532767721065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4364">
              <a:noFill/>
            </a:ln>
          </c:spPr>
          <c:invertIfNegative val="0"/>
          <c:dLbls>
            <c:dLbl>
              <c:idx val="4"/>
              <c:layout>
                <c:manualLayout>
                  <c:x val="-2.050805724428552E-3"/>
                  <c:y val="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14364"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всього в тому числі серед:</c:v>
                </c:pt>
                <c:pt idx="1">
                  <c:v> УБД</c:v>
                </c:pt>
                <c:pt idx="2">
                  <c:v>особи з інвалідністю внаслідок війни</c:v>
                </c:pt>
                <c:pt idx="3">
                  <c:v>учасники війни</c:v>
                </c:pt>
                <c:pt idx="4">
                  <c:v>особи, що прирівняні за пільгами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35.03</c:v>
                </c:pt>
                <c:pt idx="1">
                  <c:v>75.040000000000006</c:v>
                </c:pt>
                <c:pt idx="2">
                  <c:v>15.04</c:v>
                </c:pt>
                <c:pt idx="3" formatCode="General">
                  <c:v>6.56</c:v>
                </c:pt>
                <c:pt idx="4">
                  <c:v>3.36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14364">
              <a:noFill/>
            </a:ln>
          </c:spPr>
          <c:invertIfNegative val="0"/>
          <c:dLbls>
            <c:dLbl>
              <c:idx val="0"/>
              <c:layout>
                <c:manualLayout>
                  <c:x val="3.6914503039713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86369731528538E-2"/>
                  <c:y val="-2.162567768261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914503039713935E-2"/>
                  <c:y val="3.604279613768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55886296871407E-2"/>
                  <c:y val="-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406445795428416E-2"/>
                  <c:y val="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14364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всього в тому числі серед:</c:v>
                </c:pt>
                <c:pt idx="1">
                  <c:v> УБД</c:v>
                </c:pt>
                <c:pt idx="2">
                  <c:v>особи з інвалідністю внаслідок війни</c:v>
                </c:pt>
                <c:pt idx="3">
                  <c:v>учасники війни</c:v>
                </c:pt>
                <c:pt idx="4">
                  <c:v>особи, що прирівняні за пільгами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33.4</c:v>
                </c:pt>
                <c:pt idx="1">
                  <c:v>76.2</c:v>
                </c:pt>
                <c:pt idx="2">
                  <c:v>14.6</c:v>
                </c:pt>
                <c:pt idx="3" formatCode="General">
                  <c:v>5.6</c:v>
                </c:pt>
                <c:pt idx="4">
                  <c:v>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2"/>
        <c:gapDepth val="50"/>
        <c:shape val="box"/>
        <c:axId val="905628096"/>
        <c:axId val="905631904"/>
        <c:axId val="0"/>
      </c:bar3DChart>
      <c:catAx>
        <c:axId val="90562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387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905631904"/>
        <c:crosses val="autoZero"/>
        <c:auto val="1"/>
        <c:lblAlgn val="ctr"/>
        <c:lblOffset val="50"/>
        <c:tickMarkSkip val="1"/>
        <c:noMultiLvlLbl val="0"/>
      </c:catAx>
      <c:valAx>
        <c:axId val="90563190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7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905628096"/>
        <c:crosses val="autoZero"/>
        <c:crossBetween val="between"/>
        <c:minorUnit val="10"/>
      </c:valAx>
      <c:spPr>
        <a:noFill/>
        <a:ln w="25418">
          <a:noFill/>
        </a:ln>
      </c:spPr>
    </c:plotArea>
    <c:legend>
      <c:legendPos val="r"/>
      <c:layout>
        <c:manualLayout>
          <c:xMode val="edge"/>
          <c:yMode val="edge"/>
          <c:x val="0.77591603096889628"/>
          <c:y val="0"/>
          <c:w val="0.18443816999839507"/>
          <c:h val="0.27284094682100707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6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9999FF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Знаходяться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9999FF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Д"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обліку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кінець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року – </a:t>
            </a:r>
            <a:r>
              <a:rPr lang="ru-RU" sz="1800" u="sng" dirty="0" smtClean="0">
                <a:solidFill>
                  <a:srgbClr val="FF0000"/>
                </a:solidFill>
              </a:rPr>
              <a:t>687 </a:t>
            </a:r>
            <a:r>
              <a:rPr lang="ru-RU" sz="1800" b="1" i="0" baseline="0" dirty="0" err="1" smtClean="0">
                <a:effectLst/>
              </a:rPr>
              <a:t>осіб</a:t>
            </a:r>
            <a:r>
              <a:rPr lang="ru-RU" sz="1800" b="1" i="0" baseline="0" dirty="0" smtClean="0">
                <a:effectLst/>
              </a:rPr>
              <a:t> </a:t>
            </a:r>
            <a:endParaRPr lang="ru-RU" sz="18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9999FF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u="sng" baseline="0" dirty="0" smtClean="0">
                <a:solidFill>
                  <a:srgbClr val="FF0000"/>
                </a:solidFill>
              </a:rPr>
              <a:t> </a:t>
            </a:r>
            <a:r>
              <a:rPr lang="ru-RU" sz="1800" u="sng" baseline="0" dirty="0" smtClean="0">
                <a:solidFill>
                  <a:schemeClr val="accent2">
                    <a:lumMod val="50000"/>
                  </a:schemeClr>
                </a:solidFill>
              </a:rPr>
              <a:t>(2024р. - 772)</a:t>
            </a:r>
            <a:r>
              <a:rPr lang="ru-RU" sz="1800" u="none" baseline="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з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них:</a:t>
            </a:r>
          </a:p>
        </c:rich>
      </c:tx>
      <c:layout>
        <c:manualLayout>
          <c:xMode val="edge"/>
          <c:yMode val="edge"/>
          <c:x val="0.17402899397585314"/>
          <c:y val="1.4915877402510839E-3"/>
        </c:manualLayout>
      </c:layout>
      <c:overlay val="0"/>
      <c:spPr>
        <a:noFill/>
        <a:ln w="16651">
          <a:noFill/>
        </a:ln>
      </c:spPr>
    </c:title>
    <c:autoTitleDeleted val="0"/>
    <c:view3D>
      <c:rotX val="2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035771290767E-2"/>
          <c:y val="0.65363245229696698"/>
          <c:w val="0.87876916297766006"/>
          <c:h val="0.3283910294689478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16651">
              <a:noFill/>
            </a:ln>
          </c:spPr>
          <c:explosion val="8"/>
          <c:dPt>
            <c:idx val="0"/>
            <c:bubble3D val="0"/>
            <c:explosion val="0"/>
            <c:spPr>
              <a:solidFill>
                <a:srgbClr val="C00000"/>
              </a:solidFill>
              <a:ln w="16651">
                <a:noFill/>
              </a:ln>
            </c:spPr>
          </c:dPt>
          <c:dPt>
            <c:idx val="1"/>
            <c:bubble3D val="0"/>
            <c:spPr>
              <a:solidFill>
                <a:srgbClr val="339966"/>
              </a:solidFill>
              <a:ln w="16651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6651">
                <a:noFill/>
              </a:ln>
            </c:spPr>
          </c:dPt>
          <c:dPt>
            <c:idx val="3"/>
            <c:bubble3D val="0"/>
            <c:explosion val="14"/>
            <c:spPr>
              <a:solidFill>
                <a:srgbClr val="0000FF"/>
              </a:solidFill>
              <a:ln w="16651">
                <a:noFill/>
              </a:ln>
            </c:spPr>
          </c:dPt>
          <c:dLbls>
            <c:dLbl>
              <c:idx val="0"/>
              <c:layout>
                <c:manualLayout>
                  <c:x val="0.34497227407653097"/>
                  <c:y val="-1.0761640962452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560575158478877E-2"/>
                  <c:y val="1.35981685885835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932352772278651E-2"/>
                  <c:y val="-8.6909215576973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09626793226189E-2"/>
                  <c:y val="-2.66657823811445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235188509874327"/>
                  <c:y val="8.47457627118646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908438061041293"/>
                  <c:y val="0.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188509874326795"/>
                  <c:y val="0.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188509874326795"/>
                  <c:y val="0.15254237288135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6651">
                <a:noFill/>
              </a:ln>
            </c:spPr>
            <c:txPr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Ліквідатори</c:v>
                </c:pt>
                <c:pt idx="1">
                  <c:v>Евакуйовані</c:v>
                </c:pt>
                <c:pt idx="2">
                  <c:v>Переселенці</c:v>
                </c:pt>
                <c:pt idx="3">
                  <c:v>Діти, народжені від постраждалих на аварії ЧАЕС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560</c:v>
                </c:pt>
                <c:pt idx="1">
                  <c:v>67</c:v>
                </c:pt>
                <c:pt idx="2">
                  <c:v>19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1">
          <a:noFill/>
        </a:ln>
      </c:spPr>
    </c:plotArea>
    <c:legend>
      <c:legendPos val="t"/>
      <c:layout>
        <c:manualLayout>
          <c:xMode val="edge"/>
          <c:yMode val="edge"/>
          <c:x val="6.5116345901700193E-2"/>
          <c:y val="0.27320091538650587"/>
          <c:w val="0.83353090281523046"/>
          <c:h val="0.30941721963552871"/>
        </c:manualLayout>
      </c:layout>
      <c:overlay val="0"/>
      <c:spPr>
        <a:noFill/>
        <a:ln w="16651">
          <a:noFill/>
        </a:ln>
      </c:spPr>
      <c:txPr>
        <a:bodyPr/>
        <a:lstStyle/>
        <a:p>
          <a:pPr>
            <a:defRPr sz="1399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0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675515938842045"/>
          <c:y val="4.2928365102290221E-2"/>
        </c:manualLayout>
      </c:layout>
      <c:overlay val="0"/>
    </c:title>
    <c:autoTitleDeleted val="0"/>
    <c:view3D>
      <c:rotX val="30"/>
      <c:rotY val="49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05948381214347"/>
          <c:y val="0"/>
          <c:w val="0.72650524462799149"/>
          <c:h val="0.752728665068960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99CCFF">
                  <a:lumMod val="90000"/>
                </a:srgbClr>
              </a:solidFill>
            </c:spPr>
          </c:dPt>
          <c:dPt>
            <c:idx val="1"/>
            <c:bubble3D val="0"/>
            <c:spPr>
              <a:solidFill>
                <a:srgbClr val="00CC66"/>
              </a:solidFill>
            </c:spPr>
          </c:dPt>
          <c:dPt>
            <c:idx val="2"/>
            <c:bubble3D val="0"/>
            <c:spPr>
              <a:solidFill>
                <a:srgbClr val="660033"/>
              </a:solidFill>
            </c:spPr>
          </c:dPt>
          <c:dLbls>
            <c:dLbl>
              <c:idx val="0"/>
              <c:layout>
                <c:manualLayout>
                  <c:x val="-1.4550346896321864E-2"/>
                  <c:y val="-1.498246226609741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57203222630411E-3"/>
                  <c:y val="-5.28336137254591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702467925019773E-2"/>
                  <c:y val="-7.25713016014093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6021246681403212E-2"/>
                  <c:y val="0.125977867538527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2400" b="1">
                    <a:solidFill>
                      <a:schemeClr val="accent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окремі стани, що виникають у перинатальному періоді</c:v>
                </c:pt>
                <c:pt idx="1">
                  <c:v>інфекційні хвороби</c:v>
                </c:pt>
                <c:pt idx="2">
                  <c:v>хвороби органів дихання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27.2</c:v>
                </c:pt>
                <c:pt idx="1">
                  <c:v>18.2</c:v>
                </c:pt>
                <c:pt idx="2">
                  <c:v>18.2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b"/>
      <c:layout>
        <c:manualLayout>
          <c:xMode val="edge"/>
          <c:yMode val="edge"/>
          <c:x val="3.3449348539817417E-2"/>
          <c:y val="0.61275354325709841"/>
          <c:w val="0.91485620371682841"/>
          <c:h val="0.37340295522719696"/>
        </c:manualLayout>
      </c:layout>
      <c:overlay val="0"/>
      <c:txPr>
        <a:bodyPr/>
        <a:lstStyle/>
        <a:p>
          <a:pPr>
            <a:defRPr sz="1800" b="1" kern="900" spc="-100" baseline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6622685833666"/>
          <c:y val="0.1239541469849057"/>
          <c:w val="0.79522614790523427"/>
          <c:h val="0.697137005469176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CCFF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9953735299252E-2"/>
                  <c:y val="-1.543111622619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195613185836495E-3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417080641833446E-2"/>
                  <c:y val="-1.263285948061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в т.ч. лікарі- організатори</c:v>
                </c:pt>
                <c:pt idx="3">
                  <c:v>середні медичні працівники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2416</c:v>
                </c:pt>
                <c:pt idx="1">
                  <c:v>491</c:v>
                </c:pt>
                <c:pt idx="2">
                  <c:v>24.25</c:v>
                </c:pt>
                <c:pt idx="3">
                  <c:v>1002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83-4D4E-A581-7398B19BC8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7.4823432317044136E-2"/>
                  <c:y val="-1.923421809926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394882050142578E-2"/>
                  <c:y val="-7.605992803652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в т.ч. лікарі- організатори</c:v>
                </c:pt>
                <c:pt idx="3">
                  <c:v>середні медичні працівники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2452</c:v>
                </c:pt>
                <c:pt idx="1">
                  <c:v>484</c:v>
                </c:pt>
                <c:pt idx="2">
                  <c:v>24</c:v>
                </c:pt>
                <c:pt idx="3">
                  <c:v>1034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183-4D4E-A581-7398B19BC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44"/>
        <c:shape val="cylinder"/>
        <c:axId val="855698224"/>
        <c:axId val="855703664"/>
        <c:axId val="0"/>
      </c:bar3DChart>
      <c:catAx>
        <c:axId val="85569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855703664"/>
        <c:crosses val="autoZero"/>
        <c:auto val="1"/>
        <c:lblAlgn val="ctr"/>
        <c:lblOffset val="100"/>
        <c:noMultiLvlLbl val="0"/>
      </c:catAx>
      <c:valAx>
        <c:axId val="85570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0714"/>
                </a:solidFill>
              </a:defRPr>
            </a:pPr>
            <a:endParaRPr lang="uk-UA"/>
          </a:p>
        </c:txPr>
        <c:crossAx val="855698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5928777292859462"/>
          <c:y val="1.8129738992996951E-2"/>
          <c:w val="0.21744851854059516"/>
          <c:h val="8.6865519887671189E-2"/>
        </c:manualLayout>
      </c:layout>
      <c:overlay val="0"/>
      <c:spPr>
        <a:solidFill>
          <a:srgbClr val="9999FF">
            <a:lumMod val="90000"/>
          </a:srgbClr>
        </a:solidFill>
      </c:spPr>
      <c:txPr>
        <a:bodyPr/>
        <a:lstStyle/>
        <a:p>
          <a:pPr>
            <a:defRPr baseline="0">
              <a:solidFill>
                <a:schemeClr val="tx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93241759310017"/>
          <c:y val="7.1865225079225825E-2"/>
          <c:w val="0.80975414113824606"/>
          <c:h val="0.553768650417140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3603">
              <a:noFill/>
            </a:ln>
          </c:spPr>
          <c:invertIfNegative val="0"/>
          <c:dLbls>
            <c:dLbl>
              <c:idx val="0"/>
              <c:layout>
                <c:manualLayout>
                  <c:x val="-3.481178380711946E-2"/>
                  <c:y val="-4.048489390190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672425928880463E-2"/>
                  <c:y val="-2.519486673682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360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Забезпеченість лікарів</c:v>
                </c:pt>
                <c:pt idx="1">
                  <c:v>Забезпеченість середнім мед. персоналом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218.9</c:v>
                </c:pt>
                <c:pt idx="1">
                  <c:v>446.6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3603">
              <a:noFill/>
            </a:ln>
          </c:spPr>
          <c:invertIfNegative val="0"/>
          <c:dLbls>
            <c:dLbl>
              <c:idx val="0"/>
              <c:layout>
                <c:manualLayout>
                  <c:x val="1.787579609230186E-2"/>
                  <c:y val="-3.894465800438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299925858492955E-2"/>
                  <c:y val="-4.199225271788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60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Забезпеченість лікарів</c:v>
                </c:pt>
                <c:pt idx="1">
                  <c:v>Забезпеченість середнім мед. персоналом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215.7</c:v>
                </c:pt>
                <c:pt idx="1">
                  <c:v>460.9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gapDepth val="108"/>
        <c:shape val="box"/>
        <c:axId val="855700944"/>
        <c:axId val="855699312"/>
        <c:axId val="0"/>
      </c:bar3DChart>
      <c:catAx>
        <c:axId val="85570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kern="0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855699312"/>
        <c:crosses val="autoZero"/>
        <c:auto val="1"/>
        <c:lblAlgn val="ctr"/>
        <c:lblOffset val="100"/>
        <c:tickMarkSkip val="1"/>
        <c:noMultiLvlLbl val="0"/>
      </c:catAx>
      <c:valAx>
        <c:axId val="855699312"/>
        <c:scaling>
          <c:orientation val="minMax"/>
        </c:scaling>
        <c:delete val="0"/>
        <c:axPos val="l"/>
        <c:majorGridlines>
          <c:spPr>
            <a:ln w="11800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Arial"/>
              </a:defRPr>
            </a:pPr>
            <a:endParaRPr lang="uk-UA"/>
          </a:p>
        </c:txPr>
        <c:crossAx val="855700944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50941522510487525"/>
          <c:y val="0.78690052579098602"/>
          <c:w val="0.46970405224532058"/>
          <c:h val="0.12074781535777848"/>
        </c:manualLayout>
      </c:layout>
      <c:overlay val="0"/>
      <c:spPr>
        <a:noFill/>
        <a:ln w="2952">
          <a:noFill/>
          <a:prstDash val="solid"/>
        </a:ln>
      </c:spPr>
      <c:txPr>
        <a:bodyPr/>
        <a:lstStyle/>
        <a:p>
          <a:pPr>
            <a:defRPr sz="1600" b="1" i="0" u="none" strike="noStrike" kern="0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91104375936549"/>
          <c:y val="0.10196738892811193"/>
          <c:w val="0.76743546526400175"/>
          <c:h val="0.782395788400454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977425213623607E-2"/>
                  <c:y val="-2.098536407158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0411877394636015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8247126436781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Штатні посади</c:v>
                </c:pt>
                <c:pt idx="1">
                  <c:v>Фізичні особи лікарів первинної ланки</c:v>
                </c:pt>
                <c:pt idx="2">
                  <c:v>Укомплектованість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140.25</c:v>
                </c:pt>
                <c:pt idx="1">
                  <c:v>113</c:v>
                </c:pt>
                <c:pt idx="2">
                  <c:v>83.5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8450114621748326E-2"/>
                  <c:y val="-6.0790994281608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401650407637996E-2"/>
                  <c:y val="-2.7370689655172413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782995742789832E-2"/>
                  <c:y val="-1.5205938697318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067149838176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Штатні посади</c:v>
                </c:pt>
                <c:pt idx="1">
                  <c:v>Фізичні особи лікарів первинної ланки</c:v>
                </c:pt>
                <c:pt idx="2">
                  <c:v>Укомплектованість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157.25</c:v>
                </c:pt>
                <c:pt idx="1">
                  <c:v>117</c:v>
                </c:pt>
                <c:pt idx="2">
                  <c:v>81.900000000000006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gapDepth val="260"/>
        <c:shape val="box"/>
        <c:axId val="855702576"/>
        <c:axId val="855704752"/>
        <c:axId val="0"/>
      </c:bar3DChart>
      <c:catAx>
        <c:axId val="85570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600000" vert="horz" anchor="b" anchorCtr="1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855704752"/>
        <c:crosses val="autoZero"/>
        <c:auto val="1"/>
        <c:lblAlgn val="l"/>
        <c:lblOffset val="120"/>
        <c:noMultiLvlLbl val="0"/>
      </c:catAx>
      <c:valAx>
        <c:axId val="855704752"/>
        <c:scaling>
          <c:orientation val="minMax"/>
          <c:min val="2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120000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855702576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F51E-7134-446E-A0D3-8EADFD147DC8}" type="doc">
      <dgm:prSet loTypeId="urn:microsoft.com/office/officeart/2005/8/layout/orgChart1" loCatId="hierarchy" qsTypeId="urn:microsoft.com/office/officeart/2005/8/quickstyle/3d4" qsCatId="3D" csTypeId="urn:microsoft.com/office/officeart/2005/8/colors/accent6_5" csCatId="accent6" phldr="1"/>
      <dgm:spPr/>
    </dgm:pt>
    <dgm:pt modelId="{B35D6605-0B8F-4233-8B81-F0B1F85DB2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b="1" u="sng" dirty="0" smtClean="0">
              <a:solidFill>
                <a:schemeClr val="tx1"/>
              </a:solidFill>
              <a:effectLst/>
              <a:latin typeface="Times New Roman"/>
            </a:rPr>
            <a:t>Станом на 01.01.2026 року </a:t>
          </a:r>
          <a:r>
            <a:rPr lang="uk-UA" sz="3200" b="1" u="sng" dirty="0" err="1" smtClean="0">
              <a:solidFill>
                <a:schemeClr val="tx1"/>
              </a:solidFill>
              <a:effectLst/>
              <a:latin typeface="Times New Roman"/>
            </a:rPr>
            <a:t>працевлаштовано</a:t>
          </a:r>
          <a:r>
            <a:rPr lang="uk-UA" sz="3200" b="1" u="sng" dirty="0" smtClean="0">
              <a:solidFill>
                <a:schemeClr val="tx1"/>
              </a:solidFill>
              <a:effectLst/>
              <a:latin typeface="Times New Roman"/>
            </a:rPr>
            <a:t> молодих спеціалістів: </a:t>
          </a:r>
          <a:endParaRPr kumimoji="0" lang="ru-RU" sz="3200" b="1" i="0" u="none" strike="noStrike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5BFB785C-803C-445A-A160-27B68B0F4C36}" type="parTrans" cxnId="{CEAA5EC1-3ECE-4697-BAE4-692CF0F09E9E}">
      <dgm:prSet/>
      <dgm:spPr/>
      <dgm:t>
        <a:bodyPr/>
        <a:lstStyle/>
        <a:p>
          <a:endParaRPr lang="ru-RU"/>
        </a:p>
      </dgm:t>
    </dgm:pt>
    <dgm:pt modelId="{CDD2BE77-7FCD-43F6-9F05-4657FE9EFE6C}" type="sibTrans" cxnId="{CEAA5EC1-3ECE-4697-BAE4-692CF0F09E9E}">
      <dgm:prSet/>
      <dgm:spPr/>
      <dgm:t>
        <a:bodyPr/>
        <a:lstStyle/>
        <a:p>
          <a:endParaRPr lang="ru-RU"/>
        </a:p>
      </dgm:t>
    </dgm:pt>
    <dgm:pt modelId="{F42DCFE5-6A16-4B09-A169-062D9ABBAA9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</a:rPr>
            <a:t>40</a:t>
          </a:r>
          <a:endParaRPr kumimoji="0" lang="ru-RU" sz="3600" b="1" i="0" u="none" strike="noStrike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D1E1525B-8575-4E67-90E4-35118D5644EC}" type="parTrans" cxnId="{EB8EE01B-7262-49EB-8AD6-B2670E64055B}">
      <dgm:prSet/>
      <dgm:spPr/>
      <dgm:t>
        <a:bodyPr/>
        <a:lstStyle/>
        <a:p>
          <a:endParaRPr lang="ru-RU"/>
        </a:p>
      </dgm:t>
    </dgm:pt>
    <dgm:pt modelId="{B5565427-8721-41A1-9C20-F1A5FF0E8206}" type="sibTrans" cxnId="{EB8EE01B-7262-49EB-8AD6-B2670E64055B}">
      <dgm:prSet/>
      <dgm:spPr/>
      <dgm:t>
        <a:bodyPr/>
        <a:lstStyle/>
        <a:p>
          <a:endParaRPr lang="ru-RU"/>
        </a:p>
      </dgm:t>
    </dgm:pt>
    <dgm:pt modelId="{4D19616A-DC0D-4894-8BDB-B5597F4841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endParaRPr kumimoji="0" lang="ru-RU" sz="3600" b="1" i="0" u="none" strike="noStrike" cap="none" normalizeH="0" baseline="0" dirty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0A1FA-0D8C-4645-9C38-78A3FB5CAE80}" type="parTrans" cxnId="{88D8C6C4-A2C6-4BAA-B3A3-2BC53EAD93D5}">
      <dgm:prSet/>
      <dgm:spPr/>
      <dgm:t>
        <a:bodyPr/>
        <a:lstStyle/>
        <a:p>
          <a:endParaRPr lang="ru-RU"/>
        </a:p>
      </dgm:t>
    </dgm:pt>
    <dgm:pt modelId="{85149302-35ED-47FE-8E4C-EE3263DCFE07}" type="sibTrans" cxnId="{88D8C6C4-A2C6-4BAA-B3A3-2BC53EAD93D5}">
      <dgm:prSet/>
      <dgm:spPr/>
      <dgm:t>
        <a:bodyPr/>
        <a:lstStyle/>
        <a:p>
          <a:endParaRPr lang="ru-RU"/>
        </a:p>
      </dgm:t>
    </dgm:pt>
    <dgm:pt modelId="{D12427D6-7D9D-4DB8-B13D-EAB78A914B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Лікарі-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2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інтерни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3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28</a:t>
          </a:r>
          <a:endParaRPr kumimoji="0" lang="ru-RU" sz="3600" b="1" i="0" u="none" strike="noStrike" cap="none" normalizeH="0" baseline="0" dirty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83E54-BE9E-4D50-8245-88B981522275}" type="parTrans" cxnId="{D7F172BB-8728-46A1-9CF3-E25C49057283}">
      <dgm:prSet/>
      <dgm:spPr/>
      <dgm:t>
        <a:bodyPr/>
        <a:lstStyle/>
        <a:p>
          <a:endParaRPr lang="ru-RU"/>
        </a:p>
      </dgm:t>
    </dgm:pt>
    <dgm:pt modelId="{E80CEB23-9805-4DD1-A81F-A1F5EB75F4DA}" type="sibTrans" cxnId="{D7F172BB-8728-46A1-9CF3-E25C49057283}">
      <dgm:prSet/>
      <dgm:spPr/>
      <dgm:t>
        <a:bodyPr/>
        <a:lstStyle/>
        <a:p>
          <a:endParaRPr lang="ru-RU"/>
        </a:p>
      </dgm:t>
    </dgm:pt>
    <dgm:pt modelId="{5B01B647-9B23-4E25-AFCA-E2E938C56857}" type="pres">
      <dgm:prSet presAssocID="{1ED4F51E-7134-446E-A0D3-8EADFD147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D01873-D6C2-4AE7-A079-CBAD7B504657}" type="pres">
      <dgm:prSet presAssocID="{B35D6605-0B8F-4233-8B81-F0B1F85DB2DD}" presName="hierRoot1" presStyleCnt="0">
        <dgm:presLayoutVars>
          <dgm:hierBranch/>
        </dgm:presLayoutVars>
      </dgm:prSet>
      <dgm:spPr/>
    </dgm:pt>
    <dgm:pt modelId="{0737504F-0223-4D1F-A9EC-9469FD8790A1}" type="pres">
      <dgm:prSet presAssocID="{B35D6605-0B8F-4233-8B81-F0B1F85DB2DD}" presName="rootComposite1" presStyleCnt="0"/>
      <dgm:spPr/>
    </dgm:pt>
    <dgm:pt modelId="{6AE67681-40FC-4101-A701-F4ED88829FC9}" type="pres">
      <dgm:prSet presAssocID="{B35D6605-0B8F-4233-8B81-F0B1F85DB2DD}" presName="rootText1" presStyleLbl="node0" presStyleIdx="0" presStyleCnt="1" custScaleX="195049" custScaleY="127753" custLinFactNeighborX="-178" custLinFactNeighborY="-12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ABD64B-1F5D-4A1D-BE72-B42124895275}" type="pres">
      <dgm:prSet presAssocID="{B35D6605-0B8F-4233-8B81-F0B1F85DB2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6DC7D62-571E-40A5-B5C0-E820ADCA71B2}" type="pres">
      <dgm:prSet presAssocID="{B35D6605-0B8F-4233-8B81-F0B1F85DB2DD}" presName="hierChild2" presStyleCnt="0"/>
      <dgm:spPr/>
    </dgm:pt>
    <dgm:pt modelId="{D15D2B95-2F45-4E32-A8D7-22D54FBBDA86}" type="pres">
      <dgm:prSet presAssocID="{D1E1525B-8575-4E67-90E4-35118D5644EC}" presName="Name35" presStyleLbl="parChTrans1D2" presStyleIdx="0" presStyleCnt="3"/>
      <dgm:spPr/>
      <dgm:t>
        <a:bodyPr/>
        <a:lstStyle/>
        <a:p>
          <a:endParaRPr lang="ru-RU"/>
        </a:p>
      </dgm:t>
    </dgm:pt>
    <dgm:pt modelId="{E92E91A6-B471-41A9-95B4-D03BCE99B44C}" type="pres">
      <dgm:prSet presAssocID="{F42DCFE5-6A16-4B09-A169-062D9ABBAA90}" presName="hierRoot2" presStyleCnt="0">
        <dgm:presLayoutVars>
          <dgm:hierBranch/>
        </dgm:presLayoutVars>
      </dgm:prSet>
      <dgm:spPr/>
    </dgm:pt>
    <dgm:pt modelId="{57901B45-C23F-465D-8A5E-5B8D5D48FA7B}" type="pres">
      <dgm:prSet presAssocID="{F42DCFE5-6A16-4B09-A169-062D9ABBAA90}" presName="rootComposite" presStyleCnt="0"/>
      <dgm:spPr/>
    </dgm:pt>
    <dgm:pt modelId="{D57C66DF-15A9-4223-AB27-12BB3D75648E}" type="pres">
      <dgm:prSet presAssocID="{F42DCFE5-6A16-4B09-A169-062D9ABBAA90}" presName="rootText" presStyleLbl="node2" presStyleIdx="0" presStyleCnt="3" custScaleX="97862" custScaleY="166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2C83C7-F410-4B93-86AC-785ABE7CC621}" type="pres">
      <dgm:prSet presAssocID="{F42DCFE5-6A16-4B09-A169-062D9ABBAA90}" presName="rootConnector" presStyleLbl="node2" presStyleIdx="0" presStyleCnt="3"/>
      <dgm:spPr/>
      <dgm:t>
        <a:bodyPr/>
        <a:lstStyle/>
        <a:p>
          <a:endParaRPr lang="ru-RU"/>
        </a:p>
      </dgm:t>
    </dgm:pt>
    <dgm:pt modelId="{B5B28565-635F-4CFA-B6B4-A8E153291EC1}" type="pres">
      <dgm:prSet presAssocID="{F42DCFE5-6A16-4B09-A169-062D9ABBAA90}" presName="hierChild4" presStyleCnt="0"/>
      <dgm:spPr/>
    </dgm:pt>
    <dgm:pt modelId="{4EC29251-2ACC-4A72-A229-14844A2188B4}" type="pres">
      <dgm:prSet presAssocID="{F42DCFE5-6A16-4B09-A169-062D9ABBAA90}" presName="hierChild5" presStyleCnt="0"/>
      <dgm:spPr/>
    </dgm:pt>
    <dgm:pt modelId="{15547539-9CE5-4166-BCEF-C8442A1C6701}" type="pres">
      <dgm:prSet presAssocID="{4C20A1FA-0D8C-4645-9C38-78A3FB5CAE80}" presName="Name35" presStyleLbl="parChTrans1D2" presStyleIdx="1" presStyleCnt="3"/>
      <dgm:spPr/>
      <dgm:t>
        <a:bodyPr/>
        <a:lstStyle/>
        <a:p>
          <a:endParaRPr lang="ru-RU"/>
        </a:p>
      </dgm:t>
    </dgm:pt>
    <dgm:pt modelId="{85D5B49F-9D20-4DFC-A8D2-A301B20EE40B}" type="pres">
      <dgm:prSet presAssocID="{4D19616A-DC0D-4894-8BDB-B5597F4841BE}" presName="hierRoot2" presStyleCnt="0">
        <dgm:presLayoutVars>
          <dgm:hierBranch/>
        </dgm:presLayoutVars>
      </dgm:prSet>
      <dgm:spPr/>
    </dgm:pt>
    <dgm:pt modelId="{26F98531-26F8-486E-B46F-A8A7CBDAEA57}" type="pres">
      <dgm:prSet presAssocID="{4D19616A-DC0D-4894-8BDB-B5597F4841BE}" presName="rootComposite" presStyleCnt="0"/>
      <dgm:spPr/>
    </dgm:pt>
    <dgm:pt modelId="{78E0EE07-D263-4AB6-831D-B1245BEBF31E}" type="pres">
      <dgm:prSet presAssocID="{4D19616A-DC0D-4894-8BDB-B5597F4841BE}" presName="rootText" presStyleLbl="node2" presStyleIdx="1" presStyleCnt="3" custScaleY="141733" custLinFactNeighborX="-1642" custLinFactNeighborY="-19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186F0-F7A2-4DC2-90F4-31FB2FD0A6FD}" type="pres">
      <dgm:prSet presAssocID="{4D19616A-DC0D-4894-8BDB-B5597F4841BE}" presName="rootConnector" presStyleLbl="node2" presStyleIdx="1" presStyleCnt="3"/>
      <dgm:spPr/>
      <dgm:t>
        <a:bodyPr/>
        <a:lstStyle/>
        <a:p>
          <a:endParaRPr lang="ru-RU"/>
        </a:p>
      </dgm:t>
    </dgm:pt>
    <dgm:pt modelId="{E76619BD-5120-4D04-A456-7EBB0C60E0D8}" type="pres">
      <dgm:prSet presAssocID="{4D19616A-DC0D-4894-8BDB-B5597F4841BE}" presName="hierChild4" presStyleCnt="0"/>
      <dgm:spPr/>
    </dgm:pt>
    <dgm:pt modelId="{A63A18C6-DDBD-447E-8C94-4F03C6559A1E}" type="pres">
      <dgm:prSet presAssocID="{4D19616A-DC0D-4894-8BDB-B5597F4841BE}" presName="hierChild5" presStyleCnt="0"/>
      <dgm:spPr/>
    </dgm:pt>
    <dgm:pt modelId="{3918F421-51D3-4E7D-9459-73C54B11BF59}" type="pres">
      <dgm:prSet presAssocID="{67183E54-BE9E-4D50-8245-88B981522275}" presName="Name35" presStyleLbl="parChTrans1D2" presStyleIdx="2" presStyleCnt="3"/>
      <dgm:spPr/>
      <dgm:t>
        <a:bodyPr/>
        <a:lstStyle/>
        <a:p>
          <a:endParaRPr lang="ru-RU"/>
        </a:p>
      </dgm:t>
    </dgm:pt>
    <dgm:pt modelId="{A4E756EB-4C06-4FF5-9591-2E36FFF3DDD6}" type="pres">
      <dgm:prSet presAssocID="{D12427D6-7D9D-4DB8-B13D-EAB78A914BBE}" presName="hierRoot2" presStyleCnt="0">
        <dgm:presLayoutVars>
          <dgm:hierBranch/>
        </dgm:presLayoutVars>
      </dgm:prSet>
      <dgm:spPr/>
    </dgm:pt>
    <dgm:pt modelId="{B406EFB9-B661-421B-BE73-2508CBB63BD9}" type="pres">
      <dgm:prSet presAssocID="{D12427D6-7D9D-4DB8-B13D-EAB78A914BBE}" presName="rootComposite" presStyleCnt="0"/>
      <dgm:spPr/>
    </dgm:pt>
    <dgm:pt modelId="{7831FC9A-B96F-4A16-8B8D-230E696F7B7C}" type="pres">
      <dgm:prSet presAssocID="{D12427D6-7D9D-4DB8-B13D-EAB78A914BBE}" presName="rootText" presStyleLbl="node2" presStyleIdx="2" presStyleCnt="3" custScaleX="87669" custScaleY="162704" custLinFactNeighborX="-139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F620C-7D19-4072-816F-E303D544DC47}" type="pres">
      <dgm:prSet presAssocID="{D12427D6-7D9D-4DB8-B13D-EAB78A914BBE}" presName="rootConnector" presStyleLbl="node2" presStyleIdx="2" presStyleCnt="3"/>
      <dgm:spPr/>
      <dgm:t>
        <a:bodyPr/>
        <a:lstStyle/>
        <a:p>
          <a:endParaRPr lang="ru-RU"/>
        </a:p>
      </dgm:t>
    </dgm:pt>
    <dgm:pt modelId="{D4FBEFE9-DB82-454C-85DD-64433A38ACFE}" type="pres">
      <dgm:prSet presAssocID="{D12427D6-7D9D-4DB8-B13D-EAB78A914BBE}" presName="hierChild4" presStyleCnt="0"/>
      <dgm:spPr/>
    </dgm:pt>
    <dgm:pt modelId="{C6D2FAA9-ECE7-46E9-979A-4CFE172B25BC}" type="pres">
      <dgm:prSet presAssocID="{D12427D6-7D9D-4DB8-B13D-EAB78A914BBE}" presName="hierChild5" presStyleCnt="0"/>
      <dgm:spPr/>
    </dgm:pt>
    <dgm:pt modelId="{A0644233-D7FD-460E-8A66-F2DDC4E50CF4}" type="pres">
      <dgm:prSet presAssocID="{B35D6605-0B8F-4233-8B81-F0B1F85DB2DD}" presName="hierChild3" presStyleCnt="0"/>
      <dgm:spPr/>
    </dgm:pt>
  </dgm:ptLst>
  <dgm:cxnLst>
    <dgm:cxn modelId="{EB8EE01B-7262-49EB-8AD6-B2670E64055B}" srcId="{B35D6605-0B8F-4233-8B81-F0B1F85DB2DD}" destId="{F42DCFE5-6A16-4B09-A169-062D9ABBAA90}" srcOrd="0" destOrd="0" parTransId="{D1E1525B-8575-4E67-90E4-35118D5644EC}" sibTransId="{B5565427-8721-41A1-9C20-F1A5FF0E8206}"/>
    <dgm:cxn modelId="{FBD57DA1-7706-4D20-A1DB-5403900DC44E}" type="presOf" srcId="{B35D6605-0B8F-4233-8B81-F0B1F85DB2DD}" destId="{AEABD64B-1F5D-4A1D-BE72-B42124895275}" srcOrd="1" destOrd="0" presId="urn:microsoft.com/office/officeart/2005/8/layout/orgChart1"/>
    <dgm:cxn modelId="{CEAA5EC1-3ECE-4697-BAE4-692CF0F09E9E}" srcId="{1ED4F51E-7134-446E-A0D3-8EADFD147DC8}" destId="{B35D6605-0B8F-4233-8B81-F0B1F85DB2DD}" srcOrd="0" destOrd="0" parTransId="{5BFB785C-803C-445A-A160-27B68B0F4C36}" sibTransId="{CDD2BE77-7FCD-43F6-9F05-4657FE9EFE6C}"/>
    <dgm:cxn modelId="{8CA78132-6411-4CA0-9098-63EBD8981129}" type="presOf" srcId="{D12427D6-7D9D-4DB8-B13D-EAB78A914BBE}" destId="{7831FC9A-B96F-4A16-8B8D-230E696F7B7C}" srcOrd="0" destOrd="0" presId="urn:microsoft.com/office/officeart/2005/8/layout/orgChart1"/>
    <dgm:cxn modelId="{500A76DE-FDF8-4C15-90AE-01D1E4175E2F}" type="presOf" srcId="{D12427D6-7D9D-4DB8-B13D-EAB78A914BBE}" destId="{5B2F620C-7D19-4072-816F-E303D544DC47}" srcOrd="1" destOrd="0" presId="urn:microsoft.com/office/officeart/2005/8/layout/orgChart1"/>
    <dgm:cxn modelId="{2726DE22-E68C-439C-BED2-980DFE53C1B0}" type="presOf" srcId="{4D19616A-DC0D-4894-8BDB-B5597F4841BE}" destId="{78E0EE07-D263-4AB6-831D-B1245BEBF31E}" srcOrd="0" destOrd="0" presId="urn:microsoft.com/office/officeart/2005/8/layout/orgChart1"/>
    <dgm:cxn modelId="{D7F172BB-8728-46A1-9CF3-E25C49057283}" srcId="{B35D6605-0B8F-4233-8B81-F0B1F85DB2DD}" destId="{D12427D6-7D9D-4DB8-B13D-EAB78A914BBE}" srcOrd="2" destOrd="0" parTransId="{67183E54-BE9E-4D50-8245-88B981522275}" sibTransId="{E80CEB23-9805-4DD1-A81F-A1F5EB75F4DA}"/>
    <dgm:cxn modelId="{D523B492-9164-4E14-AE89-46566D66CBF5}" type="presOf" srcId="{4C20A1FA-0D8C-4645-9C38-78A3FB5CAE80}" destId="{15547539-9CE5-4166-BCEF-C8442A1C6701}" srcOrd="0" destOrd="0" presId="urn:microsoft.com/office/officeart/2005/8/layout/orgChart1"/>
    <dgm:cxn modelId="{9D6BE54D-8D2A-4469-82DD-A03840F78C1C}" type="presOf" srcId="{4D19616A-DC0D-4894-8BDB-B5597F4841BE}" destId="{32F186F0-F7A2-4DC2-90F4-31FB2FD0A6FD}" srcOrd="1" destOrd="0" presId="urn:microsoft.com/office/officeart/2005/8/layout/orgChart1"/>
    <dgm:cxn modelId="{7D16A7F6-FC31-4596-BDF5-6D7BE7DC5E0B}" type="presOf" srcId="{D1E1525B-8575-4E67-90E4-35118D5644EC}" destId="{D15D2B95-2F45-4E32-A8D7-22D54FBBDA86}" srcOrd="0" destOrd="0" presId="urn:microsoft.com/office/officeart/2005/8/layout/orgChart1"/>
    <dgm:cxn modelId="{6BBADCE3-8C69-44B5-897D-2B06AFEB67A1}" type="presOf" srcId="{F42DCFE5-6A16-4B09-A169-062D9ABBAA90}" destId="{DD2C83C7-F410-4B93-86AC-785ABE7CC621}" srcOrd="1" destOrd="0" presId="urn:microsoft.com/office/officeart/2005/8/layout/orgChart1"/>
    <dgm:cxn modelId="{DED244A4-A5ED-4393-8D66-F6E4E62FE75A}" type="presOf" srcId="{F42DCFE5-6A16-4B09-A169-062D9ABBAA90}" destId="{D57C66DF-15A9-4223-AB27-12BB3D75648E}" srcOrd="0" destOrd="0" presId="urn:microsoft.com/office/officeart/2005/8/layout/orgChart1"/>
    <dgm:cxn modelId="{3195CD5B-1AAD-4CB3-9282-14CDEA3D53CC}" type="presOf" srcId="{B35D6605-0B8F-4233-8B81-F0B1F85DB2DD}" destId="{6AE67681-40FC-4101-A701-F4ED88829FC9}" srcOrd="0" destOrd="0" presId="urn:microsoft.com/office/officeart/2005/8/layout/orgChart1"/>
    <dgm:cxn modelId="{6D09261D-AF39-40E0-BA72-9A2EED12FBAA}" type="presOf" srcId="{1ED4F51E-7134-446E-A0D3-8EADFD147DC8}" destId="{5B01B647-9B23-4E25-AFCA-E2E938C56857}" srcOrd="0" destOrd="0" presId="urn:microsoft.com/office/officeart/2005/8/layout/orgChart1"/>
    <dgm:cxn modelId="{88D8C6C4-A2C6-4BAA-B3A3-2BC53EAD93D5}" srcId="{B35D6605-0B8F-4233-8B81-F0B1F85DB2DD}" destId="{4D19616A-DC0D-4894-8BDB-B5597F4841BE}" srcOrd="1" destOrd="0" parTransId="{4C20A1FA-0D8C-4645-9C38-78A3FB5CAE80}" sibTransId="{85149302-35ED-47FE-8E4C-EE3263DCFE07}"/>
    <dgm:cxn modelId="{095B0A78-4AA8-4260-B9C9-C7584944D4C8}" type="presOf" srcId="{67183E54-BE9E-4D50-8245-88B981522275}" destId="{3918F421-51D3-4E7D-9459-73C54B11BF59}" srcOrd="0" destOrd="0" presId="urn:microsoft.com/office/officeart/2005/8/layout/orgChart1"/>
    <dgm:cxn modelId="{4626E0EC-8E50-4367-9278-F90F59C7331E}" type="presParOf" srcId="{5B01B647-9B23-4E25-AFCA-E2E938C56857}" destId="{92D01873-D6C2-4AE7-A079-CBAD7B504657}" srcOrd="0" destOrd="0" presId="urn:microsoft.com/office/officeart/2005/8/layout/orgChart1"/>
    <dgm:cxn modelId="{09B78DEB-BB94-4C65-9980-7CB633135B08}" type="presParOf" srcId="{92D01873-D6C2-4AE7-A079-CBAD7B504657}" destId="{0737504F-0223-4D1F-A9EC-9469FD8790A1}" srcOrd="0" destOrd="0" presId="urn:microsoft.com/office/officeart/2005/8/layout/orgChart1"/>
    <dgm:cxn modelId="{FBD3A9B3-B3E1-4E8C-BDF7-6C8E08B4232C}" type="presParOf" srcId="{0737504F-0223-4D1F-A9EC-9469FD8790A1}" destId="{6AE67681-40FC-4101-A701-F4ED88829FC9}" srcOrd="0" destOrd="0" presId="urn:microsoft.com/office/officeart/2005/8/layout/orgChart1"/>
    <dgm:cxn modelId="{8ECB31F3-B1AE-4B04-AA95-5C9A628CD249}" type="presParOf" srcId="{0737504F-0223-4D1F-A9EC-9469FD8790A1}" destId="{AEABD64B-1F5D-4A1D-BE72-B42124895275}" srcOrd="1" destOrd="0" presId="urn:microsoft.com/office/officeart/2005/8/layout/orgChart1"/>
    <dgm:cxn modelId="{80B137C1-E117-4BBA-A03F-8FB283CAD3DC}" type="presParOf" srcId="{92D01873-D6C2-4AE7-A079-CBAD7B504657}" destId="{66DC7D62-571E-40A5-B5C0-E820ADCA71B2}" srcOrd="1" destOrd="0" presId="urn:microsoft.com/office/officeart/2005/8/layout/orgChart1"/>
    <dgm:cxn modelId="{2B0F61D6-3B88-4E02-B5F9-4805C42A85CC}" type="presParOf" srcId="{66DC7D62-571E-40A5-B5C0-E820ADCA71B2}" destId="{D15D2B95-2F45-4E32-A8D7-22D54FBBDA86}" srcOrd="0" destOrd="0" presId="urn:microsoft.com/office/officeart/2005/8/layout/orgChart1"/>
    <dgm:cxn modelId="{2E21EC84-B6C0-4F18-A20F-7A73FBDAD4F8}" type="presParOf" srcId="{66DC7D62-571E-40A5-B5C0-E820ADCA71B2}" destId="{E92E91A6-B471-41A9-95B4-D03BCE99B44C}" srcOrd="1" destOrd="0" presId="urn:microsoft.com/office/officeart/2005/8/layout/orgChart1"/>
    <dgm:cxn modelId="{EDC8ABC8-D65B-4C81-BEB5-19CB89EF4302}" type="presParOf" srcId="{E92E91A6-B471-41A9-95B4-D03BCE99B44C}" destId="{57901B45-C23F-465D-8A5E-5B8D5D48FA7B}" srcOrd="0" destOrd="0" presId="urn:microsoft.com/office/officeart/2005/8/layout/orgChart1"/>
    <dgm:cxn modelId="{96077F73-37FA-40AA-B831-210A4D2ADE1A}" type="presParOf" srcId="{57901B45-C23F-465D-8A5E-5B8D5D48FA7B}" destId="{D57C66DF-15A9-4223-AB27-12BB3D75648E}" srcOrd="0" destOrd="0" presId="urn:microsoft.com/office/officeart/2005/8/layout/orgChart1"/>
    <dgm:cxn modelId="{D5888131-B1FF-429C-A41D-34ACEB939D9D}" type="presParOf" srcId="{57901B45-C23F-465D-8A5E-5B8D5D48FA7B}" destId="{DD2C83C7-F410-4B93-86AC-785ABE7CC621}" srcOrd="1" destOrd="0" presId="urn:microsoft.com/office/officeart/2005/8/layout/orgChart1"/>
    <dgm:cxn modelId="{89CFF313-0923-4845-87E8-70C142718570}" type="presParOf" srcId="{E92E91A6-B471-41A9-95B4-D03BCE99B44C}" destId="{B5B28565-635F-4CFA-B6B4-A8E153291EC1}" srcOrd="1" destOrd="0" presId="urn:microsoft.com/office/officeart/2005/8/layout/orgChart1"/>
    <dgm:cxn modelId="{C6C48E56-039F-4671-B0B8-2A70640C6BEF}" type="presParOf" srcId="{E92E91A6-B471-41A9-95B4-D03BCE99B44C}" destId="{4EC29251-2ACC-4A72-A229-14844A2188B4}" srcOrd="2" destOrd="0" presId="urn:microsoft.com/office/officeart/2005/8/layout/orgChart1"/>
    <dgm:cxn modelId="{95A1EFEF-686B-4DE3-A2DF-13E4089E870B}" type="presParOf" srcId="{66DC7D62-571E-40A5-B5C0-E820ADCA71B2}" destId="{15547539-9CE5-4166-BCEF-C8442A1C6701}" srcOrd="2" destOrd="0" presId="urn:microsoft.com/office/officeart/2005/8/layout/orgChart1"/>
    <dgm:cxn modelId="{679CD36A-8E70-4210-9038-606FD75ED67E}" type="presParOf" srcId="{66DC7D62-571E-40A5-B5C0-E820ADCA71B2}" destId="{85D5B49F-9D20-4DFC-A8D2-A301B20EE40B}" srcOrd="3" destOrd="0" presId="urn:microsoft.com/office/officeart/2005/8/layout/orgChart1"/>
    <dgm:cxn modelId="{247DC4E9-7644-4362-B942-59DF4B3A4EC6}" type="presParOf" srcId="{85D5B49F-9D20-4DFC-A8D2-A301B20EE40B}" destId="{26F98531-26F8-486E-B46F-A8A7CBDAEA57}" srcOrd="0" destOrd="0" presId="urn:microsoft.com/office/officeart/2005/8/layout/orgChart1"/>
    <dgm:cxn modelId="{2413D0DD-D7EA-4804-AF90-E4D9470B5CC7}" type="presParOf" srcId="{26F98531-26F8-486E-B46F-A8A7CBDAEA57}" destId="{78E0EE07-D263-4AB6-831D-B1245BEBF31E}" srcOrd="0" destOrd="0" presId="urn:microsoft.com/office/officeart/2005/8/layout/orgChart1"/>
    <dgm:cxn modelId="{3D32728A-13CA-4865-B12C-5BBCB07D2479}" type="presParOf" srcId="{26F98531-26F8-486E-B46F-A8A7CBDAEA57}" destId="{32F186F0-F7A2-4DC2-90F4-31FB2FD0A6FD}" srcOrd="1" destOrd="0" presId="urn:microsoft.com/office/officeart/2005/8/layout/orgChart1"/>
    <dgm:cxn modelId="{BAAA74B4-221F-455B-B276-97480381FD41}" type="presParOf" srcId="{85D5B49F-9D20-4DFC-A8D2-A301B20EE40B}" destId="{E76619BD-5120-4D04-A456-7EBB0C60E0D8}" srcOrd="1" destOrd="0" presId="urn:microsoft.com/office/officeart/2005/8/layout/orgChart1"/>
    <dgm:cxn modelId="{EB59D3A2-3A7B-4853-98F3-A4DBB5386E70}" type="presParOf" srcId="{85D5B49F-9D20-4DFC-A8D2-A301B20EE40B}" destId="{A63A18C6-DDBD-447E-8C94-4F03C6559A1E}" srcOrd="2" destOrd="0" presId="urn:microsoft.com/office/officeart/2005/8/layout/orgChart1"/>
    <dgm:cxn modelId="{DBCF4818-8E61-4BBB-BC27-99BE37598021}" type="presParOf" srcId="{66DC7D62-571E-40A5-B5C0-E820ADCA71B2}" destId="{3918F421-51D3-4E7D-9459-73C54B11BF59}" srcOrd="4" destOrd="0" presId="urn:microsoft.com/office/officeart/2005/8/layout/orgChart1"/>
    <dgm:cxn modelId="{88B4ABA9-A71C-49BF-A46B-E3DA5FF1CE8F}" type="presParOf" srcId="{66DC7D62-571E-40A5-B5C0-E820ADCA71B2}" destId="{A4E756EB-4C06-4FF5-9591-2E36FFF3DDD6}" srcOrd="5" destOrd="0" presId="urn:microsoft.com/office/officeart/2005/8/layout/orgChart1"/>
    <dgm:cxn modelId="{34D39117-BDC9-4681-8D8A-A4236D63FFA3}" type="presParOf" srcId="{A4E756EB-4C06-4FF5-9591-2E36FFF3DDD6}" destId="{B406EFB9-B661-421B-BE73-2508CBB63BD9}" srcOrd="0" destOrd="0" presId="urn:microsoft.com/office/officeart/2005/8/layout/orgChart1"/>
    <dgm:cxn modelId="{DF923551-E1A8-4992-9597-841FACE2BE61}" type="presParOf" srcId="{B406EFB9-B661-421B-BE73-2508CBB63BD9}" destId="{7831FC9A-B96F-4A16-8B8D-230E696F7B7C}" srcOrd="0" destOrd="0" presId="urn:microsoft.com/office/officeart/2005/8/layout/orgChart1"/>
    <dgm:cxn modelId="{FBE6A842-3882-49B9-84A2-B6FEC576C0E3}" type="presParOf" srcId="{B406EFB9-B661-421B-BE73-2508CBB63BD9}" destId="{5B2F620C-7D19-4072-816F-E303D544DC47}" srcOrd="1" destOrd="0" presId="urn:microsoft.com/office/officeart/2005/8/layout/orgChart1"/>
    <dgm:cxn modelId="{AFCA7B20-0ED3-49C6-8E7A-9BA038E25275}" type="presParOf" srcId="{A4E756EB-4C06-4FF5-9591-2E36FFF3DDD6}" destId="{D4FBEFE9-DB82-454C-85DD-64433A38ACFE}" srcOrd="1" destOrd="0" presId="urn:microsoft.com/office/officeart/2005/8/layout/orgChart1"/>
    <dgm:cxn modelId="{BD66E98B-BE1F-4016-BBB4-5F226F4238C4}" type="presParOf" srcId="{A4E756EB-4C06-4FF5-9591-2E36FFF3DDD6}" destId="{C6D2FAA9-ECE7-46E9-979A-4CFE172B25BC}" srcOrd="2" destOrd="0" presId="urn:microsoft.com/office/officeart/2005/8/layout/orgChart1"/>
    <dgm:cxn modelId="{19384708-75D8-4D92-B111-5D4700071349}" type="presParOf" srcId="{92D01873-D6C2-4AE7-A079-CBAD7B504657}" destId="{A0644233-D7FD-460E-8A66-F2DDC4E50C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01F18C-75F5-4BE7-A57C-1E2A2C13850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2487CE8B-F6EC-4A76-B5DB-F795B0160168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урядову «гарячу лінію» - 35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1E637-7910-46A3-9D3F-835394D61CDD}" type="parTrans" cxnId="{0C5E263B-F0CF-4B32-8B0F-BBC0E7EBF6B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F1A66-323C-499F-9BF7-A11A6495CDDC}" type="sibTrans" cxnId="{0C5E263B-F0CF-4B32-8B0F-BBC0E7EBF6B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A9193-526C-4761-AB64-C6C6CFFFED08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гарячу лінію МОЗ України (через ДОЗ) - 56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43811-FB5C-41AD-9D5B-6FE331AA4073}" type="parTrans" cxnId="{73955D42-75F6-41A1-A82D-4836DCCB6AD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25820-895A-4827-80ED-B944312EA2CB}" type="sibTrans" cxnId="{73955D42-75F6-41A1-A82D-4836DCCB6AD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91355-2FFB-46DF-A734-60363EEC6D65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Кіровоградський регіональний контактний центр - 81;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DB60A-FF7F-48F4-BA0B-F71F283E2E8C}" type="parTrans" cxnId="{6DE08A9A-6BC0-4D09-8A02-E2D3FD3EBCD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B5F21-6BB4-4AC3-A9F5-E87B2F8701F6}" type="sibTrans" cxnId="{6DE08A9A-6BC0-4D09-8A02-E2D3FD3EBCD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0E972-D957-4C6B-BD6D-5F54A834D8BB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Безпосередньо до управління – 49;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CDD15-8F9C-4452-9650-90A07F423BE8}" type="parTrans" cxnId="{88305F0E-484F-464A-B970-B09BDFBFD22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6B16C-D300-47F5-B4B9-95B84A1CC250}" type="sibTrans" cxnId="{88305F0E-484F-464A-B970-B09BDFBFD22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C1ED4-E0F4-4386-8917-155D33D20893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Інші – 1152.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0DF52-6D44-4023-B203-C5B15B0B9EAF}" type="parTrans" cxnId="{E3326C1C-17C1-45D1-B275-EDD98BCED5E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E04E02-81EB-4FAB-98C4-986E97CA79FA}" type="sibTrans" cxnId="{E3326C1C-17C1-45D1-B275-EDD98BCED5E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3C6A47-6031-479B-98B6-D4E0F94BD15E}" type="pres">
      <dgm:prSet presAssocID="{4E01F18C-75F5-4BE7-A57C-1E2A2C138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1BE5CF-3ECC-48A2-A376-DDA54AFA070E}" type="pres">
      <dgm:prSet presAssocID="{2487CE8B-F6EC-4A76-B5DB-F795B0160168}" presName="parentText" presStyleLbl="node1" presStyleIdx="0" presStyleCnt="5" custLinFactY="-10533" custLinFactNeighborX="4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C5E3DF-D132-4BF6-85EB-200E9A769BC1}" type="pres">
      <dgm:prSet presAssocID="{EFEF1A66-323C-499F-9BF7-A11A6495CDDC}" presName="spacer" presStyleCnt="0"/>
      <dgm:spPr/>
      <dgm:t>
        <a:bodyPr/>
        <a:lstStyle/>
        <a:p>
          <a:endParaRPr lang="uk-UA"/>
        </a:p>
      </dgm:t>
    </dgm:pt>
    <dgm:pt modelId="{6152543F-4E01-408B-A949-E04D34EB3BD9}" type="pres">
      <dgm:prSet presAssocID="{F4FA9193-526C-4761-AB64-C6C6CFFFED0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AD026-714D-40E6-BF84-2B950CE258B8}" type="pres">
      <dgm:prSet presAssocID="{2DC25820-895A-4827-80ED-B944312EA2CB}" presName="spacer" presStyleCnt="0"/>
      <dgm:spPr/>
      <dgm:t>
        <a:bodyPr/>
        <a:lstStyle/>
        <a:p>
          <a:endParaRPr lang="uk-UA"/>
        </a:p>
      </dgm:t>
    </dgm:pt>
    <dgm:pt modelId="{AD308A40-F237-41E0-9E55-0A40247C8E02}" type="pres">
      <dgm:prSet presAssocID="{B9991355-2FFB-46DF-A734-60363EEC6D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4A656B-F2AA-4416-9DD5-7A3B90063827}" type="pres">
      <dgm:prSet presAssocID="{DE4B5F21-6BB4-4AC3-A9F5-E87B2F8701F6}" presName="spacer" presStyleCnt="0"/>
      <dgm:spPr/>
      <dgm:t>
        <a:bodyPr/>
        <a:lstStyle/>
        <a:p>
          <a:endParaRPr lang="uk-UA"/>
        </a:p>
      </dgm:t>
    </dgm:pt>
    <dgm:pt modelId="{180EAC41-6587-456A-9E44-917B6B4624BA}" type="pres">
      <dgm:prSet presAssocID="{E1E0E972-D957-4C6B-BD6D-5F54A834D8B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269775-B548-4836-9B3A-A59FB3634E8A}" type="pres">
      <dgm:prSet presAssocID="{7976B16C-D300-47F5-B4B9-95B84A1CC250}" presName="spacer" presStyleCnt="0"/>
      <dgm:spPr/>
      <dgm:t>
        <a:bodyPr/>
        <a:lstStyle/>
        <a:p>
          <a:endParaRPr lang="uk-UA"/>
        </a:p>
      </dgm:t>
    </dgm:pt>
    <dgm:pt modelId="{C53B374A-B803-4D98-A25B-A6D5CDFAEA6C}" type="pres">
      <dgm:prSet presAssocID="{A07C1ED4-E0F4-4386-8917-155D33D2089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5517C59-D110-4FEC-9568-26AFB1C46721}" type="presOf" srcId="{4E01F18C-75F5-4BE7-A57C-1E2A2C138500}" destId="{023C6A47-6031-479B-98B6-D4E0F94BD15E}" srcOrd="0" destOrd="0" presId="urn:microsoft.com/office/officeart/2005/8/layout/vList2"/>
    <dgm:cxn modelId="{E3326C1C-17C1-45D1-B275-EDD98BCED5ED}" srcId="{4E01F18C-75F5-4BE7-A57C-1E2A2C138500}" destId="{A07C1ED4-E0F4-4386-8917-155D33D20893}" srcOrd="4" destOrd="0" parTransId="{FA40DF52-6D44-4023-B203-C5B15B0B9EAF}" sibTransId="{B4E04E02-81EB-4FAB-98C4-986E97CA79FA}"/>
    <dgm:cxn modelId="{88305F0E-484F-464A-B970-B09BDFBFD220}" srcId="{4E01F18C-75F5-4BE7-A57C-1E2A2C138500}" destId="{E1E0E972-D957-4C6B-BD6D-5F54A834D8BB}" srcOrd="3" destOrd="0" parTransId="{2A6CDD15-8F9C-4452-9650-90A07F423BE8}" sibTransId="{7976B16C-D300-47F5-B4B9-95B84A1CC250}"/>
    <dgm:cxn modelId="{0C5E263B-F0CF-4B32-8B0F-BBC0E7EBF6B2}" srcId="{4E01F18C-75F5-4BE7-A57C-1E2A2C138500}" destId="{2487CE8B-F6EC-4A76-B5DB-F795B0160168}" srcOrd="0" destOrd="0" parTransId="{E431E637-7910-46A3-9D3F-835394D61CDD}" sibTransId="{EFEF1A66-323C-499F-9BF7-A11A6495CDDC}"/>
    <dgm:cxn modelId="{84F66545-4702-42B4-840B-675F994D8EB9}" type="presOf" srcId="{B9991355-2FFB-46DF-A734-60363EEC6D65}" destId="{AD308A40-F237-41E0-9E55-0A40247C8E02}" srcOrd="0" destOrd="0" presId="urn:microsoft.com/office/officeart/2005/8/layout/vList2"/>
    <dgm:cxn modelId="{A828B05C-D2DC-4BF6-A9B5-A874E58DF06C}" type="presOf" srcId="{2487CE8B-F6EC-4A76-B5DB-F795B0160168}" destId="{731BE5CF-3ECC-48A2-A376-DDA54AFA070E}" srcOrd="0" destOrd="0" presId="urn:microsoft.com/office/officeart/2005/8/layout/vList2"/>
    <dgm:cxn modelId="{04F88843-91D0-4ACB-8EFE-AF494DF08702}" type="presOf" srcId="{A07C1ED4-E0F4-4386-8917-155D33D20893}" destId="{C53B374A-B803-4D98-A25B-A6D5CDFAEA6C}" srcOrd="0" destOrd="0" presId="urn:microsoft.com/office/officeart/2005/8/layout/vList2"/>
    <dgm:cxn modelId="{73955D42-75F6-41A1-A82D-4836DCCB6ADF}" srcId="{4E01F18C-75F5-4BE7-A57C-1E2A2C138500}" destId="{F4FA9193-526C-4761-AB64-C6C6CFFFED08}" srcOrd="1" destOrd="0" parTransId="{29343811-FB5C-41AD-9D5B-6FE331AA4073}" sibTransId="{2DC25820-895A-4827-80ED-B944312EA2CB}"/>
    <dgm:cxn modelId="{6DE08A9A-6BC0-4D09-8A02-E2D3FD3EBCDE}" srcId="{4E01F18C-75F5-4BE7-A57C-1E2A2C138500}" destId="{B9991355-2FFB-46DF-A734-60363EEC6D65}" srcOrd="2" destOrd="0" parTransId="{F87DB60A-FF7F-48F4-BA0B-F71F283E2E8C}" sibTransId="{DE4B5F21-6BB4-4AC3-A9F5-E87B2F8701F6}"/>
    <dgm:cxn modelId="{34B2C17A-FD64-439A-889C-D3C41DD058EA}" type="presOf" srcId="{E1E0E972-D957-4C6B-BD6D-5F54A834D8BB}" destId="{180EAC41-6587-456A-9E44-917B6B4624BA}" srcOrd="0" destOrd="0" presId="urn:microsoft.com/office/officeart/2005/8/layout/vList2"/>
    <dgm:cxn modelId="{8F83FE01-9509-43BF-B7B0-FFA9B9D6DD0C}" type="presOf" srcId="{F4FA9193-526C-4761-AB64-C6C6CFFFED08}" destId="{6152543F-4E01-408B-A949-E04D34EB3BD9}" srcOrd="0" destOrd="0" presId="urn:microsoft.com/office/officeart/2005/8/layout/vList2"/>
    <dgm:cxn modelId="{0F510DDC-DF01-42AA-894A-4621D2E4E847}" type="presParOf" srcId="{023C6A47-6031-479B-98B6-D4E0F94BD15E}" destId="{731BE5CF-3ECC-48A2-A376-DDA54AFA070E}" srcOrd="0" destOrd="0" presId="urn:microsoft.com/office/officeart/2005/8/layout/vList2"/>
    <dgm:cxn modelId="{FB9B8699-5696-46A3-BED9-4CD46C639577}" type="presParOf" srcId="{023C6A47-6031-479B-98B6-D4E0F94BD15E}" destId="{B3C5E3DF-D132-4BF6-85EB-200E9A769BC1}" srcOrd="1" destOrd="0" presId="urn:microsoft.com/office/officeart/2005/8/layout/vList2"/>
    <dgm:cxn modelId="{F8C8AEAE-E475-41CD-8416-724BBA5B18A1}" type="presParOf" srcId="{023C6A47-6031-479B-98B6-D4E0F94BD15E}" destId="{6152543F-4E01-408B-A949-E04D34EB3BD9}" srcOrd="2" destOrd="0" presId="urn:microsoft.com/office/officeart/2005/8/layout/vList2"/>
    <dgm:cxn modelId="{CCDB368B-C281-4129-9B96-BC80F207EE5E}" type="presParOf" srcId="{023C6A47-6031-479B-98B6-D4E0F94BD15E}" destId="{3C6AD026-714D-40E6-BF84-2B950CE258B8}" srcOrd="3" destOrd="0" presId="urn:microsoft.com/office/officeart/2005/8/layout/vList2"/>
    <dgm:cxn modelId="{EEA9DA25-2192-4953-BB31-4CE82B2FC8DC}" type="presParOf" srcId="{023C6A47-6031-479B-98B6-D4E0F94BD15E}" destId="{AD308A40-F237-41E0-9E55-0A40247C8E02}" srcOrd="4" destOrd="0" presId="urn:microsoft.com/office/officeart/2005/8/layout/vList2"/>
    <dgm:cxn modelId="{3446E49F-EF82-4DD6-BD67-DA87CDCF19DD}" type="presParOf" srcId="{023C6A47-6031-479B-98B6-D4E0F94BD15E}" destId="{B04A656B-F2AA-4416-9DD5-7A3B90063827}" srcOrd="5" destOrd="0" presId="urn:microsoft.com/office/officeart/2005/8/layout/vList2"/>
    <dgm:cxn modelId="{2EC93062-050B-4576-A276-425879A9740C}" type="presParOf" srcId="{023C6A47-6031-479B-98B6-D4E0F94BD15E}" destId="{180EAC41-6587-456A-9E44-917B6B4624BA}" srcOrd="6" destOrd="0" presId="urn:microsoft.com/office/officeart/2005/8/layout/vList2"/>
    <dgm:cxn modelId="{23BBE73C-7736-462E-97CE-CC73EB5D8AE8}" type="presParOf" srcId="{023C6A47-6031-479B-98B6-D4E0F94BD15E}" destId="{83269775-B548-4836-9B3A-A59FB3634E8A}" srcOrd="7" destOrd="0" presId="urn:microsoft.com/office/officeart/2005/8/layout/vList2"/>
    <dgm:cxn modelId="{4285EF52-679B-44FF-888C-BB8073B324AE}" type="presParOf" srcId="{023C6A47-6031-479B-98B6-D4E0F94BD15E}" destId="{C53B374A-B803-4D98-A25B-A6D5CDFAEA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8C4B9C-6AB8-4433-9974-3EB3D4C5092A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231922AA-8CF0-48B8-8E68-797516263460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пропозиції (зауваження) – 49;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F4FCD-48C8-4D7B-8C2D-15E24CA70268}" type="parTrans" cxnId="{3C0529B5-2EC2-4904-9793-5DF96354A48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693A5-4D03-4CD1-A678-AAE823D36AFA}" type="sibTrans" cxnId="{3C0529B5-2EC2-4904-9793-5DF96354A48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6B4392-BA39-4572-AC22-9EE37196D585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заява (клопотання) - 204;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DC8E2-E476-4620-A1DD-3AF19CD2D3B3}" type="parTrans" cxnId="{1D72A4C2-3720-41E2-951E-71679A6E33A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243CC3-A6D2-41DB-940B-B665DE8E5439}" type="sibTrans" cxnId="{1D72A4C2-3720-41E2-951E-71679A6E33A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E5766-CCDF-4FAF-B33A-782BDE9C8F90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скарга – 85.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F20EC-B508-4D88-AB85-F56A2767EECA}" type="parTrans" cxnId="{5AEB5EA2-29F4-40A1-BA17-FE070C6FBD4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C834B-F490-4BD1-B5FA-1D777B1C3B07}" type="sibTrans" cxnId="{5AEB5EA2-29F4-40A1-BA17-FE070C6FBD4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E32AE-4CCB-47A3-9D68-1849298D2DE8}" type="pres">
      <dgm:prSet presAssocID="{BD8C4B9C-6AB8-4433-9974-3EB3D4C5092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0CB4353B-C815-4962-AF4E-C9B2488BB0A7}" type="pres">
      <dgm:prSet presAssocID="{BD8C4B9C-6AB8-4433-9974-3EB3D4C5092A}" presName="pyramid" presStyleLbl="node1" presStyleIdx="0" presStyleCnt="1" custLinFactNeighborX="634" custLinFactNeighborY="-7160"/>
      <dgm:spPr/>
      <dgm:t>
        <a:bodyPr/>
        <a:lstStyle/>
        <a:p>
          <a:endParaRPr lang="uk-UA"/>
        </a:p>
      </dgm:t>
    </dgm:pt>
    <dgm:pt modelId="{F80CE067-CA0B-44E0-915F-30A9509CCAE5}" type="pres">
      <dgm:prSet presAssocID="{BD8C4B9C-6AB8-4433-9974-3EB3D4C5092A}" presName="theList" presStyleCnt="0"/>
      <dgm:spPr/>
      <dgm:t>
        <a:bodyPr/>
        <a:lstStyle/>
        <a:p>
          <a:endParaRPr lang="uk-UA"/>
        </a:p>
      </dgm:t>
    </dgm:pt>
    <dgm:pt modelId="{6895B8B4-2EE5-4313-B204-B33A67AB380C}" type="pres">
      <dgm:prSet presAssocID="{231922AA-8CF0-48B8-8E68-79751626346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9681BD-16F7-4FA0-81F1-3F44F6608EDB}" type="pres">
      <dgm:prSet presAssocID="{231922AA-8CF0-48B8-8E68-797516263460}" presName="aSpace" presStyleCnt="0"/>
      <dgm:spPr/>
      <dgm:t>
        <a:bodyPr/>
        <a:lstStyle/>
        <a:p>
          <a:endParaRPr lang="uk-UA"/>
        </a:p>
      </dgm:t>
    </dgm:pt>
    <dgm:pt modelId="{8F43215B-2FA6-4A55-AADD-753A0740D726}" type="pres">
      <dgm:prSet presAssocID="{E96B4392-BA39-4572-AC22-9EE37196D58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BD1B6F-E879-4ACA-8BFC-A74E68CD7041}" type="pres">
      <dgm:prSet presAssocID="{E96B4392-BA39-4572-AC22-9EE37196D585}" presName="aSpace" presStyleCnt="0"/>
      <dgm:spPr/>
      <dgm:t>
        <a:bodyPr/>
        <a:lstStyle/>
        <a:p>
          <a:endParaRPr lang="uk-UA"/>
        </a:p>
      </dgm:t>
    </dgm:pt>
    <dgm:pt modelId="{D798AD0D-EDDB-477D-802B-24D7DE82CF22}" type="pres">
      <dgm:prSet presAssocID="{F9DE5766-CCDF-4FAF-B33A-782BDE9C8F9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863C73-B050-4200-982E-FD4044E4F103}" type="pres">
      <dgm:prSet presAssocID="{F9DE5766-CCDF-4FAF-B33A-782BDE9C8F90}" presName="aSpace" presStyleCnt="0"/>
      <dgm:spPr/>
      <dgm:t>
        <a:bodyPr/>
        <a:lstStyle/>
        <a:p>
          <a:endParaRPr lang="uk-UA"/>
        </a:p>
      </dgm:t>
    </dgm:pt>
  </dgm:ptLst>
  <dgm:cxnLst>
    <dgm:cxn modelId="{5AEB5EA2-29F4-40A1-BA17-FE070C6FBD48}" srcId="{BD8C4B9C-6AB8-4433-9974-3EB3D4C5092A}" destId="{F9DE5766-CCDF-4FAF-B33A-782BDE9C8F90}" srcOrd="2" destOrd="0" parTransId="{FDEF20EC-B508-4D88-AB85-F56A2767EECA}" sibTransId="{1E2C834B-F490-4BD1-B5FA-1D777B1C3B07}"/>
    <dgm:cxn modelId="{3AB86BCA-A5F0-46CD-B0C7-FF66A3000B3D}" type="presOf" srcId="{F9DE5766-CCDF-4FAF-B33A-782BDE9C8F90}" destId="{D798AD0D-EDDB-477D-802B-24D7DE82CF22}" srcOrd="0" destOrd="0" presId="urn:microsoft.com/office/officeart/2005/8/layout/pyramid2"/>
    <dgm:cxn modelId="{54AE541E-5DF8-4926-889A-8D0BBD22A945}" type="presOf" srcId="{E96B4392-BA39-4572-AC22-9EE37196D585}" destId="{8F43215B-2FA6-4A55-AADD-753A0740D726}" srcOrd="0" destOrd="0" presId="urn:microsoft.com/office/officeart/2005/8/layout/pyramid2"/>
    <dgm:cxn modelId="{1D72A4C2-3720-41E2-951E-71679A6E33A5}" srcId="{BD8C4B9C-6AB8-4433-9974-3EB3D4C5092A}" destId="{E96B4392-BA39-4572-AC22-9EE37196D585}" srcOrd="1" destOrd="0" parTransId="{017DC8E2-E476-4620-A1DD-3AF19CD2D3B3}" sibTransId="{94243CC3-A6D2-41DB-940B-B665DE8E5439}"/>
    <dgm:cxn modelId="{3C0529B5-2EC2-4904-9793-5DF96354A48E}" srcId="{BD8C4B9C-6AB8-4433-9974-3EB3D4C5092A}" destId="{231922AA-8CF0-48B8-8E68-797516263460}" srcOrd="0" destOrd="0" parTransId="{9F8F4FCD-48C8-4D7B-8C2D-15E24CA70268}" sibTransId="{461693A5-4D03-4CD1-A678-AAE823D36AFA}"/>
    <dgm:cxn modelId="{072AA59A-1393-479E-A7E0-A48724DBF3BF}" type="presOf" srcId="{BD8C4B9C-6AB8-4433-9974-3EB3D4C5092A}" destId="{4A2E32AE-4CCB-47A3-9D68-1849298D2DE8}" srcOrd="0" destOrd="0" presId="urn:microsoft.com/office/officeart/2005/8/layout/pyramid2"/>
    <dgm:cxn modelId="{2D692ADC-C397-4A70-9630-14BEF6D0DA7B}" type="presOf" srcId="{231922AA-8CF0-48B8-8E68-797516263460}" destId="{6895B8B4-2EE5-4313-B204-B33A67AB380C}" srcOrd="0" destOrd="0" presId="urn:microsoft.com/office/officeart/2005/8/layout/pyramid2"/>
    <dgm:cxn modelId="{5B1AE81A-BE55-4D4D-AF90-F9DF7F32344B}" type="presParOf" srcId="{4A2E32AE-4CCB-47A3-9D68-1849298D2DE8}" destId="{0CB4353B-C815-4962-AF4E-C9B2488BB0A7}" srcOrd="0" destOrd="0" presId="urn:microsoft.com/office/officeart/2005/8/layout/pyramid2"/>
    <dgm:cxn modelId="{70075449-0AC8-47C8-8920-36C12E90D23C}" type="presParOf" srcId="{4A2E32AE-4CCB-47A3-9D68-1849298D2DE8}" destId="{F80CE067-CA0B-44E0-915F-30A9509CCAE5}" srcOrd="1" destOrd="0" presId="urn:microsoft.com/office/officeart/2005/8/layout/pyramid2"/>
    <dgm:cxn modelId="{B688394B-B0FD-4F01-95FB-A713FE3A9785}" type="presParOf" srcId="{F80CE067-CA0B-44E0-915F-30A9509CCAE5}" destId="{6895B8B4-2EE5-4313-B204-B33A67AB380C}" srcOrd="0" destOrd="0" presId="urn:microsoft.com/office/officeart/2005/8/layout/pyramid2"/>
    <dgm:cxn modelId="{79D498F3-7ACF-4103-93A0-E759DA5FA54C}" type="presParOf" srcId="{F80CE067-CA0B-44E0-915F-30A9509CCAE5}" destId="{9C9681BD-16F7-4FA0-81F1-3F44F6608EDB}" srcOrd="1" destOrd="0" presId="urn:microsoft.com/office/officeart/2005/8/layout/pyramid2"/>
    <dgm:cxn modelId="{7FA9A1E7-E014-4DA9-B3DE-57BCE47D2159}" type="presParOf" srcId="{F80CE067-CA0B-44E0-915F-30A9509CCAE5}" destId="{8F43215B-2FA6-4A55-AADD-753A0740D726}" srcOrd="2" destOrd="0" presId="urn:microsoft.com/office/officeart/2005/8/layout/pyramid2"/>
    <dgm:cxn modelId="{6126557E-3B1C-4FB1-8440-0992D39F6E16}" type="presParOf" srcId="{F80CE067-CA0B-44E0-915F-30A9509CCAE5}" destId="{96BD1B6F-E879-4ACA-8BFC-A74E68CD7041}" srcOrd="3" destOrd="0" presId="urn:microsoft.com/office/officeart/2005/8/layout/pyramid2"/>
    <dgm:cxn modelId="{3FFA1AD5-CF9C-4626-8242-CB93D3480746}" type="presParOf" srcId="{F80CE067-CA0B-44E0-915F-30A9509CCAE5}" destId="{D798AD0D-EDDB-477D-802B-24D7DE82CF22}" srcOrd="4" destOrd="0" presId="urn:microsoft.com/office/officeart/2005/8/layout/pyramid2"/>
    <dgm:cxn modelId="{5403631C-D0F5-4028-8E63-062F2526EB1A}" type="presParOf" srcId="{F80CE067-CA0B-44E0-915F-30A9509CCAE5}" destId="{E1863C73-B050-4200-982E-FD4044E4F10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3319B1-EB57-46D7-A376-2784799C1BB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C8BBE973-72A6-4EB5-8733-1AFD9BB376B7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вирішено позитивно - 152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DE60E-0B86-4A08-90CB-4717CAA68AAA}" type="parTrans" cxnId="{B21E517E-625F-418B-9F53-F687292D1FD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AD4F8-F956-4F36-A657-AD779ECE8D0A}" type="sibTrans" cxnId="{B21E517E-625F-418B-9F53-F687292D1FD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75B28-7443-4A36-9C3D-9B8E7C2BF763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дано роз’яснення - 221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35C10-2986-49D9-A111-FCC8EF2C447A}" type="parTrans" cxnId="{F110B8C3-2616-4B0D-86FF-B058EF98644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AD2D7-16DD-417F-91B3-E9FA4D90E3A8}" type="sibTrans" cxnId="{F110B8C3-2616-4B0D-86FF-B058EF98644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33FD2-AD14-4A82-AB8B-483B782E70E4}" type="pres">
      <dgm:prSet presAssocID="{313319B1-EB57-46D7-A376-2784799C1B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63B0D72-6478-4CCD-A531-05CE55BF920C}" type="pres">
      <dgm:prSet presAssocID="{C8BBE973-72A6-4EB5-8733-1AFD9BB376B7}" presName="parentText" presStyleLbl="node1" presStyleIdx="0" presStyleCnt="2" custLinFactNeighborY="-4255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D9252E-14E2-4753-BCB2-FD9BC96A4177}" type="pres">
      <dgm:prSet presAssocID="{15FAD4F8-F956-4F36-A657-AD779ECE8D0A}" presName="spacer" presStyleCnt="0"/>
      <dgm:spPr/>
      <dgm:t>
        <a:bodyPr/>
        <a:lstStyle/>
        <a:p>
          <a:endParaRPr lang="uk-UA"/>
        </a:p>
      </dgm:t>
    </dgm:pt>
    <dgm:pt modelId="{90A9B06F-0EDF-4C9A-B074-9891098958FD}" type="pres">
      <dgm:prSet presAssocID="{9D275B28-7443-4A36-9C3D-9B8E7C2BF76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110B8C3-2616-4B0D-86FF-B058EF986447}" srcId="{313319B1-EB57-46D7-A376-2784799C1BB8}" destId="{9D275B28-7443-4A36-9C3D-9B8E7C2BF763}" srcOrd="1" destOrd="0" parTransId="{F2535C10-2986-49D9-A111-FCC8EF2C447A}" sibTransId="{443AD2D7-16DD-417F-91B3-E9FA4D90E3A8}"/>
    <dgm:cxn modelId="{B21E517E-625F-418B-9F53-F687292D1FD1}" srcId="{313319B1-EB57-46D7-A376-2784799C1BB8}" destId="{C8BBE973-72A6-4EB5-8733-1AFD9BB376B7}" srcOrd="0" destOrd="0" parTransId="{7BBDE60E-0B86-4A08-90CB-4717CAA68AAA}" sibTransId="{15FAD4F8-F956-4F36-A657-AD779ECE8D0A}"/>
    <dgm:cxn modelId="{51E7677D-2A26-4B83-A978-5A0862685C48}" type="presOf" srcId="{9D275B28-7443-4A36-9C3D-9B8E7C2BF763}" destId="{90A9B06F-0EDF-4C9A-B074-9891098958FD}" srcOrd="0" destOrd="0" presId="urn:microsoft.com/office/officeart/2005/8/layout/vList2"/>
    <dgm:cxn modelId="{8602A056-B237-4718-8641-501AEA6229EE}" type="presOf" srcId="{313319B1-EB57-46D7-A376-2784799C1BB8}" destId="{CA533FD2-AD14-4A82-AB8B-483B782E70E4}" srcOrd="0" destOrd="0" presId="urn:microsoft.com/office/officeart/2005/8/layout/vList2"/>
    <dgm:cxn modelId="{AE043F3C-4043-4BC4-B497-790BE5DB02F4}" type="presOf" srcId="{C8BBE973-72A6-4EB5-8733-1AFD9BB376B7}" destId="{A63B0D72-6478-4CCD-A531-05CE55BF920C}" srcOrd="0" destOrd="0" presId="urn:microsoft.com/office/officeart/2005/8/layout/vList2"/>
    <dgm:cxn modelId="{E2E97021-B324-4E22-BFE4-F4CDA3CFA35F}" type="presParOf" srcId="{CA533FD2-AD14-4A82-AB8B-483B782E70E4}" destId="{A63B0D72-6478-4CCD-A531-05CE55BF920C}" srcOrd="0" destOrd="0" presId="urn:microsoft.com/office/officeart/2005/8/layout/vList2"/>
    <dgm:cxn modelId="{C81248C3-1424-4F4A-A370-8090E85C8298}" type="presParOf" srcId="{CA533FD2-AD14-4A82-AB8B-483B782E70E4}" destId="{05D9252E-14E2-4753-BCB2-FD9BC96A4177}" srcOrd="1" destOrd="0" presId="urn:microsoft.com/office/officeart/2005/8/layout/vList2"/>
    <dgm:cxn modelId="{860B1A1A-4CE3-4036-BE6D-A420BA31A2BA}" type="presParOf" srcId="{CA533FD2-AD14-4A82-AB8B-483B782E70E4}" destId="{90A9B06F-0EDF-4C9A-B074-9891098958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7637D1-6774-4803-9E76-5B8FE8F4AA4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9145D38A-9037-49D4-8216-CC729939EEAF}">
      <dgm:prSet custT="1"/>
      <dgm:spPr/>
      <dgm:t>
        <a:bodyPr/>
        <a:lstStyle/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робота МСЕК, визначення групи інвалідності (робота ЛКК експертні питання) – 49;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199D3-A363-4122-B742-024274AD4439}" type="parTrans" cxnId="{884ADC57-5635-4ECE-B15B-8A1B859CFF4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C4C89-8537-44E5-BFDB-F9B57A1C41E0}" type="sibTrans" cxnId="{884ADC57-5635-4ECE-B15B-8A1B859CFF4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4C3DB-82D0-48CA-8293-807908AD904A}">
      <dgm:prSet custT="1"/>
      <dgm:spPr/>
      <dgm:t>
        <a:bodyPr/>
        <a:lstStyle/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робота закладів охорони здоров’я - 35;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4570B-B0DE-4160-8CC0-B608A55C989C}" type="parTrans" cxnId="{DAE3F54F-9D8A-4EEE-9A07-C6BA555BF36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5B759-8C67-4474-9454-BC1FB4FB6B5E}" type="sibTrans" cxnId="{DAE3F54F-9D8A-4EEE-9A07-C6BA555BF36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32F7E-FA8A-45AE-8474-2761C02513E4}">
      <dgm:prSet custT="1"/>
      <dgm:spPr/>
      <dgm:t>
        <a:bodyPr/>
        <a:lstStyle/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засобами лікування та протезування – 23;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56FDD-2EE4-4680-B867-A05B648D408B}" type="parTrans" cxnId="{1A825B97-DBD8-43BC-BEB5-57ED0AA0A53B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45D62-82C1-4773-AEAF-767AEC52AC05}" type="sibTrans" cxnId="{1A825B97-DBD8-43BC-BEB5-57ED0AA0A53B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AE4E6-6C42-490F-8A9C-05A1F22DB87C}">
      <dgm:prSet custT="1"/>
      <dgm:spPr/>
      <dgm:t>
        <a:bodyPr/>
        <a:lstStyle/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мережа лікарняних установ та забезпечення їх медичним обладнанням – 13;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4C622-32B4-4D71-85FF-3341E716E26C}" type="parTrans" cxnId="{F8E92DBE-3D6D-4004-8D8B-314EDE5226E4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96A4B-D8BD-4E71-833E-1368C8581783}" type="sibTrans" cxnId="{F8E92DBE-3D6D-4004-8D8B-314EDE5226E4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EC6D3-8A07-48B3-B57D-7356A238920B}">
      <dgm:prSet custT="1"/>
      <dgm:spPr/>
      <dgm:t>
        <a:bodyPr/>
        <a:lstStyle/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дії та бездіяльність працівників охорони здоров’я, неналежне ставлення до хворих – 46;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D0B8C-C411-4FBF-A9FC-8C2DE13855A0}" type="parTrans" cxnId="{9BD21C31-51B9-424F-8648-A9F53FA7AC5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4AB44-4E59-4957-B2A5-B6C7EE6FCF1B}" type="sibTrans" cxnId="{9BD21C31-51B9-424F-8648-A9F53FA7AC5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91C5B-FB91-4D7C-BFA5-D05E3A6ED29F}">
      <dgm:prSet custT="1"/>
      <dgm:spPr/>
      <dgm:t>
        <a:bodyPr/>
        <a:lstStyle/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інші питання охорони здоров’я – 207;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48153-AD31-4E07-9FB1-E6B5F69B75C8}" type="parTrans" cxnId="{36FFCB36-0642-4230-92A3-409A42777B92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4C4C5-8A07-4371-B105-083F25E48A08}" type="sibTrans" cxnId="{36FFCB36-0642-4230-92A3-409A42777B92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C72C7-CB00-4871-B6B3-4C133DE6F378}" type="pres">
      <dgm:prSet presAssocID="{A67637D1-6774-4803-9E76-5B8FE8F4AA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02BB03-95C8-4902-A1C2-C9F1D4A178E4}" type="pres">
      <dgm:prSet presAssocID="{9145D38A-9037-49D4-8216-CC729939EEAF}" presName="parentText" presStyleLbl="node1" presStyleIdx="0" presStyleCnt="6" custLinFactY="7146" custLinFactNeighborX="-15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FC17E-6B27-46E6-9353-D4139FFB88A2}" type="pres">
      <dgm:prSet presAssocID="{597C4C89-8537-44E5-BFDB-F9B57A1C41E0}" presName="spacer" presStyleCnt="0"/>
      <dgm:spPr/>
      <dgm:t>
        <a:bodyPr/>
        <a:lstStyle/>
        <a:p>
          <a:endParaRPr lang="uk-UA"/>
        </a:p>
      </dgm:t>
    </dgm:pt>
    <dgm:pt modelId="{FA9BFC5E-706C-47AE-A562-368C7531D828}" type="pres">
      <dgm:prSet presAssocID="{99C4C3DB-82D0-48CA-8293-807908AD904A}" presName="parentText" presStyleLbl="node1" presStyleIdx="1" presStyleCnt="6" custLinFactY="1515" custLinFactNeighborX="-13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4D1F35-5994-4748-B4F4-368B383B792D}" type="pres">
      <dgm:prSet presAssocID="{03F5B759-8C67-4474-9454-BC1FB4FB6B5E}" presName="spacer" presStyleCnt="0"/>
      <dgm:spPr/>
      <dgm:t>
        <a:bodyPr/>
        <a:lstStyle/>
        <a:p>
          <a:endParaRPr lang="uk-UA"/>
        </a:p>
      </dgm:t>
    </dgm:pt>
    <dgm:pt modelId="{2270C78A-065F-4CEC-BF55-81494293E5B7}" type="pres">
      <dgm:prSet presAssocID="{2CF32F7E-FA8A-45AE-8474-2761C02513E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200958-0703-4A0E-9E84-22F5E6CA0F0F}" type="pres">
      <dgm:prSet presAssocID="{0E645D62-82C1-4773-AEAF-767AEC52AC05}" presName="spacer" presStyleCnt="0"/>
      <dgm:spPr/>
      <dgm:t>
        <a:bodyPr/>
        <a:lstStyle/>
        <a:p>
          <a:endParaRPr lang="uk-UA"/>
        </a:p>
      </dgm:t>
    </dgm:pt>
    <dgm:pt modelId="{357CBA0A-98DE-4BC2-A387-90740AFED75E}" type="pres">
      <dgm:prSet presAssocID="{215AE4E6-6C42-490F-8A9C-05A1F22DB8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31D8A7-0F08-4CEB-872C-43DB20BB669B}" type="pres">
      <dgm:prSet presAssocID="{AD796A4B-D8BD-4E71-833E-1368C8581783}" presName="spacer" presStyleCnt="0"/>
      <dgm:spPr/>
      <dgm:t>
        <a:bodyPr/>
        <a:lstStyle/>
        <a:p>
          <a:endParaRPr lang="uk-UA"/>
        </a:p>
      </dgm:t>
    </dgm:pt>
    <dgm:pt modelId="{243AE574-7A65-4D2A-ACF3-0C366DEA9D5F}" type="pres">
      <dgm:prSet presAssocID="{86EEC6D3-8A07-48B3-B57D-7356A23892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F27246-453D-4936-B235-09045BCBB351}" type="pres">
      <dgm:prSet presAssocID="{7A84AB44-4E59-4957-B2A5-B6C7EE6FCF1B}" presName="spacer" presStyleCnt="0"/>
      <dgm:spPr/>
      <dgm:t>
        <a:bodyPr/>
        <a:lstStyle/>
        <a:p>
          <a:endParaRPr lang="uk-UA"/>
        </a:p>
      </dgm:t>
    </dgm:pt>
    <dgm:pt modelId="{43EBBB65-416A-4559-93E2-0F47542A7228}" type="pres">
      <dgm:prSet presAssocID="{59B91C5B-FB91-4D7C-BFA5-D05E3A6ED29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05D5835-51EB-4BA5-952A-7B97E4F7D9D9}" type="presOf" srcId="{215AE4E6-6C42-490F-8A9C-05A1F22DB87C}" destId="{357CBA0A-98DE-4BC2-A387-90740AFED75E}" srcOrd="0" destOrd="0" presId="urn:microsoft.com/office/officeart/2005/8/layout/vList2"/>
    <dgm:cxn modelId="{DAE3F54F-9D8A-4EEE-9A07-C6BA555BF366}" srcId="{A67637D1-6774-4803-9E76-5B8FE8F4AA49}" destId="{99C4C3DB-82D0-48CA-8293-807908AD904A}" srcOrd="1" destOrd="0" parTransId="{0214570B-B0DE-4160-8CC0-B608A55C989C}" sibTransId="{03F5B759-8C67-4474-9454-BC1FB4FB6B5E}"/>
    <dgm:cxn modelId="{A6F982A4-4E31-4C91-9EC7-AA26EDE7370E}" type="presOf" srcId="{A67637D1-6774-4803-9E76-5B8FE8F4AA49}" destId="{9C0C72C7-CB00-4871-B6B3-4C133DE6F378}" srcOrd="0" destOrd="0" presId="urn:microsoft.com/office/officeart/2005/8/layout/vList2"/>
    <dgm:cxn modelId="{1BF38A80-8F9E-403F-9277-D4AF03CA2AE1}" type="presOf" srcId="{2CF32F7E-FA8A-45AE-8474-2761C02513E4}" destId="{2270C78A-065F-4CEC-BF55-81494293E5B7}" srcOrd="0" destOrd="0" presId="urn:microsoft.com/office/officeart/2005/8/layout/vList2"/>
    <dgm:cxn modelId="{884ADC57-5635-4ECE-B15B-8A1B859CFF4A}" srcId="{A67637D1-6774-4803-9E76-5B8FE8F4AA49}" destId="{9145D38A-9037-49D4-8216-CC729939EEAF}" srcOrd="0" destOrd="0" parTransId="{C46199D3-A363-4122-B742-024274AD4439}" sibTransId="{597C4C89-8537-44E5-BFDB-F9B57A1C41E0}"/>
    <dgm:cxn modelId="{EC1046D9-F950-48FB-81D7-D9795144AB6A}" type="presOf" srcId="{59B91C5B-FB91-4D7C-BFA5-D05E3A6ED29F}" destId="{43EBBB65-416A-4559-93E2-0F47542A7228}" srcOrd="0" destOrd="0" presId="urn:microsoft.com/office/officeart/2005/8/layout/vList2"/>
    <dgm:cxn modelId="{36FFCB36-0642-4230-92A3-409A42777B92}" srcId="{A67637D1-6774-4803-9E76-5B8FE8F4AA49}" destId="{59B91C5B-FB91-4D7C-BFA5-D05E3A6ED29F}" srcOrd="5" destOrd="0" parTransId="{44648153-AD31-4E07-9FB1-E6B5F69B75C8}" sibTransId="{77E4C4C5-8A07-4371-B105-083F25E48A08}"/>
    <dgm:cxn modelId="{DE34A242-F876-4A4E-B207-C4A19B361491}" type="presOf" srcId="{9145D38A-9037-49D4-8216-CC729939EEAF}" destId="{4002BB03-95C8-4902-A1C2-C9F1D4A178E4}" srcOrd="0" destOrd="0" presId="urn:microsoft.com/office/officeart/2005/8/layout/vList2"/>
    <dgm:cxn modelId="{9BD21C31-51B9-424F-8648-A9F53FA7AC58}" srcId="{A67637D1-6774-4803-9E76-5B8FE8F4AA49}" destId="{86EEC6D3-8A07-48B3-B57D-7356A238920B}" srcOrd="4" destOrd="0" parTransId="{D31D0B8C-C411-4FBF-A9FC-8C2DE13855A0}" sibTransId="{7A84AB44-4E59-4957-B2A5-B6C7EE6FCF1B}"/>
    <dgm:cxn modelId="{1A825B97-DBD8-43BC-BEB5-57ED0AA0A53B}" srcId="{A67637D1-6774-4803-9E76-5B8FE8F4AA49}" destId="{2CF32F7E-FA8A-45AE-8474-2761C02513E4}" srcOrd="2" destOrd="0" parTransId="{34356FDD-2EE4-4680-B867-A05B648D408B}" sibTransId="{0E645D62-82C1-4773-AEAF-767AEC52AC05}"/>
    <dgm:cxn modelId="{2BEC69C7-5088-415D-A192-C022BD508470}" type="presOf" srcId="{86EEC6D3-8A07-48B3-B57D-7356A238920B}" destId="{243AE574-7A65-4D2A-ACF3-0C366DEA9D5F}" srcOrd="0" destOrd="0" presId="urn:microsoft.com/office/officeart/2005/8/layout/vList2"/>
    <dgm:cxn modelId="{F8E92DBE-3D6D-4004-8D8B-314EDE5226E4}" srcId="{A67637D1-6774-4803-9E76-5B8FE8F4AA49}" destId="{215AE4E6-6C42-490F-8A9C-05A1F22DB87C}" srcOrd="3" destOrd="0" parTransId="{84F4C622-32B4-4D71-85FF-3341E716E26C}" sibTransId="{AD796A4B-D8BD-4E71-833E-1368C8581783}"/>
    <dgm:cxn modelId="{C3ABC9C9-E06D-43E5-9BF1-5C7179C11A51}" type="presOf" srcId="{99C4C3DB-82D0-48CA-8293-807908AD904A}" destId="{FA9BFC5E-706C-47AE-A562-368C7531D828}" srcOrd="0" destOrd="0" presId="urn:microsoft.com/office/officeart/2005/8/layout/vList2"/>
    <dgm:cxn modelId="{3E6340C7-0EE0-47CE-8ED4-35076BE3F17A}" type="presParOf" srcId="{9C0C72C7-CB00-4871-B6B3-4C133DE6F378}" destId="{4002BB03-95C8-4902-A1C2-C9F1D4A178E4}" srcOrd="0" destOrd="0" presId="urn:microsoft.com/office/officeart/2005/8/layout/vList2"/>
    <dgm:cxn modelId="{15349E38-EED0-428F-9003-513210848FB4}" type="presParOf" srcId="{9C0C72C7-CB00-4871-B6B3-4C133DE6F378}" destId="{3C6FC17E-6B27-46E6-9353-D4139FFB88A2}" srcOrd="1" destOrd="0" presId="urn:microsoft.com/office/officeart/2005/8/layout/vList2"/>
    <dgm:cxn modelId="{A084793D-1FCD-40CE-B938-84BD6F1A7635}" type="presParOf" srcId="{9C0C72C7-CB00-4871-B6B3-4C133DE6F378}" destId="{FA9BFC5E-706C-47AE-A562-368C7531D828}" srcOrd="2" destOrd="0" presId="urn:microsoft.com/office/officeart/2005/8/layout/vList2"/>
    <dgm:cxn modelId="{ADC98DBD-94C8-43A5-A6D4-FFE846DBC354}" type="presParOf" srcId="{9C0C72C7-CB00-4871-B6B3-4C133DE6F378}" destId="{2B4D1F35-5994-4748-B4F4-368B383B792D}" srcOrd="3" destOrd="0" presId="urn:microsoft.com/office/officeart/2005/8/layout/vList2"/>
    <dgm:cxn modelId="{E3EB22A1-4404-4A9A-A18D-48B9060000DC}" type="presParOf" srcId="{9C0C72C7-CB00-4871-B6B3-4C133DE6F378}" destId="{2270C78A-065F-4CEC-BF55-81494293E5B7}" srcOrd="4" destOrd="0" presId="urn:microsoft.com/office/officeart/2005/8/layout/vList2"/>
    <dgm:cxn modelId="{5FD5510E-CE13-452F-BD56-061664FFADF2}" type="presParOf" srcId="{9C0C72C7-CB00-4871-B6B3-4C133DE6F378}" destId="{3E200958-0703-4A0E-9E84-22F5E6CA0F0F}" srcOrd="5" destOrd="0" presId="urn:microsoft.com/office/officeart/2005/8/layout/vList2"/>
    <dgm:cxn modelId="{EEB36994-3657-4793-8BBD-20B67C9F4899}" type="presParOf" srcId="{9C0C72C7-CB00-4871-B6B3-4C133DE6F378}" destId="{357CBA0A-98DE-4BC2-A387-90740AFED75E}" srcOrd="6" destOrd="0" presId="urn:microsoft.com/office/officeart/2005/8/layout/vList2"/>
    <dgm:cxn modelId="{EFB6BBA2-52BF-4419-9DFB-45C7A6CF6D17}" type="presParOf" srcId="{9C0C72C7-CB00-4871-B6B3-4C133DE6F378}" destId="{3B31D8A7-0F08-4CEB-872C-43DB20BB669B}" srcOrd="7" destOrd="0" presId="urn:microsoft.com/office/officeart/2005/8/layout/vList2"/>
    <dgm:cxn modelId="{A62BA6AE-E8EB-440A-99A2-38779DCC3DB2}" type="presParOf" srcId="{9C0C72C7-CB00-4871-B6B3-4C133DE6F378}" destId="{243AE574-7A65-4D2A-ACF3-0C366DEA9D5F}" srcOrd="8" destOrd="0" presId="urn:microsoft.com/office/officeart/2005/8/layout/vList2"/>
    <dgm:cxn modelId="{04B570AD-55B0-4C73-A314-4574A8E7FD5B}" type="presParOf" srcId="{9C0C72C7-CB00-4871-B6B3-4C133DE6F378}" destId="{62F27246-453D-4936-B235-09045BCBB351}" srcOrd="9" destOrd="0" presId="urn:microsoft.com/office/officeart/2005/8/layout/vList2"/>
    <dgm:cxn modelId="{93E5A018-AAAC-4B5C-B1F0-5F377A275164}" type="presParOf" srcId="{9C0C72C7-CB00-4871-B6B3-4C133DE6F378}" destId="{43EBBB65-416A-4559-93E2-0F47542A722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20B02CC-FAE5-46C2-B31B-D1DF12203C19}" type="doc">
      <dgm:prSet loTypeId="urn:microsoft.com/office/officeart/2005/8/layout/orgChart1" loCatId="hierarchy" qsTypeId="urn:microsoft.com/office/officeart/2005/8/quickstyle/3d2" qsCatId="3D" csTypeId="urn:microsoft.com/office/officeart/2005/8/colors/colorful1#1" csCatId="colorful" phldr="1"/>
      <dgm:spPr/>
    </dgm:pt>
    <dgm:pt modelId="{1579E271-B80E-4D43-87E7-D8ED867EF417}">
      <dgm:prSet cust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</a:t>
          </a:r>
        </a:p>
        <a:p>
          <a:pPr rtl="0" eaLnBrk="1" latinLnBrk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міста Кропивницького діє галузева </a:t>
          </a:r>
        </a:p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Програма розвитку галузі охорони здоров'я на 2021-2025 роки </a:t>
          </a:r>
        </a:p>
        <a:p>
          <a:pPr rtl="0" eaLnBrk="1" latinLnBrk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зі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змінами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Протягом 2025 року здійснювалися заходи за рахунок коштів міського бюджету по реалізації міської галузевої Програми, якою затверджені видатки на 2025 рік у 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сумі </a:t>
          </a:r>
          <a:r>
            <a:rPr lang="uk-UA" sz="1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124 182,3 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тис. грн.</a:t>
          </a:r>
        </a:p>
      </dgm:t>
    </dgm:pt>
    <dgm:pt modelId="{99890FD8-B31A-45CE-9EDD-B698C1D33B3F}" type="parTrans" cxnId="{553A30DD-50FB-429E-8AB2-3AD7E6534215}">
      <dgm:prSet/>
      <dgm:spPr/>
      <dgm:t>
        <a:bodyPr/>
        <a:lstStyle/>
        <a:p>
          <a:endParaRPr lang="ru-RU" sz="1800"/>
        </a:p>
      </dgm:t>
    </dgm:pt>
    <dgm:pt modelId="{BDA627B5-9A0C-4A08-848F-01A7FC472D3D}" type="sibTrans" cxnId="{553A30DD-50FB-429E-8AB2-3AD7E6534215}">
      <dgm:prSet/>
      <dgm:spPr/>
      <dgm:t>
        <a:bodyPr/>
        <a:lstStyle/>
        <a:p>
          <a:endParaRPr lang="ru-RU" sz="1800"/>
        </a:p>
      </dgm:t>
    </dgm:pt>
    <dgm:pt modelId="{F0FB3B0E-AFD8-4738-BF89-BAB5C41A7F06}" type="pres">
      <dgm:prSet presAssocID="{F20B02CC-FAE5-46C2-B31B-D1DF12203C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67C01D-D2FF-4640-9CFC-AF0B16FA5EA5}" type="pres">
      <dgm:prSet presAssocID="{1579E271-B80E-4D43-87E7-D8ED867EF417}" presName="hierRoot1" presStyleCnt="0">
        <dgm:presLayoutVars>
          <dgm:hierBranch val="init"/>
        </dgm:presLayoutVars>
      </dgm:prSet>
      <dgm:spPr/>
    </dgm:pt>
    <dgm:pt modelId="{A9798533-E52C-4F4D-8954-6E6B39DC7A80}" type="pres">
      <dgm:prSet presAssocID="{1579E271-B80E-4D43-87E7-D8ED867EF417}" presName="rootComposite1" presStyleCnt="0"/>
      <dgm:spPr/>
    </dgm:pt>
    <dgm:pt modelId="{C81E6305-3E05-4F51-9E35-3B81F2B4B20C}" type="pres">
      <dgm:prSet presAssocID="{1579E271-B80E-4D43-87E7-D8ED867EF417}" presName="rootText1" presStyleLbl="node0" presStyleIdx="0" presStyleCnt="1" custScaleX="71919" custScaleY="118872" custLinFactNeighborX="5765" custLinFactNeighborY="36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1241A5-0C70-4517-8C53-A4B9594535A7}" type="pres">
      <dgm:prSet presAssocID="{1579E271-B80E-4D43-87E7-D8ED867EF4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46F486E-2A43-4762-AC0C-CCF44CE5555E}" type="pres">
      <dgm:prSet presAssocID="{1579E271-B80E-4D43-87E7-D8ED867EF417}" presName="hierChild2" presStyleCnt="0"/>
      <dgm:spPr/>
    </dgm:pt>
    <dgm:pt modelId="{184F4DCB-B96F-4554-8FBC-FBA1EAE3D1C1}" type="pres">
      <dgm:prSet presAssocID="{1579E271-B80E-4D43-87E7-D8ED867EF417}" presName="hierChild3" presStyleCnt="0"/>
      <dgm:spPr/>
    </dgm:pt>
  </dgm:ptLst>
  <dgm:cxnLst>
    <dgm:cxn modelId="{C0542087-3537-4352-BC0D-75A5862AE910}" type="presOf" srcId="{1579E271-B80E-4D43-87E7-D8ED867EF417}" destId="{C81E6305-3E05-4F51-9E35-3B81F2B4B20C}" srcOrd="0" destOrd="0" presId="urn:microsoft.com/office/officeart/2005/8/layout/orgChart1"/>
    <dgm:cxn modelId="{6AA32431-770F-4D12-9428-4869F6554181}" type="presOf" srcId="{F20B02CC-FAE5-46C2-B31B-D1DF12203C19}" destId="{F0FB3B0E-AFD8-4738-BF89-BAB5C41A7F06}" srcOrd="0" destOrd="0" presId="urn:microsoft.com/office/officeart/2005/8/layout/orgChart1"/>
    <dgm:cxn modelId="{422E6BA7-67A4-4934-9BC2-A885D98668C5}" type="presOf" srcId="{1579E271-B80E-4D43-87E7-D8ED867EF417}" destId="{8B1241A5-0C70-4517-8C53-A4B9594535A7}" srcOrd="1" destOrd="0" presId="urn:microsoft.com/office/officeart/2005/8/layout/orgChart1"/>
    <dgm:cxn modelId="{553A30DD-50FB-429E-8AB2-3AD7E6534215}" srcId="{F20B02CC-FAE5-46C2-B31B-D1DF12203C19}" destId="{1579E271-B80E-4D43-87E7-D8ED867EF417}" srcOrd="0" destOrd="0" parTransId="{99890FD8-B31A-45CE-9EDD-B698C1D33B3F}" sibTransId="{BDA627B5-9A0C-4A08-848F-01A7FC472D3D}"/>
    <dgm:cxn modelId="{9462CE42-83B0-4AA8-9101-B153DEB2AA1D}" type="presParOf" srcId="{F0FB3B0E-AFD8-4738-BF89-BAB5C41A7F06}" destId="{A467C01D-D2FF-4640-9CFC-AF0B16FA5EA5}" srcOrd="0" destOrd="0" presId="urn:microsoft.com/office/officeart/2005/8/layout/orgChart1"/>
    <dgm:cxn modelId="{DE213EC8-12C3-46B5-A017-5AD3957279E7}" type="presParOf" srcId="{A467C01D-D2FF-4640-9CFC-AF0B16FA5EA5}" destId="{A9798533-E52C-4F4D-8954-6E6B39DC7A80}" srcOrd="0" destOrd="0" presId="urn:microsoft.com/office/officeart/2005/8/layout/orgChart1"/>
    <dgm:cxn modelId="{847CEF65-2091-4393-A68C-FBABABFA788B}" type="presParOf" srcId="{A9798533-E52C-4F4D-8954-6E6B39DC7A80}" destId="{C81E6305-3E05-4F51-9E35-3B81F2B4B20C}" srcOrd="0" destOrd="0" presId="urn:microsoft.com/office/officeart/2005/8/layout/orgChart1"/>
    <dgm:cxn modelId="{93BFB5C2-1E2F-4071-8210-0FE6CFC53EB9}" type="presParOf" srcId="{A9798533-E52C-4F4D-8954-6E6B39DC7A80}" destId="{8B1241A5-0C70-4517-8C53-A4B9594535A7}" srcOrd="1" destOrd="0" presId="urn:microsoft.com/office/officeart/2005/8/layout/orgChart1"/>
    <dgm:cxn modelId="{2F0F38FF-A3D0-431A-BF9F-ABB418DE1075}" type="presParOf" srcId="{A467C01D-D2FF-4640-9CFC-AF0B16FA5EA5}" destId="{646F486E-2A43-4762-AC0C-CCF44CE5555E}" srcOrd="1" destOrd="0" presId="urn:microsoft.com/office/officeart/2005/8/layout/orgChart1"/>
    <dgm:cxn modelId="{7CB8B5FC-410F-4371-A26E-C036DE8580EE}" type="presParOf" srcId="{A467C01D-D2FF-4640-9CFC-AF0B16FA5EA5}" destId="{184F4DCB-B96F-4554-8FBC-FBA1EAE3D1C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363F18-9959-4422-A966-FCE660023BCA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uk-UA"/>
        </a:p>
      </dgm:t>
    </dgm:pt>
    <dgm:pt modelId="{7990CE3A-081E-461B-87AB-C2BE2BA630E7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КНП «Центральна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міська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лікарня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КМР»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147AE-33D9-460C-858A-86E1766EF15A}" type="parTrans" cxnId="{DC85B7E7-6FD0-4763-B771-5581F81680D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7E5A2-E1DC-4909-9D62-5A92E0D6EB3E}" type="sibTrans" cxnId="{DC85B7E7-6FD0-4763-B771-5581F81680D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78811-06BE-47BA-9C62-D93EA62EE8FA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КНП «Міська лікарня швидкої медичної допомоги» КМР»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A64492-BFBF-43D3-9F7E-F77598F7C865}" type="parTrans" cxnId="{D49DFC93-C12D-4F7E-BF14-9C6CB77E549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8AE2B-D793-481B-BEE4-B261D9A85F21}" type="sibTrans" cxnId="{D49DFC93-C12D-4F7E-BF14-9C6CB77E549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A25A5C-3C79-4F83-8504-43ABA49C724A}" type="pres">
      <dgm:prSet presAssocID="{78363F18-9959-4422-A966-FCE660023B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64350CD-E970-4FC5-8A9D-0793EB013171}" type="pres">
      <dgm:prSet presAssocID="{7990CE3A-081E-461B-87AB-C2BE2BA630E7}" presName="horFlow" presStyleCnt="0"/>
      <dgm:spPr/>
      <dgm:t>
        <a:bodyPr/>
        <a:lstStyle/>
        <a:p>
          <a:endParaRPr lang="uk-UA"/>
        </a:p>
      </dgm:t>
    </dgm:pt>
    <dgm:pt modelId="{798E2AEE-C7AF-4D99-907C-A3CD25626EBB}" type="pres">
      <dgm:prSet presAssocID="{7990CE3A-081E-461B-87AB-C2BE2BA630E7}" presName="bigChev" presStyleLbl="node1" presStyleIdx="0" presStyleCnt="2"/>
      <dgm:spPr/>
      <dgm:t>
        <a:bodyPr/>
        <a:lstStyle/>
        <a:p>
          <a:endParaRPr lang="uk-UA"/>
        </a:p>
      </dgm:t>
    </dgm:pt>
    <dgm:pt modelId="{7919BF5C-F528-487B-841D-00F8F6D08CB6}" type="pres">
      <dgm:prSet presAssocID="{7990CE3A-081E-461B-87AB-C2BE2BA630E7}" presName="vSp" presStyleCnt="0"/>
      <dgm:spPr/>
      <dgm:t>
        <a:bodyPr/>
        <a:lstStyle/>
        <a:p>
          <a:endParaRPr lang="uk-UA"/>
        </a:p>
      </dgm:t>
    </dgm:pt>
    <dgm:pt modelId="{79E5F5E8-CDE8-4CF1-BF1A-F80545BA3029}" type="pres">
      <dgm:prSet presAssocID="{F8978811-06BE-47BA-9C62-D93EA62EE8FA}" presName="horFlow" presStyleCnt="0"/>
      <dgm:spPr/>
      <dgm:t>
        <a:bodyPr/>
        <a:lstStyle/>
        <a:p>
          <a:endParaRPr lang="uk-UA"/>
        </a:p>
      </dgm:t>
    </dgm:pt>
    <dgm:pt modelId="{95E6290D-7067-4CB8-9AE1-FDCF3ECB5996}" type="pres">
      <dgm:prSet presAssocID="{F8978811-06BE-47BA-9C62-D93EA62EE8FA}" presName="bigChev" presStyleLbl="node1" presStyleIdx="1" presStyleCnt="2"/>
      <dgm:spPr/>
      <dgm:t>
        <a:bodyPr/>
        <a:lstStyle/>
        <a:p>
          <a:endParaRPr lang="uk-UA"/>
        </a:p>
      </dgm:t>
    </dgm:pt>
  </dgm:ptLst>
  <dgm:cxnLst>
    <dgm:cxn modelId="{DC85B7E7-6FD0-4763-B771-5581F81680D8}" srcId="{78363F18-9959-4422-A966-FCE660023BCA}" destId="{7990CE3A-081E-461B-87AB-C2BE2BA630E7}" srcOrd="0" destOrd="0" parTransId="{CEB147AE-33D9-460C-858A-86E1766EF15A}" sibTransId="{3527E5A2-E1DC-4909-9D62-5A92E0D6EB3E}"/>
    <dgm:cxn modelId="{D49DFC93-C12D-4F7E-BF14-9C6CB77E5491}" srcId="{78363F18-9959-4422-A966-FCE660023BCA}" destId="{F8978811-06BE-47BA-9C62-D93EA62EE8FA}" srcOrd="1" destOrd="0" parTransId="{B8A64492-BFBF-43D3-9F7E-F77598F7C865}" sibTransId="{EDA8AE2B-D793-481B-BEE4-B261D9A85F21}"/>
    <dgm:cxn modelId="{BE0084FD-2F5B-4277-9B13-A4C2FD2C9337}" type="presOf" srcId="{78363F18-9959-4422-A966-FCE660023BCA}" destId="{ABA25A5C-3C79-4F83-8504-43ABA49C724A}" srcOrd="0" destOrd="0" presId="urn:microsoft.com/office/officeart/2005/8/layout/lProcess3"/>
    <dgm:cxn modelId="{C24188BB-E66D-448F-8596-037F55BA1067}" type="presOf" srcId="{7990CE3A-081E-461B-87AB-C2BE2BA630E7}" destId="{798E2AEE-C7AF-4D99-907C-A3CD25626EBB}" srcOrd="0" destOrd="0" presId="urn:microsoft.com/office/officeart/2005/8/layout/lProcess3"/>
    <dgm:cxn modelId="{69CDCD55-D2FA-49B1-841A-AFDA9C4836D3}" type="presOf" srcId="{F8978811-06BE-47BA-9C62-D93EA62EE8FA}" destId="{95E6290D-7067-4CB8-9AE1-FDCF3ECB5996}" srcOrd="0" destOrd="0" presId="urn:microsoft.com/office/officeart/2005/8/layout/lProcess3"/>
    <dgm:cxn modelId="{FA3AB355-FCAB-4F12-AC3C-977F31CD2888}" type="presParOf" srcId="{ABA25A5C-3C79-4F83-8504-43ABA49C724A}" destId="{764350CD-E970-4FC5-8A9D-0793EB013171}" srcOrd="0" destOrd="0" presId="urn:microsoft.com/office/officeart/2005/8/layout/lProcess3"/>
    <dgm:cxn modelId="{FF501858-5758-4F4A-8154-1538D2102F34}" type="presParOf" srcId="{764350CD-E970-4FC5-8A9D-0793EB013171}" destId="{798E2AEE-C7AF-4D99-907C-A3CD25626EBB}" srcOrd="0" destOrd="0" presId="urn:microsoft.com/office/officeart/2005/8/layout/lProcess3"/>
    <dgm:cxn modelId="{0E88FAAC-929E-4F59-8CD3-C915A19A77A4}" type="presParOf" srcId="{ABA25A5C-3C79-4F83-8504-43ABA49C724A}" destId="{7919BF5C-F528-487B-841D-00F8F6D08CB6}" srcOrd="1" destOrd="0" presId="urn:microsoft.com/office/officeart/2005/8/layout/lProcess3"/>
    <dgm:cxn modelId="{7443A5AE-D9E9-4F35-9E5A-69F37B93ACEA}" type="presParOf" srcId="{ABA25A5C-3C79-4F83-8504-43ABA49C724A}" destId="{79E5F5E8-CDE8-4CF1-BF1A-F80545BA3029}" srcOrd="2" destOrd="0" presId="urn:microsoft.com/office/officeart/2005/8/layout/lProcess3"/>
    <dgm:cxn modelId="{8BBF97BF-0AAE-473B-A89E-8A65D39E8948}" type="presParOf" srcId="{79E5F5E8-CDE8-4CF1-BF1A-F80545BA3029}" destId="{95E6290D-7067-4CB8-9AE1-FDCF3ECB599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31B1C-FED9-486A-8D17-F714575997E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998C6AAC-59CD-4F61-8294-7EDDDDA36B59}">
      <dgm:prSet custT="1"/>
      <dgm:spPr/>
      <dgm:t>
        <a:bodyPr/>
        <a:lstStyle/>
        <a:p>
          <a:pPr rtl="0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 психосоціальної допомоги та психосоціальних послуг на первинному і вторинному рівнях в амбулаторних умовах 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FF5527-F542-45FD-A617-0E6BBC94F421}" type="parTrans" cxnId="{4D0FEC3B-14F9-415B-B6BC-A6E51FC03402}">
      <dgm:prSet/>
      <dgm:spPr/>
      <dgm:t>
        <a:bodyPr/>
        <a:lstStyle/>
        <a:p>
          <a:endParaRPr lang="uk-UA"/>
        </a:p>
      </dgm:t>
    </dgm:pt>
    <dgm:pt modelId="{0300221D-2A9D-4DEE-A8DB-B656F19C2049}" type="sibTrans" cxnId="{4D0FEC3B-14F9-415B-B6BC-A6E51FC03402}">
      <dgm:prSet/>
      <dgm:spPr/>
      <dgm:t>
        <a:bodyPr/>
        <a:lstStyle/>
        <a:p>
          <a:endParaRPr lang="uk-UA"/>
        </a:p>
      </dgm:t>
    </dgm:pt>
    <dgm:pt modelId="{63CC2BCC-98F4-4970-95C2-A275E0E82FDA}">
      <dgm:prSet custT="1"/>
      <dgm:spPr/>
      <dgm:t>
        <a:bodyPr/>
        <a:lstStyle/>
        <a:p>
          <a:pPr rtl="0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 стаціонарної психіатричної допомоги 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878B8-04AC-44AB-8D4A-323AB15D3A7D}" type="parTrans" cxnId="{455D1924-B870-4900-BFE6-4CDBAADD6696}">
      <dgm:prSet/>
      <dgm:spPr/>
      <dgm:t>
        <a:bodyPr/>
        <a:lstStyle/>
        <a:p>
          <a:endParaRPr lang="uk-UA"/>
        </a:p>
      </dgm:t>
    </dgm:pt>
    <dgm:pt modelId="{FB24DA02-DA4E-4ACE-927D-51B995A82611}" type="sibTrans" cxnId="{455D1924-B870-4900-BFE6-4CDBAADD6696}">
      <dgm:prSet/>
      <dgm:spPr/>
      <dgm:t>
        <a:bodyPr/>
        <a:lstStyle/>
        <a:p>
          <a:endParaRPr lang="uk-UA"/>
        </a:p>
      </dgm:t>
    </dgm:pt>
    <dgm:pt modelId="{61F26390-7C71-4696-A2ED-FB90C21B2683}">
      <dgm:prSet custT="1"/>
      <dgm:spPr/>
      <dgm:t>
        <a:bodyPr/>
        <a:lstStyle/>
        <a:p>
          <a:pPr rtl="0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також за місцем проживання пацієнта — мобільною </a:t>
          </a:r>
          <a:r>
            <a:rPr lang="uk-UA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мультидисциплінарною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командою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36C3F-C586-48C7-B84B-B80EEEA8AAC7}" type="parTrans" cxnId="{737A39AE-0792-4DEA-9EA3-B1BF4318BEE1}">
      <dgm:prSet/>
      <dgm:spPr/>
      <dgm:t>
        <a:bodyPr/>
        <a:lstStyle/>
        <a:p>
          <a:endParaRPr lang="uk-UA"/>
        </a:p>
      </dgm:t>
    </dgm:pt>
    <dgm:pt modelId="{1387BC4B-B775-4FA9-96B0-3374C4DC9DDB}" type="sibTrans" cxnId="{737A39AE-0792-4DEA-9EA3-B1BF4318BEE1}">
      <dgm:prSet/>
      <dgm:spPr/>
      <dgm:t>
        <a:bodyPr/>
        <a:lstStyle/>
        <a:p>
          <a:endParaRPr lang="uk-UA"/>
        </a:p>
      </dgm:t>
    </dgm:pt>
    <dgm:pt modelId="{A7FEC066-DB5E-46EF-A664-8023170EFB76}" type="pres">
      <dgm:prSet presAssocID="{AFA31B1C-FED9-486A-8D17-F714575997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D1EBD7-5798-497E-8717-1971244F3D62}" type="pres">
      <dgm:prSet presAssocID="{998C6AAC-59CD-4F61-8294-7EDDDDA36B59}" presName="linNode" presStyleCnt="0"/>
      <dgm:spPr/>
      <dgm:t>
        <a:bodyPr/>
        <a:lstStyle/>
        <a:p>
          <a:endParaRPr lang="uk-UA"/>
        </a:p>
      </dgm:t>
    </dgm:pt>
    <dgm:pt modelId="{E27C4066-91AA-4BE2-9F8F-BB2C485C4BFC}" type="pres">
      <dgm:prSet presAssocID="{998C6AAC-59CD-4F61-8294-7EDDDDA36B59}" presName="parentText" presStyleLbl="node1" presStyleIdx="0" presStyleCnt="3" custScaleX="12082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A0C4B7-4F87-48EE-9FEF-9D7E6F00DB05}" type="pres">
      <dgm:prSet presAssocID="{0300221D-2A9D-4DEE-A8DB-B656F19C2049}" presName="sp" presStyleCnt="0"/>
      <dgm:spPr/>
      <dgm:t>
        <a:bodyPr/>
        <a:lstStyle/>
        <a:p>
          <a:endParaRPr lang="uk-UA"/>
        </a:p>
      </dgm:t>
    </dgm:pt>
    <dgm:pt modelId="{2C801C9E-D36C-493C-BA11-379F11F58413}" type="pres">
      <dgm:prSet presAssocID="{63CC2BCC-98F4-4970-95C2-A275E0E82FDA}" presName="linNode" presStyleCnt="0"/>
      <dgm:spPr/>
      <dgm:t>
        <a:bodyPr/>
        <a:lstStyle/>
        <a:p>
          <a:endParaRPr lang="uk-UA"/>
        </a:p>
      </dgm:t>
    </dgm:pt>
    <dgm:pt modelId="{D03A9CAC-0ADF-48F5-B40E-A749D85D2F13}" type="pres">
      <dgm:prSet presAssocID="{63CC2BCC-98F4-4970-95C2-A275E0E82FDA}" presName="parentText" presStyleLbl="node1" presStyleIdx="1" presStyleCnt="3" custScaleX="11925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948D33-9A6B-4DCD-BBF3-86BD6FA7ABB4}" type="pres">
      <dgm:prSet presAssocID="{FB24DA02-DA4E-4ACE-927D-51B995A82611}" presName="sp" presStyleCnt="0"/>
      <dgm:spPr/>
      <dgm:t>
        <a:bodyPr/>
        <a:lstStyle/>
        <a:p>
          <a:endParaRPr lang="uk-UA"/>
        </a:p>
      </dgm:t>
    </dgm:pt>
    <dgm:pt modelId="{7ACEF758-6174-481C-8955-B6108BB1F6B2}" type="pres">
      <dgm:prSet presAssocID="{61F26390-7C71-4696-A2ED-FB90C21B2683}" presName="linNode" presStyleCnt="0"/>
      <dgm:spPr/>
      <dgm:t>
        <a:bodyPr/>
        <a:lstStyle/>
        <a:p>
          <a:endParaRPr lang="uk-UA"/>
        </a:p>
      </dgm:t>
    </dgm:pt>
    <dgm:pt modelId="{5D4E9DB4-7044-4F6E-8738-0AB5648E48B2}" type="pres">
      <dgm:prSet presAssocID="{61F26390-7C71-4696-A2ED-FB90C21B2683}" presName="parentText" presStyleLbl="node1" presStyleIdx="2" presStyleCnt="3" custScaleX="12643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EC3268D-AA14-4B6E-8EBF-28E1C1FEE9FD}" type="presOf" srcId="{998C6AAC-59CD-4F61-8294-7EDDDDA36B59}" destId="{E27C4066-91AA-4BE2-9F8F-BB2C485C4BFC}" srcOrd="0" destOrd="0" presId="urn:microsoft.com/office/officeart/2005/8/layout/vList5"/>
    <dgm:cxn modelId="{4D0FEC3B-14F9-415B-B6BC-A6E51FC03402}" srcId="{AFA31B1C-FED9-486A-8D17-F714575997E6}" destId="{998C6AAC-59CD-4F61-8294-7EDDDDA36B59}" srcOrd="0" destOrd="0" parTransId="{9EFF5527-F542-45FD-A617-0E6BBC94F421}" sibTransId="{0300221D-2A9D-4DEE-A8DB-B656F19C2049}"/>
    <dgm:cxn modelId="{737A39AE-0792-4DEA-9EA3-B1BF4318BEE1}" srcId="{AFA31B1C-FED9-486A-8D17-F714575997E6}" destId="{61F26390-7C71-4696-A2ED-FB90C21B2683}" srcOrd="2" destOrd="0" parTransId="{89536C3F-C586-48C7-B84B-B80EEEA8AAC7}" sibTransId="{1387BC4B-B775-4FA9-96B0-3374C4DC9DDB}"/>
    <dgm:cxn modelId="{455D1924-B870-4900-BFE6-4CDBAADD6696}" srcId="{AFA31B1C-FED9-486A-8D17-F714575997E6}" destId="{63CC2BCC-98F4-4970-95C2-A275E0E82FDA}" srcOrd="1" destOrd="0" parTransId="{04A878B8-04AC-44AB-8D4A-323AB15D3A7D}" sibTransId="{FB24DA02-DA4E-4ACE-927D-51B995A82611}"/>
    <dgm:cxn modelId="{561F916E-96B7-48F2-9CD4-B8957B004E77}" type="presOf" srcId="{61F26390-7C71-4696-A2ED-FB90C21B2683}" destId="{5D4E9DB4-7044-4F6E-8738-0AB5648E48B2}" srcOrd="0" destOrd="0" presId="urn:microsoft.com/office/officeart/2005/8/layout/vList5"/>
    <dgm:cxn modelId="{C3E392E4-9164-450A-A174-F05011784D03}" type="presOf" srcId="{AFA31B1C-FED9-486A-8D17-F714575997E6}" destId="{A7FEC066-DB5E-46EF-A664-8023170EFB76}" srcOrd="0" destOrd="0" presId="urn:microsoft.com/office/officeart/2005/8/layout/vList5"/>
    <dgm:cxn modelId="{6631E9BE-343B-44AD-84C8-1ADB487E4AFF}" type="presOf" srcId="{63CC2BCC-98F4-4970-95C2-A275E0E82FDA}" destId="{D03A9CAC-0ADF-48F5-B40E-A749D85D2F13}" srcOrd="0" destOrd="0" presId="urn:microsoft.com/office/officeart/2005/8/layout/vList5"/>
    <dgm:cxn modelId="{0260627A-4A9F-4E00-A37F-658A0B09459F}" type="presParOf" srcId="{A7FEC066-DB5E-46EF-A664-8023170EFB76}" destId="{C5D1EBD7-5798-497E-8717-1971244F3D62}" srcOrd="0" destOrd="0" presId="urn:microsoft.com/office/officeart/2005/8/layout/vList5"/>
    <dgm:cxn modelId="{0E7AC0D3-FBAB-4A80-A07C-60A4A7139AE7}" type="presParOf" srcId="{C5D1EBD7-5798-497E-8717-1971244F3D62}" destId="{E27C4066-91AA-4BE2-9F8F-BB2C485C4BFC}" srcOrd="0" destOrd="0" presId="urn:microsoft.com/office/officeart/2005/8/layout/vList5"/>
    <dgm:cxn modelId="{7D608D9E-DCC6-49DA-9089-49DE269A7EBE}" type="presParOf" srcId="{A7FEC066-DB5E-46EF-A664-8023170EFB76}" destId="{FAA0C4B7-4F87-48EE-9FEF-9D7E6F00DB05}" srcOrd="1" destOrd="0" presId="urn:microsoft.com/office/officeart/2005/8/layout/vList5"/>
    <dgm:cxn modelId="{4B6B3FD8-C848-4EBC-BBFF-A416EE832A00}" type="presParOf" srcId="{A7FEC066-DB5E-46EF-A664-8023170EFB76}" destId="{2C801C9E-D36C-493C-BA11-379F11F58413}" srcOrd="2" destOrd="0" presId="urn:microsoft.com/office/officeart/2005/8/layout/vList5"/>
    <dgm:cxn modelId="{AB6E7232-4621-4788-8568-5BA5EA4DE314}" type="presParOf" srcId="{2C801C9E-D36C-493C-BA11-379F11F58413}" destId="{D03A9CAC-0ADF-48F5-B40E-A749D85D2F13}" srcOrd="0" destOrd="0" presId="urn:microsoft.com/office/officeart/2005/8/layout/vList5"/>
    <dgm:cxn modelId="{463801D6-5878-49F2-A4AB-3725CB2653D0}" type="presParOf" srcId="{A7FEC066-DB5E-46EF-A664-8023170EFB76}" destId="{AD948D33-9A6B-4DCD-BBF3-86BD6FA7ABB4}" srcOrd="3" destOrd="0" presId="urn:microsoft.com/office/officeart/2005/8/layout/vList5"/>
    <dgm:cxn modelId="{B53A1734-03EF-4587-9CE7-7832E23BBC3B}" type="presParOf" srcId="{A7FEC066-DB5E-46EF-A664-8023170EFB76}" destId="{7ACEF758-6174-481C-8955-B6108BB1F6B2}" srcOrd="4" destOrd="0" presId="urn:microsoft.com/office/officeart/2005/8/layout/vList5"/>
    <dgm:cxn modelId="{4F7C9A34-B37B-4306-932A-E92EACBF6421}" type="presParOf" srcId="{7ACEF758-6174-481C-8955-B6108BB1F6B2}" destId="{5D4E9DB4-7044-4F6E-8738-0AB5648E48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A31B1C-FED9-486A-8D17-F714575997E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998C6AAC-59CD-4F61-8294-7EDDDDA36B59}">
      <dgm:prSet custT="1"/>
      <dgm:spPr/>
      <dgm:t>
        <a:bodyPr/>
        <a:lstStyle/>
        <a:p>
          <a:pPr rtl="0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лікарі-психіатри та   2 психолога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FF5527-F542-45FD-A617-0E6BBC94F421}" type="parTrans" cxnId="{4D0FEC3B-14F9-415B-B6BC-A6E51FC03402}">
      <dgm:prSet/>
      <dgm:spPr/>
      <dgm:t>
        <a:bodyPr/>
        <a:lstStyle/>
        <a:p>
          <a:endParaRPr lang="uk-UA"/>
        </a:p>
      </dgm:t>
    </dgm:pt>
    <dgm:pt modelId="{0300221D-2A9D-4DEE-A8DB-B656F19C2049}" type="sibTrans" cxnId="{4D0FEC3B-14F9-415B-B6BC-A6E51FC03402}">
      <dgm:prSet/>
      <dgm:spPr/>
      <dgm:t>
        <a:bodyPr/>
        <a:lstStyle/>
        <a:p>
          <a:endParaRPr lang="uk-UA"/>
        </a:p>
      </dgm:t>
    </dgm:pt>
    <dgm:pt modelId="{63CC2BCC-98F4-4970-95C2-A275E0E82FDA}">
      <dgm:prSet custT="1"/>
      <dgm:spPr/>
      <dgm:t>
        <a:bodyPr/>
        <a:lstStyle/>
        <a:p>
          <a:pPr rtl="0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лікаря-психіатра та 3 психологи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878B8-04AC-44AB-8D4A-323AB15D3A7D}" type="parTrans" cxnId="{455D1924-B870-4900-BFE6-4CDBAADD6696}">
      <dgm:prSet/>
      <dgm:spPr/>
      <dgm:t>
        <a:bodyPr/>
        <a:lstStyle/>
        <a:p>
          <a:endParaRPr lang="uk-UA"/>
        </a:p>
      </dgm:t>
    </dgm:pt>
    <dgm:pt modelId="{FB24DA02-DA4E-4ACE-927D-51B995A82611}" type="sibTrans" cxnId="{455D1924-B870-4900-BFE6-4CDBAADD6696}">
      <dgm:prSet/>
      <dgm:spPr/>
      <dgm:t>
        <a:bodyPr/>
        <a:lstStyle/>
        <a:p>
          <a:endParaRPr lang="uk-UA"/>
        </a:p>
      </dgm:t>
    </dgm:pt>
    <dgm:pt modelId="{A7FEC066-DB5E-46EF-A664-8023170EFB76}" type="pres">
      <dgm:prSet presAssocID="{AFA31B1C-FED9-486A-8D17-F714575997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D1EBD7-5798-497E-8717-1971244F3D62}" type="pres">
      <dgm:prSet presAssocID="{998C6AAC-59CD-4F61-8294-7EDDDDA36B59}" presName="linNode" presStyleCnt="0"/>
      <dgm:spPr/>
      <dgm:t>
        <a:bodyPr/>
        <a:lstStyle/>
        <a:p>
          <a:endParaRPr lang="uk-UA"/>
        </a:p>
      </dgm:t>
    </dgm:pt>
    <dgm:pt modelId="{E27C4066-91AA-4BE2-9F8F-BB2C485C4BFC}" type="pres">
      <dgm:prSet presAssocID="{998C6AAC-59CD-4F61-8294-7EDDDDA36B59}" presName="parentText" presStyleLbl="node1" presStyleIdx="0" presStyleCnt="2" custScaleX="86206" custLinFactNeighborX="-15431" custLinFactNeighborY="18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A0C4B7-4F87-48EE-9FEF-9D7E6F00DB05}" type="pres">
      <dgm:prSet presAssocID="{0300221D-2A9D-4DEE-A8DB-B656F19C2049}" presName="sp" presStyleCnt="0"/>
      <dgm:spPr/>
      <dgm:t>
        <a:bodyPr/>
        <a:lstStyle/>
        <a:p>
          <a:endParaRPr lang="uk-UA"/>
        </a:p>
      </dgm:t>
    </dgm:pt>
    <dgm:pt modelId="{2C801C9E-D36C-493C-BA11-379F11F58413}" type="pres">
      <dgm:prSet presAssocID="{63CC2BCC-98F4-4970-95C2-A275E0E82FDA}" presName="linNode" presStyleCnt="0"/>
      <dgm:spPr/>
      <dgm:t>
        <a:bodyPr/>
        <a:lstStyle/>
        <a:p>
          <a:endParaRPr lang="uk-UA"/>
        </a:p>
      </dgm:t>
    </dgm:pt>
    <dgm:pt modelId="{D03A9CAC-0ADF-48F5-B40E-A749D85D2F13}" type="pres">
      <dgm:prSet presAssocID="{63CC2BCC-98F4-4970-95C2-A275E0E82FDA}" presName="parentText" presStyleLbl="node1" presStyleIdx="1" presStyleCnt="2" custScaleX="86206" custLinFactNeighborX="-15431" custLinFactNeighborY="-142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0068DED-20FF-4CFB-90F7-A0B80D461817}" type="presOf" srcId="{63CC2BCC-98F4-4970-95C2-A275E0E82FDA}" destId="{D03A9CAC-0ADF-48F5-B40E-A749D85D2F13}" srcOrd="0" destOrd="0" presId="urn:microsoft.com/office/officeart/2005/8/layout/vList5"/>
    <dgm:cxn modelId="{4D0FEC3B-14F9-415B-B6BC-A6E51FC03402}" srcId="{AFA31B1C-FED9-486A-8D17-F714575997E6}" destId="{998C6AAC-59CD-4F61-8294-7EDDDDA36B59}" srcOrd="0" destOrd="0" parTransId="{9EFF5527-F542-45FD-A617-0E6BBC94F421}" sibTransId="{0300221D-2A9D-4DEE-A8DB-B656F19C2049}"/>
    <dgm:cxn modelId="{34574AA9-548A-4E5D-811A-F2DE6305940E}" type="presOf" srcId="{998C6AAC-59CD-4F61-8294-7EDDDDA36B59}" destId="{E27C4066-91AA-4BE2-9F8F-BB2C485C4BFC}" srcOrd="0" destOrd="0" presId="urn:microsoft.com/office/officeart/2005/8/layout/vList5"/>
    <dgm:cxn modelId="{455D1924-B870-4900-BFE6-4CDBAADD6696}" srcId="{AFA31B1C-FED9-486A-8D17-F714575997E6}" destId="{63CC2BCC-98F4-4970-95C2-A275E0E82FDA}" srcOrd="1" destOrd="0" parTransId="{04A878B8-04AC-44AB-8D4A-323AB15D3A7D}" sibTransId="{FB24DA02-DA4E-4ACE-927D-51B995A82611}"/>
    <dgm:cxn modelId="{EEE25448-557A-46DC-A0EF-A9ABAB867ED1}" type="presOf" srcId="{AFA31B1C-FED9-486A-8D17-F714575997E6}" destId="{A7FEC066-DB5E-46EF-A664-8023170EFB76}" srcOrd="0" destOrd="0" presId="urn:microsoft.com/office/officeart/2005/8/layout/vList5"/>
    <dgm:cxn modelId="{B968963F-0956-4EDC-A1AE-EA680C0911A1}" type="presParOf" srcId="{A7FEC066-DB5E-46EF-A664-8023170EFB76}" destId="{C5D1EBD7-5798-497E-8717-1971244F3D62}" srcOrd="0" destOrd="0" presId="urn:microsoft.com/office/officeart/2005/8/layout/vList5"/>
    <dgm:cxn modelId="{2D5B6B2B-5415-4AEB-A4A8-3865EF1A9E5B}" type="presParOf" srcId="{C5D1EBD7-5798-497E-8717-1971244F3D62}" destId="{E27C4066-91AA-4BE2-9F8F-BB2C485C4BFC}" srcOrd="0" destOrd="0" presId="urn:microsoft.com/office/officeart/2005/8/layout/vList5"/>
    <dgm:cxn modelId="{BDE854DB-8553-4BEE-827E-E6516F2A23BA}" type="presParOf" srcId="{A7FEC066-DB5E-46EF-A664-8023170EFB76}" destId="{FAA0C4B7-4F87-48EE-9FEF-9D7E6F00DB05}" srcOrd="1" destOrd="0" presId="urn:microsoft.com/office/officeart/2005/8/layout/vList5"/>
    <dgm:cxn modelId="{06CA05A8-113A-48A1-837C-EF21CD5AC943}" type="presParOf" srcId="{A7FEC066-DB5E-46EF-A664-8023170EFB76}" destId="{2C801C9E-D36C-493C-BA11-379F11F58413}" srcOrd="2" destOrd="0" presId="urn:microsoft.com/office/officeart/2005/8/layout/vList5"/>
    <dgm:cxn modelId="{2D2D0C06-A2FC-411C-A76B-BF22C8322681}" type="presParOf" srcId="{2C801C9E-D36C-493C-BA11-379F11F58413}" destId="{D03A9CAC-0ADF-48F5-B40E-A749D85D2F1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A31B1C-FED9-486A-8D17-F714575997E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998C6AAC-59CD-4F61-8294-7EDDDDA36B59}">
      <dgm:prSet custT="1"/>
      <dgm:spPr/>
      <dgm:t>
        <a:bodyPr/>
        <a:lstStyle/>
        <a:p>
          <a:pPr rtl="0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надали допомогу </a:t>
          </a:r>
        </a:p>
        <a:p>
          <a:pPr rtl="0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3 345 особам, із яких: в </a:t>
          </a:r>
          <a:r>
            <a:rPr lang="uk-UA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.: УБД - 360,  ЗСУ- 577, членам сімей ветеранів -228, членам сімей загиблих – 22, членам безвісті зниклих – 7,  ветеранам з інвалідністю – 45, учасникам АТО – 14, ВПО - 75.   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FF5527-F542-45FD-A617-0E6BBC94F421}" type="parTrans" cxnId="{4D0FEC3B-14F9-415B-B6BC-A6E51FC03402}">
      <dgm:prSet/>
      <dgm:spPr/>
      <dgm:t>
        <a:bodyPr/>
        <a:lstStyle/>
        <a:p>
          <a:endParaRPr lang="uk-UA"/>
        </a:p>
      </dgm:t>
    </dgm:pt>
    <dgm:pt modelId="{0300221D-2A9D-4DEE-A8DB-B656F19C2049}" type="sibTrans" cxnId="{4D0FEC3B-14F9-415B-B6BC-A6E51FC03402}">
      <dgm:prSet/>
      <dgm:spPr/>
      <dgm:t>
        <a:bodyPr/>
        <a:lstStyle/>
        <a:p>
          <a:endParaRPr lang="uk-UA"/>
        </a:p>
      </dgm:t>
    </dgm:pt>
    <dgm:pt modelId="{63CC2BCC-98F4-4970-95C2-A275E0E82FDA}">
      <dgm:prSet custT="1"/>
      <dgm:spPr/>
      <dgm:t>
        <a:bodyPr/>
        <a:lstStyle/>
        <a:p>
          <a:pPr rtl="0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надали допомогу 382 особам серед яких: 40 ВПО, 30 військовослужбовців та 21 член сімей військовослужбовців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878B8-04AC-44AB-8D4A-323AB15D3A7D}" type="parTrans" cxnId="{455D1924-B870-4900-BFE6-4CDBAADD6696}">
      <dgm:prSet/>
      <dgm:spPr/>
      <dgm:t>
        <a:bodyPr/>
        <a:lstStyle/>
        <a:p>
          <a:endParaRPr lang="uk-UA"/>
        </a:p>
      </dgm:t>
    </dgm:pt>
    <dgm:pt modelId="{FB24DA02-DA4E-4ACE-927D-51B995A82611}" type="sibTrans" cxnId="{455D1924-B870-4900-BFE6-4CDBAADD6696}">
      <dgm:prSet/>
      <dgm:spPr/>
      <dgm:t>
        <a:bodyPr/>
        <a:lstStyle/>
        <a:p>
          <a:endParaRPr lang="uk-UA"/>
        </a:p>
      </dgm:t>
    </dgm:pt>
    <dgm:pt modelId="{A7FEC066-DB5E-46EF-A664-8023170EFB76}" type="pres">
      <dgm:prSet presAssocID="{AFA31B1C-FED9-486A-8D17-F714575997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D1EBD7-5798-497E-8717-1971244F3D62}" type="pres">
      <dgm:prSet presAssocID="{998C6AAC-59CD-4F61-8294-7EDDDDA36B59}" presName="linNode" presStyleCnt="0"/>
      <dgm:spPr/>
      <dgm:t>
        <a:bodyPr/>
        <a:lstStyle/>
        <a:p>
          <a:endParaRPr lang="uk-UA"/>
        </a:p>
      </dgm:t>
    </dgm:pt>
    <dgm:pt modelId="{E27C4066-91AA-4BE2-9F8F-BB2C485C4BFC}" type="pres">
      <dgm:prSet presAssocID="{998C6AAC-59CD-4F61-8294-7EDDDDA36B59}" presName="parentText" presStyleLbl="node1" presStyleIdx="0" presStyleCnt="2" custScaleX="167333" custLinFactNeighborX="-15246" custLinFactNeighborY="30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A0C4B7-4F87-48EE-9FEF-9D7E6F00DB05}" type="pres">
      <dgm:prSet presAssocID="{0300221D-2A9D-4DEE-A8DB-B656F19C2049}" presName="sp" presStyleCnt="0"/>
      <dgm:spPr/>
      <dgm:t>
        <a:bodyPr/>
        <a:lstStyle/>
        <a:p>
          <a:endParaRPr lang="uk-UA"/>
        </a:p>
      </dgm:t>
    </dgm:pt>
    <dgm:pt modelId="{2C801C9E-D36C-493C-BA11-379F11F58413}" type="pres">
      <dgm:prSet presAssocID="{63CC2BCC-98F4-4970-95C2-A275E0E82FDA}" presName="linNode" presStyleCnt="0"/>
      <dgm:spPr/>
      <dgm:t>
        <a:bodyPr/>
        <a:lstStyle/>
        <a:p>
          <a:endParaRPr lang="uk-UA"/>
        </a:p>
      </dgm:t>
    </dgm:pt>
    <dgm:pt modelId="{D03A9CAC-0ADF-48F5-B40E-A749D85D2F13}" type="pres">
      <dgm:prSet presAssocID="{63CC2BCC-98F4-4970-95C2-A275E0E82FDA}" presName="parentText" presStyleLbl="node1" presStyleIdx="1" presStyleCnt="2" custScaleX="167333" custLinFactNeighborX="-15246" custLinFactNeighborY="10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57F581D-7092-4F1D-B5F9-C4944F385A75}" type="presOf" srcId="{AFA31B1C-FED9-486A-8D17-F714575997E6}" destId="{A7FEC066-DB5E-46EF-A664-8023170EFB76}" srcOrd="0" destOrd="0" presId="urn:microsoft.com/office/officeart/2005/8/layout/vList5"/>
    <dgm:cxn modelId="{4D0FEC3B-14F9-415B-B6BC-A6E51FC03402}" srcId="{AFA31B1C-FED9-486A-8D17-F714575997E6}" destId="{998C6AAC-59CD-4F61-8294-7EDDDDA36B59}" srcOrd="0" destOrd="0" parTransId="{9EFF5527-F542-45FD-A617-0E6BBC94F421}" sibTransId="{0300221D-2A9D-4DEE-A8DB-B656F19C2049}"/>
    <dgm:cxn modelId="{09708659-E440-4685-8A54-F0EBA5ACE562}" type="presOf" srcId="{63CC2BCC-98F4-4970-95C2-A275E0E82FDA}" destId="{D03A9CAC-0ADF-48F5-B40E-A749D85D2F13}" srcOrd="0" destOrd="0" presId="urn:microsoft.com/office/officeart/2005/8/layout/vList5"/>
    <dgm:cxn modelId="{BD5A0310-834E-4893-8601-5BC2BAD895F0}" type="presOf" srcId="{998C6AAC-59CD-4F61-8294-7EDDDDA36B59}" destId="{E27C4066-91AA-4BE2-9F8F-BB2C485C4BFC}" srcOrd="0" destOrd="0" presId="urn:microsoft.com/office/officeart/2005/8/layout/vList5"/>
    <dgm:cxn modelId="{455D1924-B870-4900-BFE6-4CDBAADD6696}" srcId="{AFA31B1C-FED9-486A-8D17-F714575997E6}" destId="{63CC2BCC-98F4-4970-95C2-A275E0E82FDA}" srcOrd="1" destOrd="0" parTransId="{04A878B8-04AC-44AB-8D4A-323AB15D3A7D}" sibTransId="{FB24DA02-DA4E-4ACE-927D-51B995A82611}"/>
    <dgm:cxn modelId="{765D3E79-1DB7-40C9-AFF5-3123CACF5B07}" type="presParOf" srcId="{A7FEC066-DB5E-46EF-A664-8023170EFB76}" destId="{C5D1EBD7-5798-497E-8717-1971244F3D62}" srcOrd="0" destOrd="0" presId="urn:microsoft.com/office/officeart/2005/8/layout/vList5"/>
    <dgm:cxn modelId="{412A57EC-BD4A-409A-ABAF-3BB718CD2430}" type="presParOf" srcId="{C5D1EBD7-5798-497E-8717-1971244F3D62}" destId="{E27C4066-91AA-4BE2-9F8F-BB2C485C4BFC}" srcOrd="0" destOrd="0" presId="urn:microsoft.com/office/officeart/2005/8/layout/vList5"/>
    <dgm:cxn modelId="{48CDEE82-FE06-4066-857F-320D222A34AE}" type="presParOf" srcId="{A7FEC066-DB5E-46EF-A664-8023170EFB76}" destId="{FAA0C4B7-4F87-48EE-9FEF-9D7E6F00DB05}" srcOrd="1" destOrd="0" presId="urn:microsoft.com/office/officeart/2005/8/layout/vList5"/>
    <dgm:cxn modelId="{BF997B9A-A8E4-44A3-B5F0-23C8B43DB514}" type="presParOf" srcId="{A7FEC066-DB5E-46EF-A664-8023170EFB76}" destId="{2C801C9E-D36C-493C-BA11-379F11F58413}" srcOrd="2" destOrd="0" presId="urn:microsoft.com/office/officeart/2005/8/layout/vList5"/>
    <dgm:cxn modelId="{57B9A21D-45C7-4D49-9534-F385F97544E2}" type="presParOf" srcId="{2C801C9E-D36C-493C-BA11-379F11F58413}" destId="{D03A9CAC-0ADF-48F5-B40E-A749D85D2F1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0C0A34-120F-47D0-ABEB-7E9C86E38386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uk-UA"/>
        </a:p>
      </dgm:t>
    </dgm:pt>
    <dgm:pt modelId="{A85CBA5B-C9D8-4479-8B4F-28AED9DB6A23}">
      <dgm:prSet/>
      <dgm:spPr/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трьох лікарнях існують стаціонарні реабілітаційні відділення на 110 ліжок: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268BA-A018-49E9-BECD-9061B61308E4}" type="parTrans" cxnId="{32E3AB27-B4C9-4E1E-9D99-805D1827F1A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65AEA-AB65-4A58-A110-532013DE17E3}" type="sibTrans" cxnId="{32E3AB27-B4C9-4E1E-9D99-805D1827F1A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BCA89A-2C28-4ADD-B2DA-ED94AACF53A3}">
      <dgm:prSet/>
      <dgm:spPr/>
      <dgm:t>
        <a:bodyPr/>
        <a:lstStyle/>
        <a:p>
          <a:pPr rtl="0"/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ЦМЛ - 30  ліжок;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C8F8E5-7534-4344-9883-47B73599A29E}" type="parTrans" cxnId="{1C3E62DB-A307-44C6-809E-E7328DBA964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FAA35E-3ACD-4A04-9BB3-9366882C4016}" type="sibTrans" cxnId="{1C3E62DB-A307-44C6-809E-E7328DBA964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8BDCF-6B67-44AE-8B0F-47038A858744}">
      <dgm:prSet/>
      <dgm:spPr/>
      <dgm:t>
        <a:bodyPr/>
        <a:lstStyle/>
        <a:p>
          <a:pPr rtl="0"/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ЛШМД - 40 ліжок;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E917D-0A28-4B26-94D1-DD54797017CB}" type="parTrans" cxnId="{62354577-AAB4-4A0B-A7F0-3FFD10453B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6DFB9-FA9A-45B5-A100-3A0B481F96DD}" type="sibTrans" cxnId="{62354577-AAB4-4A0B-A7F0-3FFD10453B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519D7-91A0-47C6-8E9F-71F4A36E4509}">
      <dgm:prSet/>
      <dgm:spPr/>
      <dgm:t>
        <a:bodyPr/>
        <a:lstStyle/>
        <a:p>
          <a:pPr rtl="0"/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ДМЛ -  40 ліжок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E8878-A4F1-47FE-ABEB-959EE089E042}" type="parTrans" cxnId="{FF9FDC1C-8217-498A-AAC9-862D3808D72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F85CD-250D-48BC-B586-7AA252D049A0}" type="sibTrans" cxnId="{FF9FDC1C-8217-498A-AAC9-862D3808D72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49537-B546-441B-9E84-2F772847CED5}" type="pres">
      <dgm:prSet presAssocID="{F70C0A34-120F-47D0-ABEB-7E9C86E383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D9A80-3D7A-4726-89F8-DE54900AA42F}" type="pres">
      <dgm:prSet presAssocID="{A85CBA5B-C9D8-4479-8B4F-28AED9DB6A23}" presName="linNode" presStyleCnt="0"/>
      <dgm:spPr/>
      <dgm:t>
        <a:bodyPr/>
        <a:lstStyle/>
        <a:p>
          <a:endParaRPr lang="uk-UA"/>
        </a:p>
      </dgm:t>
    </dgm:pt>
    <dgm:pt modelId="{6FB48438-27EE-4FBE-BADA-2DEA7D36912C}" type="pres">
      <dgm:prSet presAssocID="{A85CBA5B-C9D8-4479-8B4F-28AED9DB6A23}" presName="parentText" presStyleLbl="node1" presStyleIdx="0" presStyleCnt="4" custLinFactNeighborX="193" custLinFactNeighborY="-513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C572EC-FB64-441B-902E-EDF26AA8EE73}" type="pres">
      <dgm:prSet presAssocID="{42365AEA-AB65-4A58-A110-532013DE17E3}" presName="sp" presStyleCnt="0"/>
      <dgm:spPr/>
      <dgm:t>
        <a:bodyPr/>
        <a:lstStyle/>
        <a:p>
          <a:endParaRPr lang="uk-UA"/>
        </a:p>
      </dgm:t>
    </dgm:pt>
    <dgm:pt modelId="{BA007535-B700-4344-B36E-ABF01DB08CC3}" type="pres">
      <dgm:prSet presAssocID="{EFBCA89A-2C28-4ADD-B2DA-ED94AACF53A3}" presName="linNode" presStyleCnt="0"/>
      <dgm:spPr/>
      <dgm:t>
        <a:bodyPr/>
        <a:lstStyle/>
        <a:p>
          <a:endParaRPr lang="uk-UA"/>
        </a:p>
      </dgm:t>
    </dgm:pt>
    <dgm:pt modelId="{B90AFECF-20DC-4696-BEDB-B8FE50981E2F}" type="pres">
      <dgm:prSet presAssocID="{EFBCA89A-2C28-4ADD-B2DA-ED94AACF53A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0C7D41-DA6A-4042-8F24-DAA710A1B67F}" type="pres">
      <dgm:prSet presAssocID="{37FAA35E-3ACD-4A04-9BB3-9366882C4016}" presName="sp" presStyleCnt="0"/>
      <dgm:spPr/>
      <dgm:t>
        <a:bodyPr/>
        <a:lstStyle/>
        <a:p>
          <a:endParaRPr lang="uk-UA"/>
        </a:p>
      </dgm:t>
    </dgm:pt>
    <dgm:pt modelId="{D4ADAF40-16B4-4ED9-BC64-C3ED8E6AF7EB}" type="pres">
      <dgm:prSet presAssocID="{E888BDCF-6B67-44AE-8B0F-47038A858744}" presName="linNode" presStyleCnt="0"/>
      <dgm:spPr/>
      <dgm:t>
        <a:bodyPr/>
        <a:lstStyle/>
        <a:p>
          <a:endParaRPr lang="uk-UA"/>
        </a:p>
      </dgm:t>
    </dgm:pt>
    <dgm:pt modelId="{66D11D96-B2AC-4B45-A25D-DC00B4913A1C}" type="pres">
      <dgm:prSet presAssocID="{E888BDCF-6B67-44AE-8B0F-47038A85874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24376D-CE37-4D66-B1D6-EF859A2077B4}" type="pres">
      <dgm:prSet presAssocID="{8CF6DFB9-FA9A-45B5-A100-3A0B481F96DD}" presName="sp" presStyleCnt="0"/>
      <dgm:spPr/>
      <dgm:t>
        <a:bodyPr/>
        <a:lstStyle/>
        <a:p>
          <a:endParaRPr lang="uk-UA"/>
        </a:p>
      </dgm:t>
    </dgm:pt>
    <dgm:pt modelId="{F368E6AA-FC7C-4442-8145-05BF22C00F8A}" type="pres">
      <dgm:prSet presAssocID="{9D8519D7-91A0-47C6-8E9F-71F4A36E4509}" presName="linNode" presStyleCnt="0"/>
      <dgm:spPr/>
      <dgm:t>
        <a:bodyPr/>
        <a:lstStyle/>
        <a:p>
          <a:endParaRPr lang="uk-UA"/>
        </a:p>
      </dgm:t>
    </dgm:pt>
    <dgm:pt modelId="{17B57BD5-C68A-4068-9E09-60279B1DFC6F}" type="pres">
      <dgm:prSet presAssocID="{9D8519D7-91A0-47C6-8E9F-71F4A36E450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C3E62DB-A307-44C6-809E-E7328DBA964C}" srcId="{F70C0A34-120F-47D0-ABEB-7E9C86E38386}" destId="{EFBCA89A-2C28-4ADD-B2DA-ED94AACF53A3}" srcOrd="1" destOrd="0" parTransId="{98C8F8E5-7534-4344-9883-47B73599A29E}" sibTransId="{37FAA35E-3ACD-4A04-9BB3-9366882C4016}"/>
    <dgm:cxn modelId="{E6BCFD8F-A2B5-4074-8ACC-CF56AB62BFC9}" type="presOf" srcId="{EFBCA89A-2C28-4ADD-B2DA-ED94AACF53A3}" destId="{B90AFECF-20DC-4696-BEDB-B8FE50981E2F}" srcOrd="0" destOrd="0" presId="urn:microsoft.com/office/officeart/2005/8/layout/vList5"/>
    <dgm:cxn modelId="{62354577-AAB4-4A0B-A7F0-3FFD10453B0F}" srcId="{F70C0A34-120F-47D0-ABEB-7E9C86E38386}" destId="{E888BDCF-6B67-44AE-8B0F-47038A858744}" srcOrd="2" destOrd="0" parTransId="{65CE917D-0A28-4B26-94D1-DD54797017CB}" sibTransId="{8CF6DFB9-FA9A-45B5-A100-3A0B481F96DD}"/>
    <dgm:cxn modelId="{B508CB79-2D23-4361-9C4D-963BB67055F0}" type="presOf" srcId="{F70C0A34-120F-47D0-ABEB-7E9C86E38386}" destId="{51E49537-B546-441B-9E84-2F772847CED5}" srcOrd="0" destOrd="0" presId="urn:microsoft.com/office/officeart/2005/8/layout/vList5"/>
    <dgm:cxn modelId="{2CD2CBF1-DD1D-4E50-8096-D2AF2C1F9B11}" type="presOf" srcId="{E888BDCF-6B67-44AE-8B0F-47038A858744}" destId="{66D11D96-B2AC-4B45-A25D-DC00B4913A1C}" srcOrd="0" destOrd="0" presId="urn:microsoft.com/office/officeart/2005/8/layout/vList5"/>
    <dgm:cxn modelId="{ECEECACD-E659-41AF-8705-304ABD37336D}" type="presOf" srcId="{A85CBA5B-C9D8-4479-8B4F-28AED9DB6A23}" destId="{6FB48438-27EE-4FBE-BADA-2DEA7D36912C}" srcOrd="0" destOrd="0" presId="urn:microsoft.com/office/officeart/2005/8/layout/vList5"/>
    <dgm:cxn modelId="{32E3AB27-B4C9-4E1E-9D99-805D1827F1AA}" srcId="{F70C0A34-120F-47D0-ABEB-7E9C86E38386}" destId="{A85CBA5B-C9D8-4479-8B4F-28AED9DB6A23}" srcOrd="0" destOrd="0" parTransId="{CBA268BA-A018-49E9-BECD-9061B61308E4}" sibTransId="{42365AEA-AB65-4A58-A110-532013DE17E3}"/>
    <dgm:cxn modelId="{FF9FDC1C-8217-498A-AAC9-862D3808D723}" srcId="{F70C0A34-120F-47D0-ABEB-7E9C86E38386}" destId="{9D8519D7-91A0-47C6-8E9F-71F4A36E4509}" srcOrd="3" destOrd="0" parTransId="{779E8878-A4F1-47FE-ABEB-959EE089E042}" sibTransId="{1DBF85CD-250D-48BC-B586-7AA252D049A0}"/>
    <dgm:cxn modelId="{0913C3D2-0BFF-4231-AB2F-63D7BD48126C}" type="presOf" srcId="{9D8519D7-91A0-47C6-8E9F-71F4A36E4509}" destId="{17B57BD5-C68A-4068-9E09-60279B1DFC6F}" srcOrd="0" destOrd="0" presId="urn:microsoft.com/office/officeart/2005/8/layout/vList5"/>
    <dgm:cxn modelId="{7F7ECC0B-6FA4-425D-9A26-071146EEA4D7}" type="presParOf" srcId="{51E49537-B546-441B-9E84-2F772847CED5}" destId="{349D9A80-3D7A-4726-89F8-DE54900AA42F}" srcOrd="0" destOrd="0" presId="urn:microsoft.com/office/officeart/2005/8/layout/vList5"/>
    <dgm:cxn modelId="{81C55D24-2B33-4BCB-94F1-AF1B61BB4594}" type="presParOf" srcId="{349D9A80-3D7A-4726-89F8-DE54900AA42F}" destId="{6FB48438-27EE-4FBE-BADA-2DEA7D36912C}" srcOrd="0" destOrd="0" presId="urn:microsoft.com/office/officeart/2005/8/layout/vList5"/>
    <dgm:cxn modelId="{69031D69-273C-46E2-BFCE-6BD4F107806D}" type="presParOf" srcId="{51E49537-B546-441B-9E84-2F772847CED5}" destId="{A4C572EC-FB64-441B-902E-EDF26AA8EE73}" srcOrd="1" destOrd="0" presId="urn:microsoft.com/office/officeart/2005/8/layout/vList5"/>
    <dgm:cxn modelId="{E4AAB8EB-58B3-4A1D-8572-9193F6DBEB83}" type="presParOf" srcId="{51E49537-B546-441B-9E84-2F772847CED5}" destId="{BA007535-B700-4344-B36E-ABF01DB08CC3}" srcOrd="2" destOrd="0" presId="urn:microsoft.com/office/officeart/2005/8/layout/vList5"/>
    <dgm:cxn modelId="{811AD83E-F413-4BEF-BC84-CFD0C2E4B01E}" type="presParOf" srcId="{BA007535-B700-4344-B36E-ABF01DB08CC3}" destId="{B90AFECF-20DC-4696-BEDB-B8FE50981E2F}" srcOrd="0" destOrd="0" presId="urn:microsoft.com/office/officeart/2005/8/layout/vList5"/>
    <dgm:cxn modelId="{51B613F2-D00F-4BFF-A961-C3D7F5642978}" type="presParOf" srcId="{51E49537-B546-441B-9E84-2F772847CED5}" destId="{C70C7D41-DA6A-4042-8F24-DAA710A1B67F}" srcOrd="3" destOrd="0" presId="urn:microsoft.com/office/officeart/2005/8/layout/vList5"/>
    <dgm:cxn modelId="{A2B8F711-A72D-4921-BCEE-BB4EE8C33BC8}" type="presParOf" srcId="{51E49537-B546-441B-9E84-2F772847CED5}" destId="{D4ADAF40-16B4-4ED9-BC64-C3ED8E6AF7EB}" srcOrd="4" destOrd="0" presId="urn:microsoft.com/office/officeart/2005/8/layout/vList5"/>
    <dgm:cxn modelId="{380CADB7-C696-4C99-BDF6-A0A163725115}" type="presParOf" srcId="{D4ADAF40-16B4-4ED9-BC64-C3ED8E6AF7EB}" destId="{66D11D96-B2AC-4B45-A25D-DC00B4913A1C}" srcOrd="0" destOrd="0" presId="urn:microsoft.com/office/officeart/2005/8/layout/vList5"/>
    <dgm:cxn modelId="{6EAA6BFD-8CEB-4F0B-9C05-D579C38B3D76}" type="presParOf" srcId="{51E49537-B546-441B-9E84-2F772847CED5}" destId="{AB24376D-CE37-4D66-B1D6-EF859A2077B4}" srcOrd="5" destOrd="0" presId="urn:microsoft.com/office/officeart/2005/8/layout/vList5"/>
    <dgm:cxn modelId="{6098DAF6-F007-4DB2-B216-83F0894264BF}" type="presParOf" srcId="{51E49537-B546-441B-9E84-2F772847CED5}" destId="{F368E6AA-FC7C-4442-8145-05BF22C00F8A}" srcOrd="6" destOrd="0" presId="urn:microsoft.com/office/officeart/2005/8/layout/vList5"/>
    <dgm:cxn modelId="{9BD28354-4F4B-4074-B494-14BB23E4860C}" type="presParOf" srcId="{F368E6AA-FC7C-4442-8145-05BF22C00F8A}" destId="{17B57BD5-C68A-4068-9E09-60279B1DFC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6C64B3-1D07-44DE-9217-0F0BB6368C25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3D3B2F14-47DB-4612-A04F-3F42B1FE1A55}" type="pres">
      <dgm:prSet presAssocID="{C66C64B3-1D07-44DE-9217-0F0BB6368C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</dgm:ptLst>
  <dgm:cxnLst>
    <dgm:cxn modelId="{65FE9ECE-E1CE-4645-AB9C-4FEADC42698E}" type="presOf" srcId="{C66C64B3-1D07-44DE-9217-0F0BB6368C25}" destId="{3D3B2F14-47DB-4612-A04F-3F42B1FE1A55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F85503-2388-46BB-A00D-6D7F14117DC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CE81E236-64AB-4D7B-9682-B424637DCB37}">
      <dgm:prSet/>
      <dgm:spPr/>
      <dgm:t>
        <a:bodyPr/>
        <a:lstStyle/>
        <a:p>
          <a:pPr algn="ctr"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реабілітаційним напрямком працюють 22 фізичних терапевти, 16 </a:t>
          </a:r>
          <a:r>
            <a:rPr lang="uk-UA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ерготерапевтів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17 лікарів фізичної та реабілітаційної медицини, 11 психологів та 9 терапевтів з мови та мовлення.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37EDE-2C96-4A58-A4BF-29ABBC8A2AF2}" type="parTrans" cxnId="{42A79601-F0BA-4E51-B9C1-8AE963952271}">
      <dgm:prSet/>
      <dgm:spPr/>
      <dgm:t>
        <a:bodyPr/>
        <a:lstStyle/>
        <a:p>
          <a:endParaRPr lang="uk-UA"/>
        </a:p>
      </dgm:t>
    </dgm:pt>
    <dgm:pt modelId="{1EB68B08-1A5B-4521-807E-35E6A54253D2}" type="sibTrans" cxnId="{42A79601-F0BA-4E51-B9C1-8AE963952271}">
      <dgm:prSet/>
      <dgm:spPr/>
      <dgm:t>
        <a:bodyPr/>
        <a:lstStyle/>
        <a:p>
          <a:endParaRPr lang="uk-UA"/>
        </a:p>
      </dgm:t>
    </dgm:pt>
    <dgm:pt modelId="{1F1AE223-9DA5-451C-88CB-C5EBD6B17C8A}" type="pres">
      <dgm:prSet presAssocID="{6DF85503-2388-46BB-A00D-6D7F14117D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2F3C342-D07C-48CD-8B13-50CF8E479959}" type="pres">
      <dgm:prSet presAssocID="{CE81E236-64AB-4D7B-9682-B424637DCB37}" presName="parentText" presStyleLbl="node1" presStyleIdx="0" presStyleCnt="1" custLinFactNeighborX="-441" custLinFactNeighborY="-1790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2A79601-F0BA-4E51-B9C1-8AE963952271}" srcId="{6DF85503-2388-46BB-A00D-6D7F14117DC3}" destId="{CE81E236-64AB-4D7B-9682-B424637DCB37}" srcOrd="0" destOrd="0" parTransId="{16337EDE-2C96-4A58-A4BF-29ABBC8A2AF2}" sibTransId="{1EB68B08-1A5B-4521-807E-35E6A54253D2}"/>
    <dgm:cxn modelId="{57D06392-AE69-465F-81D4-A202163783E1}" type="presOf" srcId="{CE81E236-64AB-4D7B-9682-B424637DCB37}" destId="{12F3C342-D07C-48CD-8B13-50CF8E479959}" srcOrd="0" destOrd="0" presId="urn:microsoft.com/office/officeart/2005/8/layout/vList2"/>
    <dgm:cxn modelId="{F534911C-AFC1-4F67-A03B-78BB10FC2BAC}" type="presOf" srcId="{6DF85503-2388-46BB-A00D-6D7F14117DC3}" destId="{1F1AE223-9DA5-451C-88CB-C5EBD6B17C8A}" srcOrd="0" destOrd="0" presId="urn:microsoft.com/office/officeart/2005/8/layout/vList2"/>
    <dgm:cxn modelId="{A703C525-CA7D-4064-9CC0-E4E9251DE427}" type="presParOf" srcId="{1F1AE223-9DA5-451C-88CB-C5EBD6B17C8A}" destId="{12F3C342-D07C-48CD-8B13-50CF8E4799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C45A13-2FB8-436E-A922-08E63BD382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060F2DB-91A5-4C89-88F8-A59F0A87036F}" type="pres">
      <dgm:prSet presAssocID="{78C45A13-2FB8-436E-A922-08E63BD38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AE72E135-5B5F-4B84-ABDB-326040E923B6}" type="presOf" srcId="{78C45A13-2FB8-436E-A922-08E63BD382E1}" destId="{A060F2DB-91A5-4C89-88F8-A59F0A8703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0.44621</cdr:x>
      <cdr:y>0.82225</cdr:y>
    </cdr:from>
    <cdr:to>
      <cdr:x>0.67824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1933192"/>
          <a:ext cx="936104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Діти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0.44527</cdr:x>
      <cdr:y>0.79773</cdr:y>
    </cdr:from>
    <cdr:to>
      <cdr:x>0.68056</cdr:x>
      <cdr:y>0.96619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9379" y="2256016"/>
          <a:ext cx="1067086" cy="476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Діти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7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427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27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D89FB2-7B64-4535-8E4F-B0148732050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7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614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311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44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597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917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107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D5DB24-1AF5-4967-BE30-24837ACEB0C6}" type="slidenum">
              <a:rPr lang="uk-UA" sz="1200" smtClean="0">
                <a:latin typeface="Arial" charset="0"/>
              </a:rPr>
              <a:pPr eaLnBrk="1" hangingPunct="1"/>
              <a:t>24</a:t>
            </a:fld>
            <a:endParaRPr lang="uk-UA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54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155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807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841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50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273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74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850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Ліжка на 10 тисяч рахуються</a:t>
            </a:r>
            <a:r>
              <a:rPr lang="uk-UA" baseline="0" dirty="0" smtClean="0"/>
              <a:t> на постійне населення та середні ліжка!!!!!!!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198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6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2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 ф.20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3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3F7EAB73-B007-4D79-9419-8A078CBE4EC5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7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41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042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3065643 w 4917"/>
                <a:gd name="T3" fmla="*/ 0 h 1000"/>
                <a:gd name="T4" fmla="*/ 3413558 w 4917"/>
                <a:gd name="T5" fmla="*/ 70846 h 1000"/>
                <a:gd name="T6" fmla="*/ 3066398 w 4917"/>
                <a:gd name="T7" fmla="*/ 141455 h 1000"/>
                <a:gd name="T8" fmla="*/ 0 w 4917"/>
                <a:gd name="T9" fmla="*/ 141455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83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283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065C-7D52-4E85-BF70-6443F41606F4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15286-2149-4361-8449-9E1B4C1F744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8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39FA-5812-4D08-9B10-63C49AA71011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5CE99-FF37-4185-9042-7F7D00173B2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B3074-2237-4D23-B094-91C633FD9301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213E-7995-49D3-934D-FCAB5391201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8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4B97-3FF4-4787-B039-67443B484185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F2B44-9919-41E9-9001-2157E14519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63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B66F1-502C-4A63-B69D-A6F8FF112CE1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A6AD-6C2E-40BB-A396-FBEE5B2AF70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3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18B92-0EAF-477B-AA49-C99963B301DD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69AB-A787-44BF-9EA1-261DE6B970D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5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DF4C7-2858-47F4-B6E2-F24F1A7A0FEE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A05F9-6217-483A-97DB-C2174E69F37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8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ED8A-18BD-4941-B328-6D7CE7E6C1E2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C811-25C4-434D-AE97-F375151CE8C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28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AA24-F660-4051-B27C-07A8F7A3A418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9450-A12C-4A22-8A9F-0302889B47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2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7FE3-8DC0-4927-A478-6C0DAF326C1A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7669-4761-4563-B1E3-065D64454F7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7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E6D0A-C8A5-44F6-B6A6-1D98136F5E5D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91BA-D838-46A2-909B-CBB75FBA11C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1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38EB-9923-4900-9F75-2B5ED1F9A3CA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DF38-1813-47BB-878B-D8962F57629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41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1DEF-708E-4709-89EA-2B7E663E98A2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DCBF-6447-4906-B326-6C512AEB76A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8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A653-4AC5-472C-BED8-7AE5EB975EE7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4195-6750-4D98-B6F8-8D0AAAD020A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05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1CA11-B2BA-4D55-9F81-A429947C009C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77830-48C1-45D2-B047-4EB42E3307E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64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A42D-11C0-4546-B6A5-14D6330C6229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8A74-A2ED-41D2-9642-991B0EFCAD0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8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C0FB-31C2-4237-96C7-B2DEE03ACA74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5D27-7AD9-4CFF-B001-560A8FA1514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4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121B4-4BEC-49E1-A39F-2C36DE55A408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B81CD-3AB0-411F-A939-6AF7B6DE1FF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0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55E6-B40E-4695-AA8C-05F6F6949248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1A0C-C8C0-4B1F-894A-9C117CBC2C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7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5AC80-B657-4B4A-9E97-2CD7035D5205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175B6-B0F7-49BD-B082-D5B3877E617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2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02A2-50B9-4907-883C-38310F6859B1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8747-B824-491A-B03B-69861D7B246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5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6D50-EB14-4CE2-BE1F-B4E4AB4352F1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01723-184C-48A3-B298-6AAFFD2BB9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6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A527-F749-48DF-B0DB-4301F1110379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1EBC2-CDED-429E-97F8-5E00757EF4D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5 w 7000"/>
                <a:gd name="T3" fmla="*/ 0 h 1000"/>
                <a:gd name="T4" fmla="*/ 5 w 7000"/>
                <a:gd name="T5" fmla="*/ 2 h 1000"/>
                <a:gd name="T6" fmla="*/ 5 w 7000"/>
                <a:gd name="T7" fmla="*/ 2 h 1000"/>
                <a:gd name="T8" fmla="*/ 0 w 7000"/>
                <a:gd name="T9" fmla="*/ 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73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fld id="{E5A3602F-1BD7-4014-B88D-66E224216018}" type="datetimeFigureOut">
              <a:rPr lang="ru-RU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2273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7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A824A95-E47B-4127-8248-90EE73712B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  <p:sldLayoutId id="2147484943" r:id="rId12"/>
    <p:sldLayoutId id="2147484944" r:id="rId13"/>
    <p:sldLayoutId id="2147484945" r:id="rId14"/>
    <p:sldLayoutId id="2147484946" r:id="rId15"/>
    <p:sldLayoutId id="2147484947" r:id="rId16"/>
    <p:sldLayoutId id="2147484948" r:id="rId17"/>
    <p:sldLayoutId id="2147484949" r:id="rId18"/>
    <p:sldLayoutId id="2147484950" r:id="rId19"/>
    <p:sldLayoutId id="2147484951" r:id="rId20"/>
    <p:sldLayoutId id="2147484952" r:id="rId21"/>
    <p:sldLayoutId id="2147484953" r:id="rId22"/>
    <p:sldLayoutId id="2147484954" r:id="rId2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chart" Target="../charts/char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chart" Target="../charts/chart3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7" Type="http://schemas.openxmlformats.org/officeDocument/2006/relationships/chart" Target="../charts/chart4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chart" Target="../charts/chart42.xml"/><Relationship Id="rId7" Type="http://schemas.openxmlformats.org/officeDocument/2006/relationships/chart" Target="../charts/chart4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chart" Target="../charts/chart44.xml"/><Relationship Id="rId10" Type="http://schemas.openxmlformats.org/officeDocument/2006/relationships/image" Target="../media/image38.jpeg"/><Relationship Id="rId4" Type="http://schemas.openxmlformats.org/officeDocument/2006/relationships/chart" Target="../charts/chart43.xml"/><Relationship Id="rId9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9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6.jpg"/><Relationship Id="rId4" Type="http://schemas.openxmlformats.org/officeDocument/2006/relationships/image" Target="../media/image49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chart" Target="../charts/chart52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image" Target="../media/image47.jpg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image" Target="../media/image5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image" Target="../media/image62.jpeg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1.jpeg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7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3924300" y="5214938"/>
            <a:ext cx="43195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УПРАВЛІННЯ ОХОРОНИ ЗДОРОВ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’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Я </a:t>
            </a:r>
          </a:p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КРОПИВНИЦЬКОЇ</a:t>
            </a:r>
            <a:endParaRPr lang="uk-UA" sz="1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МІСЬКОЇ РАДИ </a:t>
            </a:r>
          </a:p>
        </p:txBody>
      </p:sp>
      <p:pic>
        <p:nvPicPr>
          <p:cNvPr id="3075" name="Picture 5" descr="1420541817_at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8873"/>
            <a:ext cx="2721590" cy="1811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90575" y="1271588"/>
            <a:ext cx="8353425" cy="3167062"/>
          </a:xfrm>
          <a:solidFill>
            <a:schemeClr val="bg1">
              <a:alpha val="0"/>
            </a:schemeClr>
          </a:solidFill>
        </p:spPr>
        <p:txBody>
          <a:bodyPr anchor="b"/>
          <a:lstStyle/>
          <a:p>
            <a:pPr algn="ctr" eaLnBrk="1" hangingPunct="1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Підсумки роботи 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закладів охорони здоров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’</a:t>
            </a: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я 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міста Кропивницького 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за 2025 рік </a:t>
            </a:r>
          </a:p>
        </p:txBody>
      </p:sp>
      <p:pic>
        <p:nvPicPr>
          <p:cNvPr id="3077" name="Picture 11" descr="Картинки по запросу підсумки роботи лікарн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747"/>
            <a:ext cx="24114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844824"/>
            <a:ext cx="7777163" cy="3888432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0099"/>
              </a:buClr>
              <a:buSzPct val="120000"/>
              <a:buFont typeface="Wingdings" pitchFamily="2" charset="2"/>
              <a:buChar char="§"/>
              <a:defRPr/>
            </a:pPr>
            <a:r>
              <a:rPr lang="uk-UA" sz="2200" b="1" dirty="0" smtClean="0">
                <a:latin typeface="Times New Roman" pitchFamily="18" charset="0"/>
              </a:rPr>
              <a:t>Планова потужність</a:t>
            </a:r>
            <a:r>
              <a:rPr lang="uk-UA" sz="2200" dirty="0" smtClean="0">
                <a:latin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</a:rPr>
              <a:t>в зміну</a:t>
            </a:r>
            <a:r>
              <a:rPr lang="uk-UA" sz="2200" dirty="0" smtClean="0">
                <a:latin typeface="Times New Roman" pitchFamily="18" charset="0"/>
              </a:rPr>
              <a:t> всіх амбулаторно-поліклінічних закладів міста протягом </a:t>
            </a:r>
            <a:r>
              <a:rPr lang="uk-UA" sz="2200" b="1" dirty="0" smtClean="0">
                <a:latin typeface="Times New Roman" pitchFamily="18" charset="0"/>
              </a:rPr>
              <a:t>2025 року</a:t>
            </a:r>
            <a:r>
              <a:rPr lang="uk-UA" sz="2200" dirty="0" smtClean="0">
                <a:latin typeface="Times New Roman" pitchFamily="18" charset="0"/>
              </a:rPr>
              <a:t> залишилась незмінною і становить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4431 </a:t>
            </a:r>
            <a:r>
              <a:rPr lang="uk-UA" sz="2200" b="1" dirty="0" smtClean="0">
                <a:latin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</a:rPr>
              <a:t>відвідування. </a:t>
            </a:r>
          </a:p>
          <a:p>
            <a:pPr eaLnBrk="1" hangingPunct="1">
              <a:buClr>
                <a:srgbClr val="000099"/>
              </a:buClr>
              <a:buSzPct val="120000"/>
              <a:buFont typeface="Wingdings" pitchFamily="2" charset="2"/>
              <a:buChar char="§"/>
              <a:defRPr/>
            </a:pPr>
            <a:r>
              <a:rPr lang="uk-UA" sz="2200" b="1" dirty="0" smtClean="0">
                <a:latin typeface="Times New Roman" pitchFamily="18" charset="0"/>
              </a:rPr>
              <a:t>Ліжковий фонд</a:t>
            </a:r>
            <a:r>
              <a:rPr lang="uk-UA" sz="2200" dirty="0" smtClean="0">
                <a:latin typeface="Times New Roman" pitchFamily="18" charset="0"/>
              </a:rPr>
              <a:t> на кінець </a:t>
            </a:r>
            <a:r>
              <a:rPr lang="uk-UA" sz="2200" b="1" dirty="0" smtClean="0">
                <a:latin typeface="Times New Roman" pitchFamily="18" charset="0"/>
              </a:rPr>
              <a:t>2025 року</a:t>
            </a:r>
            <a:r>
              <a:rPr lang="uk-UA" sz="2200" dirty="0" smtClean="0">
                <a:latin typeface="Times New Roman" pitchFamily="18" charset="0"/>
              </a:rPr>
              <a:t> нараховує                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865</a:t>
            </a: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</a:rPr>
              <a:t> (у 2024 році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865</a:t>
            </a:r>
            <a:r>
              <a:rPr lang="uk-UA" sz="2200" dirty="0" smtClean="0">
                <a:latin typeface="Times New Roman" pitchFamily="18" charset="0"/>
              </a:rPr>
              <a:t>) ліжок цілодобового перебування та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230</a:t>
            </a:r>
            <a:r>
              <a:rPr lang="uk-UA" sz="2200" b="1" dirty="0" smtClean="0">
                <a:latin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</a:rPr>
              <a:t> (у 2024 році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240</a:t>
            </a:r>
            <a:r>
              <a:rPr lang="uk-UA" sz="2200" dirty="0" smtClean="0">
                <a:latin typeface="Times New Roman" pitchFamily="18" charset="0"/>
              </a:rPr>
              <a:t>) ліжок денного стаціонару поліклініки. </a:t>
            </a:r>
          </a:p>
          <a:p>
            <a:pPr eaLnBrk="1" hangingPunct="1">
              <a:buClr>
                <a:srgbClr val="000099"/>
              </a:buClr>
              <a:buSzPct val="120000"/>
              <a:buFont typeface="Wingdings" pitchFamily="2" charset="2"/>
              <a:buChar char="§"/>
              <a:defRPr/>
            </a:pPr>
            <a:r>
              <a:rPr lang="uk-UA" sz="2200" b="1" dirty="0" smtClean="0">
                <a:latin typeface="Times New Roman" pitchFamily="18" charset="0"/>
              </a:rPr>
              <a:t>Забезпеченість  стаціонарними ліжками на 100 тис. населення</a:t>
            </a:r>
            <a:r>
              <a:rPr lang="uk-UA" sz="2200" dirty="0" smtClean="0">
                <a:latin typeface="Times New Roman" pitchFamily="18" charset="0"/>
              </a:rPr>
              <a:t> становить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385,6</a:t>
            </a:r>
            <a:r>
              <a:rPr lang="uk-UA" sz="2200" dirty="0" smtClean="0">
                <a:latin typeface="Times New Roman" pitchFamily="18" charset="0"/>
              </a:rPr>
              <a:t>, </a:t>
            </a:r>
          </a:p>
          <a:p>
            <a:pPr marL="0" indent="0" eaLnBrk="1" hangingPunct="1">
              <a:buClr>
                <a:srgbClr val="000099"/>
              </a:buClr>
              <a:buSzPct val="120000"/>
              <a:buNone/>
              <a:defRPr/>
            </a:pPr>
            <a:r>
              <a:rPr lang="uk-UA" sz="2200" b="1" dirty="0">
                <a:latin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</a:rPr>
              <a:t>    ліжками денного стаціонару поліклініки </a:t>
            </a:r>
            <a:r>
              <a:rPr lang="uk-UA" sz="2200" dirty="0" smtClean="0">
                <a:latin typeface="Times New Roman" pitchFamily="18" charset="0"/>
              </a:rPr>
              <a:t>–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107,0.</a:t>
            </a:r>
            <a:endParaRPr lang="uk-UA" sz="2200" dirty="0" smtClean="0">
              <a:latin typeface="Times New Roman" pitchFamily="18" charset="0"/>
            </a:endParaRPr>
          </a:p>
          <a:p>
            <a:pPr marL="0" indent="0" eaLnBrk="1" hangingPunct="1">
              <a:buClr>
                <a:srgbClr val="000099"/>
              </a:buClr>
              <a:buSzPct val="120000"/>
              <a:buFont typeface="Wingdings" pitchFamily="2" charset="2"/>
              <a:buNone/>
              <a:defRPr/>
            </a:pPr>
            <a:r>
              <a:rPr lang="uk-UA" sz="2200" dirty="0" smtClean="0">
                <a:latin typeface="Times New Roman" pitchFamily="18" charset="0"/>
              </a:rPr>
              <a:t>   </a:t>
            </a:r>
            <a:endParaRPr lang="ru-RU" sz="2200" dirty="0" smtClean="0">
              <a:latin typeface="Times New Roman" pitchFamily="18" charset="0"/>
            </a:endParaRPr>
          </a:p>
        </p:txBody>
      </p:sp>
      <p:pic>
        <p:nvPicPr>
          <p:cNvPr id="11267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3" cstate="print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7" y="0"/>
            <a:ext cx="7669213" cy="1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60040" y="285586"/>
            <a:ext cx="9144000" cy="1381652"/>
          </a:xfrm>
        </p:spPr>
        <p:txBody>
          <a:bodyPr>
            <a:normAutofit fontScale="90000"/>
          </a:bodyPr>
          <a:lstStyle/>
          <a:p>
            <a:r>
              <a:rPr lang="uk-UA" sz="6500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Кадрова ситуація</a:t>
            </a:r>
            <a:r>
              <a:rPr lang="uk-UA" sz="6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700" b="1" u="sng" dirty="0">
                <a:ln w="6350"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  <a:t/>
            </a:r>
            <a:br>
              <a:rPr lang="uk-UA" sz="2700" b="1" u="sng" dirty="0">
                <a:ln w="6350"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</a:br>
            <a:endParaRPr lang="ru-RU" sz="2700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2879403" y="2101300"/>
            <a:ext cx="3312368" cy="5977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Число фізичних осіб медичних працівників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612760"/>
              </p:ext>
            </p:extLst>
          </p:nvPr>
        </p:nvGraphicFramePr>
        <p:xfrm>
          <a:off x="107504" y="2276872"/>
          <a:ext cx="7868221" cy="411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4952" y="1292438"/>
            <a:ext cx="579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6350">
                  <a:noFill/>
                </a:ln>
                <a:latin typeface="Times New Roman"/>
              </a:rPr>
              <a:t>Число штатних посад всіх працівників – </a:t>
            </a:r>
            <a:r>
              <a:rPr lang="uk-UA" sz="2000" b="1" u="sng" dirty="0" smtClean="0">
                <a:ln w="6350">
                  <a:noFill/>
                </a:ln>
                <a:latin typeface="Times New Roman"/>
              </a:rPr>
              <a:t>2805,75</a:t>
            </a:r>
            <a:r>
              <a:rPr lang="uk-UA" sz="2000" b="1" dirty="0">
                <a:ln w="6350">
                  <a:noFill/>
                </a:ln>
                <a:latin typeface="Times New Roman"/>
              </a:rPr>
              <a:t/>
            </a:r>
            <a:br>
              <a:rPr lang="uk-UA" sz="2000" b="1" dirty="0">
                <a:ln w="6350">
                  <a:noFill/>
                </a:ln>
                <a:latin typeface="Times New Roman"/>
              </a:rPr>
            </a:br>
            <a:r>
              <a:rPr lang="uk-UA" sz="2000" dirty="0"/>
              <a:t>в минулому році – </a:t>
            </a:r>
            <a:r>
              <a:rPr lang="uk-UA" sz="2000" b="1" dirty="0">
                <a:ln w="6350">
                  <a:noFill/>
                </a:ln>
                <a:latin typeface="Times New Roman"/>
              </a:rPr>
              <a:t> </a:t>
            </a:r>
            <a:r>
              <a:rPr lang="uk-UA" sz="2000" b="1" u="sng" dirty="0">
                <a:ln w="6350">
                  <a:noFill/>
                </a:ln>
                <a:latin typeface="Times New Roman"/>
              </a:rPr>
              <a:t>2 </a:t>
            </a:r>
            <a:r>
              <a:rPr lang="uk-UA" sz="2000" b="1" u="sng" dirty="0" smtClean="0">
                <a:ln w="6350">
                  <a:noFill/>
                </a:ln>
                <a:latin typeface="Times New Roman"/>
              </a:rPr>
              <a:t>820,5</a:t>
            </a:r>
            <a:r>
              <a:rPr lang="uk-UA" sz="2000" b="1" dirty="0" smtClean="0">
                <a:ln w="6350">
                  <a:noFill/>
                </a:ln>
                <a:latin typeface="Times New Roman"/>
              </a:rPr>
              <a:t>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894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3150509"/>
              </p:ext>
            </p:extLst>
          </p:nvPr>
        </p:nvGraphicFramePr>
        <p:xfrm>
          <a:off x="395536" y="980728"/>
          <a:ext cx="7848872" cy="518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336" name="Picture 16" descr="depositphotos_10599917-stock-photo-collage-of-young-doctors-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848" y="4999958"/>
            <a:ext cx="2880320" cy="18580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5840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Молоді спеціалісти галузі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2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4610100" cy="1079500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</a:rPr>
              <a:t>Забезпеченість фізичними особами лікарів та середніх медичних працівників на 100 тис. населення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291" name="Picture 22" descr="33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" y="5312892"/>
            <a:ext cx="2103052" cy="1383618"/>
          </a:xfrm>
          <a:prstGeom prst="rect">
            <a:avLst/>
          </a:prstGeom>
          <a:ln w="1905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986372"/>
              </p:ext>
            </p:extLst>
          </p:nvPr>
        </p:nvGraphicFramePr>
        <p:xfrm>
          <a:off x="298141" y="1412776"/>
          <a:ext cx="4013818" cy="464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266728" y="332656"/>
            <a:ext cx="3168352" cy="8648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Кадрова ситуація </a:t>
            </a:r>
            <a:b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первинній ланці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174176"/>
              </p:ext>
            </p:extLst>
          </p:nvPr>
        </p:nvGraphicFramePr>
        <p:xfrm>
          <a:off x="3707904" y="1124744"/>
          <a:ext cx="5544616" cy="510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0744" y="131838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/>
              <a:t>Лікарі первинної ланки</a:t>
            </a:r>
            <a:endParaRPr lang="uk-UA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29" name="Picture 3" descr="E:\Мои документы\Downloads\9834ebf86290350e5d6647163a45b32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2896" y="31836"/>
            <a:ext cx="1366341" cy="9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572319" y="194770"/>
            <a:ext cx="597666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200" u="sng" dirty="0" smtClean="0">
                <a:ln w="50800"/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зареєстрованих декларацій з</a:t>
            </a:r>
            <a:r>
              <a:rPr lang="uk-UA" sz="2200" u="sng" dirty="0">
                <a:ln w="50800"/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u="sng" dirty="0" smtClean="0">
                <a:ln w="50800"/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пацієнтами на  01.01.2026</a:t>
            </a:r>
            <a:endParaRPr lang="ru-RU" sz="2200" u="sng" dirty="0">
              <a:ln w="50800"/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72319" cy="96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95157"/>
              </p:ext>
            </p:extLst>
          </p:nvPr>
        </p:nvGraphicFramePr>
        <p:xfrm>
          <a:off x="1201108" y="924707"/>
          <a:ext cx="6886575" cy="263409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2665"/>
                <a:gridCol w="1787575"/>
                <a:gridCol w="1099531"/>
                <a:gridCol w="1008112"/>
                <a:gridCol w="1710245"/>
                <a:gridCol w="908447"/>
              </a:tblGrid>
              <a:tr h="9753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Назва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закладу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охорони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здоров’я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Чисельність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постійного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населення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зареєстрованих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декларацій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пацієнтом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системі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Health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одного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"ЦПМСД №1"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64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81079</a:t>
                      </a:r>
                      <a:endParaRPr lang="uk-UA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1266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"ЦПМСД №2"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uk-UA" sz="1600" b="1" u="none" strike="noStrike" dirty="0" smtClean="0">
                          <a:effectLst/>
                        </a:rPr>
                        <a:t>3</a:t>
                      </a:r>
                      <a:r>
                        <a:rPr lang="en-US" sz="1600" b="1" u="none" strike="noStrike" dirty="0" smtClean="0"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44237</a:t>
                      </a:r>
                      <a:endParaRPr lang="uk-UA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1427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"АЗПСМ"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8952</a:t>
                      </a:r>
                      <a:endParaRPr lang="uk-UA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1119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"КЗПО"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3271</a:t>
                      </a:r>
                      <a:endParaRPr lang="uk-UA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1090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місту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224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340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1</a:t>
                      </a:r>
                      <a:r>
                        <a:rPr lang="en-US" sz="1600" b="1" u="none" strike="noStrike" dirty="0" smtClean="0">
                          <a:effectLst/>
                        </a:rPr>
                        <a:t>06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137539</a:t>
                      </a:r>
                      <a:endParaRPr lang="uk-UA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1297</a:t>
                      </a:r>
                      <a:endParaRPr lang="uk-UA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32413"/>
              </p:ext>
            </p:extLst>
          </p:nvPr>
        </p:nvGraphicFramePr>
        <p:xfrm>
          <a:off x="2088112" y="3968876"/>
          <a:ext cx="5112569" cy="2170309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643206"/>
                <a:gridCol w="2081231"/>
                <a:gridCol w="1197282"/>
                <a:gridCol w="1190850"/>
              </a:tblGrid>
              <a:tr h="326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ЗОЗ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01.01.2025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01.01.2026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"ЦПМСД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№1»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91290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81079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"ЦПМСД №2"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52921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44237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0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КНП"АЗПСМ"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9476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8952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"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1643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3271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місту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155330</a:t>
                      </a:r>
                      <a:endParaRPr lang="uk-UA" sz="16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137539</a:t>
                      </a:r>
                      <a:endParaRPr lang="uk-UA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3119" y="3558804"/>
            <a:ext cx="840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prstClr val="black"/>
                </a:solidFill>
              </a:rPr>
              <a:t>Порівняльна кількість зареєстрованих декларацій по ЗОЗ</a:t>
            </a:r>
            <a:endParaRPr lang="uk-UA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7163"/>
            <a:ext cx="8893175" cy="1609725"/>
          </a:xfrm>
        </p:spPr>
        <p:txBody>
          <a:bodyPr/>
          <a:lstStyle/>
          <a:p>
            <a:pPr algn="ctr" eaLnBrk="1" hangingPunct="1"/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  <a:t>Основні показники поширеності </a:t>
            </a:r>
            <a:b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  <a:t>та захворюваності </a:t>
            </a:r>
            <a:b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</a:rPr>
              <a:t>(на 100 тисяч населення)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6387" name="Picture 34" descr="ohorona_zdorovya-1110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61127"/>
            <a:ext cx="302418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5" descr="16-07-13-oxorona-zdoroviya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17986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32813" cy="914400"/>
          </a:xfrm>
        </p:spPr>
        <p:txBody>
          <a:bodyPr/>
          <a:lstStyle/>
          <a:p>
            <a:pPr algn="ctr" eaLnBrk="1" hangingPunct="1"/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Поширеність захворювань </a:t>
            </a:r>
            <a:b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100 тис. нас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5297243"/>
              </p:ext>
            </p:extLst>
          </p:nvPr>
        </p:nvGraphicFramePr>
        <p:xfrm>
          <a:off x="467544" y="1410814"/>
          <a:ext cx="4106416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53132619"/>
              </p:ext>
            </p:extLst>
          </p:nvPr>
        </p:nvGraphicFramePr>
        <p:xfrm>
          <a:off x="4316435" y="1431033"/>
          <a:ext cx="4227637" cy="246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38494724"/>
              </p:ext>
            </p:extLst>
          </p:nvPr>
        </p:nvGraphicFramePr>
        <p:xfrm>
          <a:off x="4014136" y="3788632"/>
          <a:ext cx="44482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414" name="Picture 12" descr="internal-medicine-01-300-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2" y="4953000"/>
            <a:ext cx="2281846" cy="14817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88913"/>
            <a:ext cx="8460432" cy="936625"/>
          </a:xfrm>
        </p:spPr>
        <p:txBody>
          <a:bodyPr/>
          <a:lstStyle/>
          <a:p>
            <a:pPr algn="ctr" eaLnBrk="1" hangingPunct="1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Захворюваність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100 тис. нас.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672160"/>
              </p:ext>
            </p:extLst>
          </p:nvPr>
        </p:nvGraphicFramePr>
        <p:xfrm>
          <a:off x="467544" y="1916832"/>
          <a:ext cx="4413250" cy="375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90484212"/>
              </p:ext>
            </p:extLst>
          </p:nvPr>
        </p:nvGraphicFramePr>
        <p:xfrm>
          <a:off x="4067944" y="1121662"/>
          <a:ext cx="458152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43138155"/>
              </p:ext>
            </p:extLst>
          </p:nvPr>
        </p:nvGraphicFramePr>
        <p:xfrm>
          <a:off x="3947892" y="3645024"/>
          <a:ext cx="4535198" cy="282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93175" cy="865188"/>
          </a:xfrm>
        </p:spPr>
        <p:txBody>
          <a:bodyPr anchor="b"/>
          <a:lstStyle/>
          <a:p>
            <a:pPr algn="ctr" eaLnBrk="1" hangingPunct="1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</a:rPr>
              <a:t>Структура поширеності та захворюваності серед дорослих (абсолютне число).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13187740"/>
              </p:ext>
            </p:extLst>
          </p:nvPr>
        </p:nvGraphicFramePr>
        <p:xfrm>
          <a:off x="413766" y="1454667"/>
          <a:ext cx="4032821" cy="476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645670"/>
              </p:ext>
            </p:extLst>
          </p:nvPr>
        </p:nvGraphicFramePr>
        <p:xfrm>
          <a:off x="4572000" y="1484784"/>
          <a:ext cx="4104134" cy="489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425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93175" cy="865188"/>
          </a:xfrm>
        </p:spPr>
        <p:txBody>
          <a:bodyPr anchor="b"/>
          <a:lstStyle/>
          <a:p>
            <a:pPr algn="ctr" eaLnBrk="1" hangingPunct="1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</a:rPr>
              <a:t>Структура поширеності та захворюваності серед дітей (абсолютне число).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54982699"/>
              </p:ext>
            </p:extLst>
          </p:nvPr>
        </p:nvGraphicFramePr>
        <p:xfrm>
          <a:off x="413766" y="1454667"/>
          <a:ext cx="4032821" cy="476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696788"/>
              </p:ext>
            </p:extLst>
          </p:nvPr>
        </p:nvGraphicFramePr>
        <p:xfrm>
          <a:off x="4572000" y="1484784"/>
          <a:ext cx="4104134" cy="489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9930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060848"/>
            <a:ext cx="7924800" cy="2592288"/>
          </a:xfrm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b="1" u="sng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січня 2026 року </a:t>
            </a: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місті функціонують </a:t>
            </a:r>
            <a:r>
              <a:rPr lang="uk-UA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лікувальних закладів із загальним ліжковим фондом</a:t>
            </a:r>
          </a:p>
          <a:p>
            <a:pPr marL="0" indent="0" algn="ctr">
              <a:buNone/>
              <a:defRPr/>
            </a:pPr>
            <a:r>
              <a:rPr lang="uk-UA" b="1" u="sng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865 </a:t>
            </a: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ліжок</a:t>
            </a:r>
          </a:p>
        </p:txBody>
      </p:sp>
      <p:pic>
        <p:nvPicPr>
          <p:cNvPr id="4099" name="Picture 9" descr="images (6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70" y="4077072"/>
            <a:ext cx="3047985" cy="1795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7" name="Picture 1" descr="E:\Мои документы\Downloads\images (5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49" y="4077072"/>
            <a:ext cx="2824556" cy="1793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" y="115888"/>
            <a:ext cx="7019924" cy="115252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b"/>
          <a:lstStyle/>
          <a:p>
            <a:pPr algn="ctr" eaLnBrk="1" hangingPunct="1"/>
            <a:r>
              <a:rPr lang="uk-UA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Показники  онкологічної служби за </a:t>
            </a:r>
            <a:r>
              <a:rPr lang="uk-UA" sz="3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даними ООД</a:t>
            </a:r>
            <a:endParaRPr lang="ru-RU" sz="3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99175070"/>
              </p:ext>
            </p:extLst>
          </p:nvPr>
        </p:nvGraphicFramePr>
        <p:xfrm>
          <a:off x="684213" y="3716338"/>
          <a:ext cx="3692525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508110" y="1909396"/>
            <a:ext cx="4032448" cy="1296144"/>
          </a:xfrm>
        </p:spPr>
        <p:txBody>
          <a:bodyPr/>
          <a:lstStyle/>
          <a:p>
            <a:pPr>
              <a:defRPr/>
            </a:pP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Питома вага занедбаних форм раку збільшилась з </a:t>
            </a:r>
            <a:r>
              <a:rPr lang="uk-UA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25,2%</a:t>
            </a: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26,2%</a:t>
            </a:r>
          </a:p>
          <a:p>
            <a:pPr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профоглядах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2025 році виявлено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8,2%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хворих.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3" name="Picture 10" descr="E:\Мои документы\Downloads\1485867773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26" y="249933"/>
            <a:ext cx="1869259" cy="1198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152750"/>
              </p:ext>
            </p:extLst>
          </p:nvPr>
        </p:nvGraphicFramePr>
        <p:xfrm>
          <a:off x="4704377" y="1379879"/>
          <a:ext cx="4056097" cy="241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764549"/>
              </p:ext>
            </p:extLst>
          </p:nvPr>
        </p:nvGraphicFramePr>
        <p:xfrm>
          <a:off x="648280" y="3570319"/>
          <a:ext cx="4056097" cy="241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239291"/>
              </p:ext>
            </p:extLst>
          </p:nvPr>
        </p:nvGraphicFramePr>
        <p:xfrm>
          <a:off x="3697213" y="3753209"/>
          <a:ext cx="4904472" cy="241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512" y="253119"/>
            <a:ext cx="7019925" cy="954087"/>
          </a:xfrm>
        </p:spPr>
        <p:txBody>
          <a:bodyPr/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Диспансерний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захворюваність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ВІЛ, СНІД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430770"/>
              </p:ext>
            </p:extLst>
          </p:nvPr>
        </p:nvGraphicFramePr>
        <p:xfrm>
          <a:off x="430995" y="3218469"/>
          <a:ext cx="4392488" cy="309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790367"/>
              </p:ext>
            </p:extLst>
          </p:nvPr>
        </p:nvGraphicFramePr>
        <p:xfrm>
          <a:off x="323528" y="1497630"/>
          <a:ext cx="3887341" cy="306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835626"/>
              </p:ext>
            </p:extLst>
          </p:nvPr>
        </p:nvGraphicFramePr>
        <p:xfrm>
          <a:off x="4692342" y="3608484"/>
          <a:ext cx="3984114" cy="270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30" y="913738"/>
            <a:ext cx="2710749" cy="203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851920" y="320132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dirty="0" err="1">
                <a:cs typeface="Times New Roman" panose="02020603050405020304" pitchFamily="18" charset="0"/>
              </a:rPr>
              <a:t>Охопленість</a:t>
            </a:r>
            <a:r>
              <a:rPr lang="uk-UA" sz="1600" dirty="0"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cs typeface="Times New Roman" panose="02020603050405020304" pitchFamily="18" charset="0"/>
              </a:rPr>
              <a:t>антиретровірусною</a:t>
            </a:r>
            <a:r>
              <a:rPr lang="uk-UA" sz="1600" dirty="0">
                <a:cs typeface="Times New Roman" panose="02020603050405020304" pitchFamily="18" charset="0"/>
              </a:rPr>
              <a:t> терапією в </a:t>
            </a:r>
            <a:r>
              <a:rPr lang="uk-UA" sz="1600" dirty="0" smtClean="0">
                <a:cs typeface="Times New Roman" panose="02020603050405020304" pitchFamily="18" charset="0"/>
              </a:rPr>
              <a:t>2025 </a:t>
            </a:r>
            <a:r>
              <a:rPr lang="uk-UA" sz="1600" dirty="0">
                <a:cs typeface="Times New Roman" panose="02020603050405020304" pitchFamily="18" charset="0"/>
              </a:rPr>
              <a:t>р. складає – </a:t>
            </a:r>
            <a:r>
              <a:rPr lang="uk-UA" sz="1600" u="sng" dirty="0">
                <a:solidFill>
                  <a:srgbClr val="0000FF"/>
                </a:solidFill>
                <a:cs typeface="Times New Roman" panose="02020603050405020304" pitchFamily="18" charset="0"/>
              </a:rPr>
              <a:t>100%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228600"/>
            <a:ext cx="8459788" cy="914400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Ситуація з туберкульозом</a:t>
            </a:r>
            <a:b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(розрахунок на 100 тис. населення)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5172436"/>
              </p:ext>
            </p:extLst>
          </p:nvPr>
        </p:nvGraphicFramePr>
        <p:xfrm>
          <a:off x="374650" y="1445954"/>
          <a:ext cx="4917430" cy="241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63367260"/>
              </p:ext>
            </p:extLst>
          </p:nvPr>
        </p:nvGraphicFramePr>
        <p:xfrm>
          <a:off x="529109" y="3576607"/>
          <a:ext cx="4608512" cy="273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45553509"/>
              </p:ext>
            </p:extLst>
          </p:nvPr>
        </p:nvGraphicFramePr>
        <p:xfrm>
          <a:off x="4355976" y="3645023"/>
          <a:ext cx="4275212" cy="287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534" name="Picture 10" descr="E:\Мои документы\Downloads\2hgdfhdfhdfh45745eyrthydtjh5u7ew557eyw5e471-82-300x2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45953"/>
            <a:ext cx="2520280" cy="1890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388350" cy="1268413"/>
          </a:xfrm>
        </p:spPr>
        <p:txBody>
          <a:bodyPr/>
          <a:lstStyle/>
          <a:p>
            <a:pPr algn="ctr" eaLnBrk="1" hangingPunct="1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Профілактика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туберкульозу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50285617"/>
              </p:ext>
            </p:extLst>
          </p:nvPr>
        </p:nvGraphicFramePr>
        <p:xfrm>
          <a:off x="251520" y="1603728"/>
          <a:ext cx="4208463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83720632"/>
              </p:ext>
            </p:extLst>
          </p:nvPr>
        </p:nvGraphicFramePr>
        <p:xfrm>
          <a:off x="3923928" y="1484784"/>
          <a:ext cx="475213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72124300"/>
              </p:ext>
            </p:extLst>
          </p:nvPr>
        </p:nvGraphicFramePr>
        <p:xfrm>
          <a:off x="395536" y="4005064"/>
          <a:ext cx="4202113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558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54" y="4130667"/>
            <a:ext cx="3455987" cy="214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57869" y="273845"/>
            <a:ext cx="81010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196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 sz="3600" b="1" dirty="0">
                <a:solidFill>
                  <a:srgbClr val="FFFF00"/>
                </a:solidFill>
                <a:cs typeface="Times New Roman" pitchFamily="18" charset="0"/>
              </a:rPr>
              <a:t>Показник інфекційної захворюваності </a:t>
            </a:r>
          </a:p>
        </p:txBody>
      </p:sp>
      <p:sp>
        <p:nvSpPr>
          <p:cNvPr id="18436" name="Rectangle 60"/>
          <p:cNvSpPr>
            <a:spLocks noGrp="1" noChangeArrowheads="1"/>
          </p:cNvSpPr>
          <p:nvPr>
            <p:ph idx="1"/>
          </p:nvPr>
        </p:nvSpPr>
        <p:spPr>
          <a:xfrm>
            <a:off x="395537" y="1412777"/>
            <a:ext cx="3816424" cy="4608511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Зниження</a:t>
            </a:r>
          </a:p>
          <a:p>
            <a:pPr marL="0" indent="0" eaLnBrk="1" hangingPunct="1">
              <a:buNone/>
              <a:defRPr/>
            </a:pP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захворюваності:</a:t>
            </a:r>
            <a:endParaRPr lang="uk-UA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гастроентероколіт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невстановленої етіології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45,8% (2025 – 13 випадків, 2024 – 24 випадки);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вітряна віспа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61,3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(2025 – 309, 2024 –798);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вірусн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8,5%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(2025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184,  2024 -201);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ГРВІ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5,5% (2025 – 35963, 2024 – 38053).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lvl="1" eaLnBrk="1" hangingPunct="1">
              <a:defRPr/>
            </a:pPr>
            <a:endParaRPr lang="uk-UA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8000" lvl="1" eaLnBrk="1" hangingPunct="1">
              <a:defRPr/>
            </a:pPr>
            <a:endParaRPr lang="uk-UA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0"/>
          <p:cNvSpPr txBox="1">
            <a:spLocks noChangeArrowheads="1"/>
          </p:cNvSpPr>
          <p:nvPr/>
        </p:nvSpPr>
        <p:spPr bwMode="auto">
          <a:xfrm>
            <a:off x="3563888" y="1401630"/>
            <a:ext cx="5073186" cy="32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захворюваності</a:t>
            </a:r>
            <a:r>
              <a:rPr lang="ru-RU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defRPr/>
            </a:pPr>
            <a:r>
              <a:rPr lang="ru-RU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гастроентероколіт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встановленої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етіології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на 84,6%  (2025–48, 2024–26);</a:t>
            </a:r>
          </a:p>
          <a:p>
            <a:pPr lvl="1" eaLnBrk="1" hangingPunct="1">
              <a:defRPr/>
            </a:pPr>
            <a:r>
              <a:rPr lang="ru-RU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грип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6,3 рази (2025 – 309, 2024 – 49).</a:t>
            </a:r>
          </a:p>
          <a:p>
            <a:pPr lvl="1" eaLnBrk="1" hangingPunct="1">
              <a:defRPr/>
            </a:pPr>
            <a:endParaRPr lang="uk-UA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ru-RU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uk-UA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6" descr="images (3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900672"/>
            <a:ext cx="337321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95" y="476672"/>
            <a:ext cx="8625209" cy="914400"/>
          </a:xfrm>
        </p:spPr>
        <p:txBody>
          <a:bodyPr/>
          <a:lstStyle/>
          <a:p>
            <a:r>
              <a:rPr lang="uk-UA" sz="3600" b="1" i="1" dirty="0"/>
              <a:t>Виконання   плану  профілактичних  щеплень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708779"/>
              </p:ext>
            </p:extLst>
          </p:nvPr>
        </p:nvGraphicFramePr>
        <p:xfrm>
          <a:off x="395536" y="1391072"/>
          <a:ext cx="7776862" cy="46863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4536503"/>
                <a:gridCol w="792088"/>
                <a:gridCol w="926329"/>
                <a:gridCol w="760971"/>
                <a:gridCol w="760971"/>
              </a:tblGrid>
              <a:tr h="4157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щеплень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r>
                        <a:rPr lang="uk-UA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Виконано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uk-UA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Відсоток виконання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63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8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проти дифтерії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Ревакцинація дифтерії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785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7775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7612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98,2%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97,9%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uk-UA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uk-UA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679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 кашлюку  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Ревакцинація кашлюку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725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723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629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99,7%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99,0%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100,0,%</a:t>
                      </a:r>
                      <a:endParaRPr lang="uk-UA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95,2%</a:t>
                      </a:r>
                      <a:endParaRPr lang="uk-UA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кору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Ревакцинація кору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708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1411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707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1388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99,9%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98,4%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100,0 %</a:t>
                      </a:r>
                      <a:endParaRPr lang="uk-UA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98,2,%</a:t>
                      </a:r>
                      <a:endParaRPr lang="uk-UA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479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туберкульозу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1088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892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82,0%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98,7%</a:t>
                      </a:r>
                      <a:endParaRPr lang="uk-UA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722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поліомієліту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Ревакцинація поліомієліту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736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4164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4078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99,0%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97,9%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uk-UA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uk-UA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319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проти гепатиту В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763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753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100,0%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99,0%</a:t>
                      </a:r>
                      <a:endParaRPr lang="uk-UA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479112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проти гемофільної  інфекції   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733 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88,1,%</a:t>
                      </a:r>
                      <a:endParaRPr lang="uk-UA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b="1" dirty="0" smtClean="0">
                <a:latin typeface="Times New Roman" pitchFamily="18" charset="0"/>
              </a:rPr>
              <a:t>Показники первинного виходу на інвалідність</a:t>
            </a:r>
            <a:endParaRPr lang="ru-RU" b="1" dirty="0" smtClean="0">
              <a:latin typeface="Times New Roman" pitchFamily="18" charset="0"/>
            </a:endParaRPr>
          </a:p>
        </p:txBody>
      </p:sp>
      <p:pic>
        <p:nvPicPr>
          <p:cNvPr id="25603" name="Picture 6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40088"/>
            <a:ext cx="3384550" cy="21097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00361"/>
            <a:ext cx="7923411" cy="1512639"/>
          </a:xfrm>
        </p:spPr>
        <p:txBody>
          <a:bodyPr/>
          <a:lstStyle/>
          <a:p>
            <a:pPr eaLnBrk="1" hangingPunct="1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Первинно визнано особами з інвалідністю серед дорослого населення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88913"/>
            <a:ext cx="7921625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2000" b="1" dirty="0">
                <a:solidFill>
                  <a:schemeClr val="tx2"/>
                </a:solidFill>
                <a:cs typeface="Times New Roman" pitchFamily="18" charset="0"/>
              </a:rPr>
              <a:t>Показники інвалідності </a:t>
            </a:r>
            <a:r>
              <a:rPr lang="uk-UA" sz="2000" b="1" dirty="0" smtClean="0">
                <a:solidFill>
                  <a:schemeClr val="tx2"/>
                </a:solidFill>
                <a:cs typeface="Times New Roman" pitchFamily="18" charset="0"/>
              </a:rPr>
              <a:t>дорослого населення за даними ЛКК</a:t>
            </a:r>
            <a:endParaRPr lang="ru-RU" sz="2000" b="1" u="sng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6628" name="Picture 3" descr="http://moylichniydoktor.narod.ru/olderfiles/1/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286"/>
            <a:ext cx="1023852" cy="1061877"/>
          </a:xfrm>
          <a:prstGeom prst="rect">
            <a:avLst/>
          </a:prstGeom>
          <a:noFill/>
          <a:ln w="349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24"/>
          <p:cNvSpPr>
            <a:spLocks noChangeArrowheads="1"/>
          </p:cNvSpPr>
          <p:nvPr/>
        </p:nvSpPr>
        <p:spPr bwMode="auto">
          <a:xfrm>
            <a:off x="426814" y="2886472"/>
            <a:ext cx="738554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ru-RU" sz="1800" b="1" dirty="0" err="1" smtClean="0">
                <a:cs typeface="Times New Roman" pitchFamily="18" charset="0"/>
              </a:rPr>
              <a:t>Первинно</a:t>
            </a:r>
            <a:r>
              <a:rPr lang="ru-RU" sz="1800" b="1" dirty="0" smtClean="0">
                <a:cs typeface="Times New Roman" pitchFamily="18" charset="0"/>
              </a:rPr>
              <a:t> </a:t>
            </a:r>
            <a:r>
              <a:rPr lang="ru-RU" sz="1800" b="1" dirty="0" err="1" smtClean="0">
                <a:cs typeface="Times New Roman" pitchFamily="18" charset="0"/>
              </a:rPr>
              <a:t>визнано</a:t>
            </a:r>
            <a:r>
              <a:rPr lang="ru-RU" sz="1800" b="1" dirty="0" smtClean="0">
                <a:cs typeface="Times New Roman" pitchFamily="18" charset="0"/>
              </a:rPr>
              <a:t> особами з </a:t>
            </a:r>
            <a:r>
              <a:rPr lang="ru-RU" sz="1800" b="1" dirty="0" err="1" smtClean="0">
                <a:cs typeface="Times New Roman" pitchFamily="18" charset="0"/>
              </a:rPr>
              <a:t>інвалідністю</a:t>
            </a:r>
            <a:r>
              <a:rPr lang="ru-RU" sz="1800" b="1" dirty="0" smtClean="0">
                <a:cs typeface="Times New Roman" pitchFamily="18" charset="0"/>
              </a:rPr>
              <a:t> у </a:t>
            </a:r>
            <a:r>
              <a:rPr lang="ru-RU" sz="1800" b="1" dirty="0" err="1" smtClean="0">
                <a:cs typeface="Times New Roman" pitchFamily="18" charset="0"/>
              </a:rPr>
              <a:t>працездатному</a:t>
            </a:r>
            <a:r>
              <a:rPr lang="ru-RU" sz="1800" b="1" dirty="0" smtClean="0">
                <a:cs typeface="Times New Roman" pitchFamily="18" charset="0"/>
              </a:rPr>
              <a:t> </a:t>
            </a:r>
            <a:r>
              <a:rPr lang="ru-RU" sz="1800" b="1" dirty="0" err="1" smtClean="0">
                <a:cs typeface="Times New Roman" pitchFamily="18" charset="0"/>
              </a:rPr>
              <a:t>віці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26630" name="Rectangle 25"/>
          <p:cNvSpPr>
            <a:spLocks noChangeArrowheads="1"/>
          </p:cNvSpPr>
          <p:nvPr/>
        </p:nvSpPr>
        <p:spPr bwMode="auto">
          <a:xfrm>
            <a:off x="426814" y="4509524"/>
            <a:ext cx="8537673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uk-UA" sz="1800" b="1" dirty="0">
                <a:cs typeface="Times New Roman" pitchFamily="18" charset="0"/>
              </a:rPr>
              <a:t>Рівень первинної інвалідності серед осіб працездатного віку </a:t>
            </a:r>
            <a:r>
              <a:rPr lang="uk-UA" sz="1800" b="1" u="sng" dirty="0">
                <a:solidFill>
                  <a:srgbClr val="C00000"/>
                </a:solidFill>
                <a:cs typeface="Times New Roman" pitchFamily="18" charset="0"/>
              </a:rPr>
              <a:t>на </a:t>
            </a:r>
            <a:r>
              <a:rPr lang="uk-UA" sz="1800" b="1" u="sng" dirty="0" smtClean="0">
                <a:solidFill>
                  <a:srgbClr val="C00000"/>
                </a:solidFill>
                <a:cs typeface="Times New Roman" pitchFamily="18" charset="0"/>
              </a:rPr>
              <a:t>100 </a:t>
            </a:r>
            <a:r>
              <a:rPr lang="uk-UA" sz="1800" b="1" u="sng" dirty="0">
                <a:solidFill>
                  <a:srgbClr val="C00000"/>
                </a:solidFill>
                <a:cs typeface="Times New Roman" pitchFamily="18" charset="0"/>
              </a:rPr>
              <a:t>тис. нас. </a:t>
            </a:r>
            <a:endParaRPr lang="ru-RU" sz="1800" b="1" dirty="0">
              <a:cs typeface="Times New Roman" pitchFamily="18" charset="0"/>
            </a:endParaRPr>
          </a:p>
        </p:txBody>
      </p:sp>
      <p:graphicFrame>
        <p:nvGraphicFramePr>
          <p:cNvPr id="1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033719"/>
              </p:ext>
            </p:extLst>
          </p:nvPr>
        </p:nvGraphicFramePr>
        <p:xfrm>
          <a:off x="327008" y="3239906"/>
          <a:ext cx="3250815" cy="126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132966"/>
              </p:ext>
            </p:extLst>
          </p:nvPr>
        </p:nvGraphicFramePr>
        <p:xfrm>
          <a:off x="2404294" y="1743935"/>
          <a:ext cx="3430584" cy="115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223214"/>
              </p:ext>
            </p:extLst>
          </p:nvPr>
        </p:nvGraphicFramePr>
        <p:xfrm>
          <a:off x="2584063" y="3409005"/>
          <a:ext cx="3250815" cy="126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Object 2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81561450"/>
              </p:ext>
            </p:extLst>
          </p:nvPr>
        </p:nvGraphicFramePr>
        <p:xfrm>
          <a:off x="2821120" y="4352559"/>
          <a:ext cx="3490888" cy="249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5496" y="227147"/>
            <a:ext cx="7142170" cy="1196975"/>
          </a:xfrm>
        </p:spPr>
        <p:txBody>
          <a:bodyPr/>
          <a:lstStyle/>
          <a:p>
            <a:pPr algn="ctr" eaLnBrk="1" hangingPunct="1"/>
            <a:r>
              <a:rPr lang="uk-U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первинного виходу на інвалідність за даними ЛКК</a:t>
            </a:r>
            <a:endParaRPr lang="ru-RU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8" descr="E:\Мои документы\Downloads\інвалідність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83" y="332657"/>
            <a:ext cx="1523786" cy="1020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835751"/>
              </p:ext>
            </p:extLst>
          </p:nvPr>
        </p:nvGraphicFramePr>
        <p:xfrm>
          <a:off x="323528" y="1484784"/>
          <a:ext cx="675385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65144808"/>
              </p:ext>
            </p:extLst>
          </p:nvPr>
        </p:nvGraphicFramePr>
        <p:xfrm>
          <a:off x="833699" y="4221088"/>
          <a:ext cx="5730463" cy="249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44446" y="2564904"/>
            <a:ext cx="1632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/>
              <a:t>Серед осіб з інвалідністю переважно чоловіки – </a:t>
            </a:r>
            <a:r>
              <a:rPr lang="uk-UA" sz="1800" b="1" dirty="0" smtClean="0">
                <a:solidFill>
                  <a:srgbClr val="C00000"/>
                </a:solidFill>
              </a:rPr>
              <a:t>63,3%.</a:t>
            </a:r>
            <a:endParaRPr lang="uk-UA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604250" cy="1080343"/>
          </a:xfrm>
        </p:spPr>
        <p:txBody>
          <a:bodyPr/>
          <a:lstStyle/>
          <a:p>
            <a:pPr algn="ctr" eaLnBrk="1" hangingPunct="1"/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Діти з інвалідністю</a:t>
            </a:r>
            <a:b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(0-17років)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0638076"/>
              </p:ext>
            </p:extLst>
          </p:nvPr>
        </p:nvGraphicFramePr>
        <p:xfrm>
          <a:off x="684213" y="1260475"/>
          <a:ext cx="3959795" cy="292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5544599"/>
              </p:ext>
            </p:extLst>
          </p:nvPr>
        </p:nvGraphicFramePr>
        <p:xfrm>
          <a:off x="4478338" y="1387475"/>
          <a:ext cx="3719729" cy="277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8677" name="Picture 12" descr="images (74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370"/>
            <a:ext cx="2089872" cy="1351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3" descr="images (75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06" y="50099"/>
            <a:ext cx="2055109" cy="133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363312"/>
              </p:ext>
            </p:extLst>
          </p:nvPr>
        </p:nvGraphicFramePr>
        <p:xfrm>
          <a:off x="1495545" y="3933056"/>
          <a:ext cx="5620718" cy="2600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35896" y="3914138"/>
            <a:ext cx="259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/>
              <a:t>Структура первинної дитячої інвалідності</a:t>
            </a:r>
            <a:endParaRPr lang="uk-UA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</a:rPr>
              <a:t>Показники</a:t>
            </a:r>
            <a:r>
              <a:rPr lang="uk-U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</a:rPr>
              <a:t>демографії</a:t>
            </a:r>
            <a:endParaRPr lang="ru-RU" sz="5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123" name="Picture 4" descr="%D0%B4%D0%B5%D0%BC%D0%BE%D0%B3%D1%80%D0%B0%D1%84%D1%96%D1%8F-%D0%BE%D0%BD%D0%BB%D0%B0%D0%B9%D0%BD-%D1%82%D0%B5%D1%81%D1%82-%D0%B7-%D0%B3%D0%B5%D0%BE%D0%B3%D1%80%D0%B0%D1%84%D1%96%D1%97-10-%D0%BA%D0%BB%D0%B0%D1%81-300x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28098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3908425" y="3078163"/>
            <a:ext cx="1327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b="1" u="sng">
                <a:solidFill>
                  <a:schemeClr val="tx2"/>
                </a:solidFill>
              </a:rPr>
              <a:t>30,29</a:t>
            </a:r>
            <a:endParaRPr lang="ru-RU" b="1" u="sng">
              <a:solidFill>
                <a:schemeClr val="tx2"/>
              </a:solidFill>
            </a:endParaRPr>
          </a:p>
        </p:txBody>
      </p:sp>
      <p:sp>
        <p:nvSpPr>
          <p:cNvPr id="30723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Амбулаторно-поліклінічна допомога</a:t>
            </a:r>
            <a:endParaRPr lang="ru-RU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images (40)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13100"/>
            <a:ext cx="3097213" cy="2160588"/>
          </a:xfrm>
          <a:noFill/>
          <a:ln w="412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17" descr="20131125-oltas-uj-vedooltas-pneumococcus-illusztracio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13" y="332656"/>
            <a:ext cx="2195512" cy="1341438"/>
          </a:xfrm>
          <a:prstGeom prst="rect">
            <a:avLst/>
          </a:prstGeom>
          <a:noFill/>
          <a:ln w="476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18" descr="images (2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124075" cy="1412875"/>
          </a:xfrm>
          <a:prstGeom prst="rect">
            <a:avLst/>
          </a:prstGeom>
          <a:noFill/>
          <a:ln w="412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title"/>
          </p:nvPr>
        </p:nvSpPr>
        <p:spPr>
          <a:xfrm>
            <a:off x="136701" y="80069"/>
            <a:ext cx="6392961" cy="1080120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Забезпеченість амбулаторно-поліклінічною допомогою та робота поліклінік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7599629"/>
              </p:ext>
            </p:extLst>
          </p:nvPr>
        </p:nvGraphicFramePr>
        <p:xfrm>
          <a:off x="5525771" y="1387642"/>
          <a:ext cx="3077153" cy="294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85539163"/>
              </p:ext>
            </p:extLst>
          </p:nvPr>
        </p:nvGraphicFramePr>
        <p:xfrm>
          <a:off x="2871556" y="1298953"/>
          <a:ext cx="2984242" cy="2321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70329782"/>
              </p:ext>
            </p:extLst>
          </p:nvPr>
        </p:nvGraphicFramePr>
        <p:xfrm>
          <a:off x="2500297" y="3619271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1749" name="Picture 21" descr="images (28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2929" y="141727"/>
            <a:ext cx="2060575" cy="1239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40110019"/>
              </p:ext>
            </p:extLst>
          </p:nvPr>
        </p:nvGraphicFramePr>
        <p:xfrm>
          <a:off x="366666" y="3979298"/>
          <a:ext cx="2735263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6099763"/>
              </p:ext>
            </p:extLst>
          </p:nvPr>
        </p:nvGraphicFramePr>
        <p:xfrm>
          <a:off x="366666" y="1381564"/>
          <a:ext cx="2735263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3" name="Picture 11" descr="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29" y="5484331"/>
            <a:ext cx="1800200" cy="1195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--stati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75" y="4528496"/>
            <a:ext cx="2094579" cy="1553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7586" y="3829489"/>
            <a:ext cx="240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Відвідування на одного </a:t>
            </a:r>
          </a:p>
          <a:p>
            <a:r>
              <a:rPr lang="uk-UA" sz="1600" b="1" dirty="0" smtClean="0"/>
              <a:t>жителя вдома</a:t>
            </a:r>
            <a:endParaRPr lang="uk-UA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Діяльність стаціонарів</a:t>
            </a:r>
            <a:endParaRPr lang="ru-RU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Медицина-будуще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2628454" cy="141287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1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35" y="3501008"/>
            <a:ext cx="2484438" cy="1412875"/>
          </a:xfrm>
          <a:prstGeom prst="rect">
            <a:avLst/>
          </a:prstGeom>
          <a:noFill/>
          <a:ln w="412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Використання ліжкового фонду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614727"/>
              </p:ext>
            </p:extLst>
          </p:nvPr>
        </p:nvGraphicFramePr>
        <p:xfrm>
          <a:off x="539552" y="1368778"/>
          <a:ext cx="3960812" cy="288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022593"/>
              </p:ext>
            </p:extLst>
          </p:nvPr>
        </p:nvGraphicFramePr>
        <p:xfrm>
          <a:off x="4500365" y="1412875"/>
          <a:ext cx="3959424" cy="244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846" name="Picture 5" descr="images (5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5614"/>
            <a:ext cx="2971360" cy="1867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286713"/>
              </p:ext>
            </p:extLst>
          </p:nvPr>
        </p:nvGraphicFramePr>
        <p:xfrm>
          <a:off x="4788024" y="3789040"/>
          <a:ext cx="3743325" cy="252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5067077" cy="1080790"/>
          </a:xfrm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Високими є показники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виконання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плану роботи ліжка  </a:t>
            </a:r>
            <a:b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відділеннях,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%: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953737"/>
              </p:ext>
            </p:extLst>
          </p:nvPr>
        </p:nvGraphicFramePr>
        <p:xfrm>
          <a:off x="-200917" y="1275991"/>
          <a:ext cx="9318397" cy="503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 descr="E:\Мои документы\Downloads\6320d874cb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4781" y="174497"/>
            <a:ext cx="1547664" cy="1027746"/>
          </a:xfrm>
          <a:prstGeom prst="rect">
            <a:avLst/>
          </a:prstGeom>
          <a:noFill/>
          <a:ln>
            <a:solidFill>
              <a:schemeClr val="accent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6156"/>
            <a:ext cx="1542669" cy="102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17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6959471" cy="1080790"/>
          </a:xfrm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Низькими є показники 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виконання 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плану роботи ліжка, у %: 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252605"/>
              </p:ext>
            </p:extLst>
          </p:nvPr>
        </p:nvGraphicFramePr>
        <p:xfrm>
          <a:off x="539552" y="1340768"/>
          <a:ext cx="8784976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5" descr="images (5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955449"/>
            <a:ext cx="2198299" cy="1353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Медичне забезпечення ВПО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883583"/>
              </p:ext>
            </p:extLst>
          </p:nvPr>
        </p:nvGraphicFramePr>
        <p:xfrm>
          <a:off x="0" y="1358153"/>
          <a:ext cx="8568952" cy="2215734"/>
        </p:xfrm>
        <a:graphic>
          <a:graphicData uri="http://schemas.openxmlformats.org/drawingml/2006/table">
            <a:tbl>
              <a:tblPr firstRow="1" firstCol="1" bandRow="1"/>
              <a:tblGrid>
                <a:gridCol w="633772"/>
                <a:gridCol w="738780"/>
                <a:gridCol w="633027"/>
                <a:gridCol w="633772"/>
                <a:gridCol w="633027"/>
                <a:gridCol w="633772"/>
                <a:gridCol w="621857"/>
                <a:gridCol w="644944"/>
                <a:gridCol w="621857"/>
                <a:gridCol w="502697"/>
                <a:gridCol w="564510"/>
                <a:gridCol w="545147"/>
                <a:gridCol w="590527"/>
                <a:gridCol w="571263"/>
              </a:tblGrid>
              <a:tr h="11130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медоглядів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(для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абулаторних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хворих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ФОГК(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          (для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абулаторних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та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стаціонарних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хворих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Амбулаторна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допомога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      (без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медоглядів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Госпіталізовано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                       (для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стаціонарних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хворих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Звернення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до ЕМД 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екстренна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медична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допомога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Зареєст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ровано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вагітних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(ПБ)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Народжено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дітей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(ПБ)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заключено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декларацій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64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38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19275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11062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4273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30498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12881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5815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996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19275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11062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12" y="3789040"/>
            <a:ext cx="4139952" cy="23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7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психологічна допомога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2808312" cy="1885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34080"/>
            <a:ext cx="3654558" cy="193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88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71" y="350625"/>
            <a:ext cx="8229600" cy="6820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Психологічна допомога</a:t>
            </a:r>
            <a:endParaRPr lang="uk-U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9948" y="1380882"/>
            <a:ext cx="8640960" cy="17697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закладах охорони здоров’я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 власності міста психологічну допомогу надають </a:t>
            </a: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лікарів психіатрів, </a:t>
            </a: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лікарів-психологів вторинної ланки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 первинної ланки. За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місяців 2025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за психологічною допомогою звернулись та отримали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 </a:t>
            </a: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18040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осіб (в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764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дітей),  </a:t>
            </a:r>
            <a:endParaRPr lang="uk-UA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лікарями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первинної ланки надано допомогу </a:t>
            </a:r>
            <a:endParaRPr lang="uk-UA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2861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особам (в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517 дітей) із яких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ВПО (в т.ч.63 дитини);</a:t>
            </a: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лікарями вторинної ланки – 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15179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осіб (в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1247 дітей), </a:t>
            </a:r>
            <a:endParaRPr lang="uk-UA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4733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ВПО (в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395 дітей).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851920" y="3429000"/>
            <a:ext cx="471601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Одноразову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консультацію отримали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076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осіб на вторинній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ланці та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 на первинній ланці.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99689"/>
            <a:ext cx="2592288" cy="1456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642809"/>
            <a:ext cx="2833962" cy="1885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42809"/>
            <a:ext cx="2808312" cy="1885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50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207" y="216094"/>
            <a:ext cx="7162551" cy="9606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Центри ментального здоров’я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843789"/>
              </p:ext>
            </p:extLst>
          </p:nvPr>
        </p:nvGraphicFramePr>
        <p:xfrm>
          <a:off x="755576" y="2636912"/>
          <a:ext cx="5904656" cy="254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7288510"/>
              </p:ext>
            </p:extLst>
          </p:nvPr>
        </p:nvGraphicFramePr>
        <p:xfrm>
          <a:off x="-1116632" y="1772816"/>
          <a:ext cx="457200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19246053"/>
              </p:ext>
            </p:extLst>
          </p:nvPr>
        </p:nvGraphicFramePr>
        <p:xfrm>
          <a:off x="4081483" y="1834828"/>
          <a:ext cx="3935998" cy="4005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68431637"/>
              </p:ext>
            </p:extLst>
          </p:nvPr>
        </p:nvGraphicFramePr>
        <p:xfrm>
          <a:off x="6084168" y="1628799"/>
          <a:ext cx="3935998" cy="437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7016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190029"/>
            <a:ext cx="846043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altLang="uk-UA" sz="3200" b="1" dirty="0">
                <a:solidFill>
                  <a:schemeClr val="bg1"/>
                </a:solidFill>
                <a:cs typeface="Arial" charset="0"/>
              </a:rPr>
              <a:t>Чисельність  постійного </a:t>
            </a:r>
            <a:r>
              <a:rPr lang="uk-UA" altLang="uk-UA" sz="3200" b="1" dirty="0" smtClean="0">
                <a:solidFill>
                  <a:schemeClr val="bg1"/>
                </a:solidFill>
                <a:cs typeface="Arial" charset="0"/>
              </a:rPr>
              <a:t>населення (у </a:t>
            </a:r>
            <a:r>
              <a:rPr lang="uk-UA" altLang="uk-UA" sz="3200" b="1" dirty="0">
                <a:solidFill>
                  <a:schemeClr val="bg1"/>
                </a:solidFill>
                <a:cs typeface="Arial" charset="0"/>
              </a:rPr>
              <a:t>%)</a:t>
            </a:r>
            <a:endParaRPr lang="ru-RU" altLang="uk-UA" sz="32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424432"/>
              </p:ext>
            </p:extLst>
          </p:nvPr>
        </p:nvGraphicFramePr>
        <p:xfrm>
          <a:off x="478454" y="1628800"/>
          <a:ext cx="798197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2097206" cy="1347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81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39" y="252223"/>
            <a:ext cx="8229600" cy="796950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Медична реабілітація</a:t>
            </a:r>
            <a:endParaRPr lang="uk-U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99977651"/>
              </p:ext>
            </p:extLst>
          </p:nvPr>
        </p:nvGraphicFramePr>
        <p:xfrm>
          <a:off x="-756592" y="1652368"/>
          <a:ext cx="6033049" cy="287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93640945"/>
              </p:ext>
            </p:extLst>
          </p:nvPr>
        </p:nvGraphicFramePr>
        <p:xfrm>
          <a:off x="755576" y="756796"/>
          <a:ext cx="4248472" cy="2031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75808862"/>
              </p:ext>
            </p:extLst>
          </p:nvPr>
        </p:nvGraphicFramePr>
        <p:xfrm>
          <a:off x="4090739" y="3213475"/>
          <a:ext cx="4572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/>
          </p:nvPr>
        </p:nvGraphicFramePr>
        <p:xfrm>
          <a:off x="323528" y="3994947"/>
          <a:ext cx="3312368" cy="79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38148"/>
            <a:ext cx="3528392" cy="15877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37" y="1242928"/>
            <a:ext cx="3654558" cy="1931695"/>
          </a:xfrm>
          <a:prstGeom prst="rect">
            <a:avLst/>
          </a:prstGeom>
        </p:spPr>
      </p:pic>
      <p:graphicFrame>
        <p:nvGraphicFramePr>
          <p:cNvPr id="14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089542"/>
              </p:ext>
            </p:extLst>
          </p:nvPr>
        </p:nvGraphicFramePr>
        <p:xfrm>
          <a:off x="3564096" y="3927097"/>
          <a:ext cx="5038353" cy="233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</p:spTree>
    <p:extLst>
      <p:ext uri="{BB962C8B-B14F-4D97-AF65-F5344CB8AC3E}">
        <p14:creationId xmlns:p14="http://schemas.microsoft.com/office/powerpoint/2010/main" val="40007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Робота акушерсько-гінекологічної служби</a:t>
            </a:r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5" descr="images (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303463" cy="16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8916" name="Picture 7" descr="images (4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2376488" cy="165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8" descr="images (27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83" y="4648645"/>
            <a:ext cx="2736850" cy="136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8874561"/>
              </p:ext>
            </p:extLst>
          </p:nvPr>
        </p:nvGraphicFramePr>
        <p:xfrm>
          <a:off x="3995936" y="1398588"/>
          <a:ext cx="46799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3826433"/>
              </p:ext>
            </p:extLst>
          </p:nvPr>
        </p:nvGraphicFramePr>
        <p:xfrm>
          <a:off x="735012" y="1557338"/>
          <a:ext cx="3706813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0" name="AutoShape 9" descr="Картинки по запросу денний стаціонар полікліні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ru-RU" sz="4400"/>
          </a:p>
        </p:txBody>
      </p:sp>
      <p:sp>
        <p:nvSpPr>
          <p:cNvPr id="39941" name="AutoShape 11" descr="Картинки по запросу денний стаціонар полікліні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ru-RU" sz="4400"/>
          </a:p>
        </p:txBody>
      </p:sp>
      <p:pic>
        <p:nvPicPr>
          <p:cNvPr id="39942" name="Picture 9" descr="images (1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74" y="174695"/>
            <a:ext cx="2088619" cy="12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images (1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57" y="174696"/>
            <a:ext cx="2084917" cy="12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196752"/>
            <a:ext cx="8077200" cy="1871886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Медична допомога ветеранам війни та особам потерпілим внаслідок аварії на ЧАЕС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6" descr="thumb_120464_news_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280929"/>
            <a:ext cx="3240087" cy="219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Картинки по запросу медична допомога учасникам бойових ді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66529"/>
            <a:ext cx="244951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115888"/>
            <a:ext cx="8713788" cy="1112837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медичної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допомоги ветеранам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особам,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поширюється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чинність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"Про статус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ветеранів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гарантії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 за  2025 р.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8485936"/>
              </p:ext>
            </p:extLst>
          </p:nvPr>
        </p:nvGraphicFramePr>
        <p:xfrm>
          <a:off x="611560" y="1412774"/>
          <a:ext cx="2664296" cy="482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1815010"/>
              </p:ext>
            </p:extLst>
          </p:nvPr>
        </p:nvGraphicFramePr>
        <p:xfrm>
          <a:off x="3087091" y="2060848"/>
          <a:ext cx="5445722" cy="361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7235825" cy="1058862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Надання медичної допомоги особам, потерпілим внаслідок аварії на ЧАЕС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9107349"/>
              </p:ext>
            </p:extLst>
          </p:nvPr>
        </p:nvGraphicFramePr>
        <p:xfrm>
          <a:off x="468313" y="1340768"/>
          <a:ext cx="417569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355976" y="3429000"/>
            <a:ext cx="4176464" cy="10801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Особи, потерпілі від аварії на ЧАЕС,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91,9%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оглянуті та проліковані амбулаторно</a:t>
            </a:r>
          </a:p>
        </p:txBody>
      </p:sp>
      <p:pic>
        <p:nvPicPr>
          <p:cNvPr id="50182" name="Picture 6" descr="images (65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07" y="1576513"/>
            <a:ext cx="2556718" cy="160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10" descr="E:\Мои документы\Downloads\img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61" y="4389167"/>
            <a:ext cx="2520280" cy="168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Аналіз письмових звернень громадян, що надійшли в </a:t>
            </a:r>
            <a:b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УОЗ КМР за 2025 рік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5" descr="скачанные файлы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21" y="3269977"/>
            <a:ext cx="26193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6" descr="images (2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77289"/>
            <a:ext cx="2305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7" descr="images (4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33" y="4797152"/>
            <a:ext cx="2665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832" y="138777"/>
            <a:ext cx="7308304" cy="1072307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  <a:effectLst/>
                <a:latin typeface="Times New Roman"/>
              </a:rPr>
              <a:t>Розподіл </a:t>
            </a:r>
            <a:r>
              <a:rPr lang="uk-UA" sz="3600" dirty="0" smtClean="0">
                <a:solidFill>
                  <a:schemeClr val="bg1"/>
                </a:solidFill>
                <a:effectLst/>
                <a:latin typeface="Times New Roman"/>
              </a:rPr>
              <a:t>звернень</a:t>
            </a:r>
            <a:endParaRPr lang="ru-RU" sz="3600" dirty="0">
              <a:solidFill>
                <a:schemeClr val="bg1"/>
              </a:solidFill>
              <a:effectLst/>
            </a:endParaRPr>
          </a:p>
        </p:txBody>
      </p:sp>
      <p:pic>
        <p:nvPicPr>
          <p:cNvPr id="7170" name="Picture 2" descr="E:\Мои документы\Downloads\Semei--nyii---vr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31" y="138778"/>
            <a:ext cx="1965001" cy="13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28052" y="1301355"/>
            <a:ext cx="5582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dirty="0">
                <a:solidFill>
                  <a:srgbClr val="1F282C"/>
                </a:solidFill>
                <a:ea typeface="Times New Roman" panose="02020603050405020304" pitchFamily="18" charset="0"/>
              </a:rPr>
              <a:t>Протягом </a:t>
            </a:r>
            <a:r>
              <a:rPr lang="uk-UA" sz="2400" dirty="0" smtClean="0">
                <a:solidFill>
                  <a:srgbClr val="1F282C"/>
                </a:solidFill>
                <a:ea typeface="Times New Roman" panose="02020603050405020304" pitchFamily="18" charset="0"/>
              </a:rPr>
              <a:t>2025 рік </a:t>
            </a:r>
            <a:r>
              <a:rPr lang="uk-UA" sz="2400" dirty="0">
                <a:solidFill>
                  <a:srgbClr val="1F282C"/>
                </a:solidFill>
                <a:ea typeface="Times New Roman" panose="02020603050405020304" pitchFamily="18" charset="0"/>
              </a:rPr>
              <a:t>надійшло </a:t>
            </a:r>
            <a:r>
              <a:rPr lang="uk-UA" sz="2400" b="1" dirty="0" smtClean="0">
                <a:solidFill>
                  <a:srgbClr val="1F282C"/>
                </a:solidFill>
                <a:ea typeface="Times New Roman" panose="02020603050405020304" pitchFamily="18" charset="0"/>
              </a:rPr>
              <a:t>373 </a:t>
            </a:r>
            <a:r>
              <a:rPr lang="uk-UA" sz="2400" dirty="0" smtClean="0">
                <a:solidFill>
                  <a:srgbClr val="1F282C"/>
                </a:solidFill>
                <a:ea typeface="Times New Roman" panose="02020603050405020304" pitchFamily="18" charset="0"/>
              </a:rPr>
              <a:t>звернення.</a:t>
            </a:r>
            <a:endParaRPr lang="uk-UA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1100" b="1" i="1" dirty="0" smtClean="0">
              <a:solidFill>
                <a:srgbClr val="1F282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Звернення </a:t>
            </a:r>
            <a:r>
              <a:rPr lang="uk-UA" sz="2400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надійшли через</a:t>
            </a:r>
            <a:r>
              <a:rPr lang="uk-UA" sz="2400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60350273"/>
              </p:ext>
            </p:extLst>
          </p:nvPr>
        </p:nvGraphicFramePr>
        <p:xfrm>
          <a:off x="503039" y="2435611"/>
          <a:ext cx="4594346" cy="255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48952661"/>
              </p:ext>
            </p:extLst>
          </p:nvPr>
        </p:nvGraphicFramePr>
        <p:xfrm>
          <a:off x="4509084" y="1844824"/>
          <a:ext cx="4572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5925183" y="1411387"/>
            <a:ext cx="216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200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видами: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58086081"/>
              </p:ext>
            </p:extLst>
          </p:nvPr>
        </p:nvGraphicFramePr>
        <p:xfrm>
          <a:off x="2800212" y="5160890"/>
          <a:ext cx="3672408" cy="95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Прямокутник 11"/>
          <p:cNvSpPr/>
          <p:nvPr/>
        </p:nvSpPr>
        <p:spPr>
          <a:xfrm>
            <a:off x="1974437" y="4621486"/>
            <a:ext cx="5114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200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результатами розгляду: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457" y="0"/>
            <a:ext cx="7416824" cy="682771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  <a:effectLst/>
                <a:latin typeface="Times New Roman"/>
              </a:rPr>
              <a:t>Розподіл по характеру звернень:</a:t>
            </a:r>
            <a:endParaRPr lang="ru-RU" sz="32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6" descr="images (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89"/>
            <a:ext cx="1743152" cy="10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1789497" y="475710"/>
            <a:ext cx="5832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питання, що порушуються у зверненнях громадян</a:t>
            </a:r>
            <a:r>
              <a:rPr lang="uk-UA" sz="2400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563987012"/>
              </p:ext>
            </p:extLst>
          </p:nvPr>
        </p:nvGraphicFramePr>
        <p:xfrm>
          <a:off x="1815303" y="1194459"/>
          <a:ext cx="5781032" cy="502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84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sz="4800" b="1" smtClean="0">
                <a:latin typeface="Times New Roman" pitchFamily="18" charset="0"/>
                <a:cs typeface="Times New Roman" pitchFamily="18" charset="0"/>
              </a:rPr>
              <a:t>Виконання бюджету</a:t>
            </a:r>
            <a:endParaRPr lang="ru-RU" sz="4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6" descr="images (7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51494"/>
            <a:ext cx="2909168" cy="216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44" name="Picture 7" descr="images (7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208756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vz26-27_Страница_01_Изображение_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01043" cy="131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899592" y="188640"/>
            <a:ext cx="6480522" cy="93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altLang="uk-UA" sz="3600" b="1" dirty="0">
                <a:solidFill>
                  <a:schemeClr val="bg1"/>
                </a:solidFill>
                <a:cs typeface="Arial" charset="0"/>
              </a:rPr>
              <a:t>Природний приріст населення</a:t>
            </a:r>
            <a:endParaRPr lang="ru-RU" altLang="uk-UA" sz="36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815771"/>
              </p:ext>
            </p:extLst>
          </p:nvPr>
        </p:nvGraphicFramePr>
        <p:xfrm>
          <a:off x="611560" y="1412776"/>
          <a:ext cx="804442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412776"/>
            <a:ext cx="2450804" cy="19508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69"/>
            <a:ext cx="8208912" cy="136815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Профінансовано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галузь охорони здоров’я Кропивницької міської територіальної громади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рік на загальну суму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92 891,6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грн, що становить 97,5 %  до плану на 2025 рік.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7920880" cy="4896544"/>
          </a:xfrm>
        </p:spPr>
        <p:txBody>
          <a:bodyPr/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галузь охорони здоров’я Кропивницької міської територіальної громади на 2025 рік по загальному фонду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усіма уточненнями обсяг видатків у сумі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95 289,3</a:t>
            </a:r>
            <a:r>
              <a:rPr lang="uk-UA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грн. </a:t>
            </a:r>
            <a:r>
              <a:rPr lang="uk-UA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pPr marL="0" indent="0">
              <a:buNone/>
            </a:pPr>
            <a:r>
              <a:rPr lang="uk-UA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Видатки загального фонду спрямовано на:</a:t>
            </a:r>
            <a:endParaRPr lang="ru-RU" sz="17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праці з нарахуваннями – 3 306,0 тис. грн (3,6 %);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медикаментів та перев’язувальних матеріалів – 8 530,6 тис. грн (9,2 %);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придбання продуктів харчування – 242,0 тис. грн (0,3 %);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оплату енергоносіїв та комунальних послуг – 63 428,0 тис. грн (68,4 %);   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 витрат, пов’язаних з відпуском лікарських засобів за рецептами лікарів безоплатно і на пільгових умовах громадянам, які мають на це право відповідно до законодавства та на пільгове зубопротезування -                       11008,8 тис. грн (11,6 %);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предметів, матеріалів та інвентарю – 1 034,1 тис. грн (1,1 %);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послуг (крім комунальних) – 5 342,1 тис. грн (5,8 %).</a:t>
            </a:r>
          </a:p>
          <a:p>
            <a:endParaRPr lang="ru-RU" sz="1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ои документы\Downloads\images (8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79" y="1988840"/>
            <a:ext cx="1368152" cy="90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\\Ksy\обмен\фото на слайди\інс\vt2e1wzik40g9qkuyv8swp6r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" y="5916239"/>
            <a:ext cx="1316422" cy="90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48" y="5779716"/>
            <a:ext cx="1559204" cy="103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7956376" cy="1340768"/>
          </a:xfrm>
        </p:spPr>
        <p:txBody>
          <a:bodyPr/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спеціальному фонду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 бюджету (бюджет розвитку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 на галузь охорони здоров’я Кропивницької міської територіальної громади на 2025 рік затверджено бюджетні призначення  на загальну суму </a:t>
            </a:r>
            <a:r>
              <a:rPr lang="uk-UA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29 101,8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40768"/>
            <a:ext cx="8676455" cy="5400600"/>
          </a:xfrm>
        </p:spPr>
        <p:txBody>
          <a:bodyPr/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Профінансовано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спеціальному фонду міського бюджету (бюджет розвитку) за 2025 рік на загальну суму 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27 007,7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грн, що становить 92,8 %  до плану на 2025 рік. 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Використано коштів по спеціальному фонду міського бюджету (бюджет розвитку) у сумі 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27 007,7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, які спрямовані на:</a:t>
            </a:r>
          </a:p>
          <a:p>
            <a:pPr lvl="1" algn="just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капітальний ремонт поліклініки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КНП «МЛШМД» КМР»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із облаштуванням </a:t>
            </a:r>
            <a:r>
              <a:rPr lang="uk-UA" sz="1600" b="1" dirty="0" err="1">
                <a:latin typeface="Times New Roman" pitchFamily="18" charset="0"/>
                <a:cs typeface="Times New Roman" panose="02020603050405020304" pitchFamily="18" charset="0"/>
              </a:rPr>
              <a:t>безбар’єрного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 простору за </a:t>
            </a:r>
            <a:r>
              <a:rPr lang="uk-UA" sz="1600" b="1" dirty="0" err="1">
                <a:latin typeface="Times New Roman" pitchFamily="18" charset="0"/>
                <a:cs typeface="Times New Roman" panose="02020603050405020304" pitchFamily="18" charset="0"/>
              </a:rPr>
              <a:t>адресою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: м. Кропивницький, вул. Героїв-земляків, 56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– 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2 662,0 тис. грн; </a:t>
            </a:r>
            <a:endParaRPr lang="uk-UA" sz="16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капітальний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вхідної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групи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до центру ментального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КНП «Центральна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міська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лікарня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КМР» 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адресою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: м.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Кропивницький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,                               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вул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Кропивницького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, 22 – 3 079,6 тис.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грн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капітальний ремонт підвального приміщення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КНП «Поліклінічне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об’єднання»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КМР»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для облаштування захисної споруди (укриття) за </a:t>
            </a:r>
            <a:r>
              <a:rPr lang="uk-UA" sz="1600" b="1" dirty="0" err="1" smtClean="0">
                <a:latin typeface="Times New Roman" pitchFamily="18" charset="0"/>
                <a:cs typeface="Times New Roman" panose="02020603050405020304" pitchFamily="18" charset="0"/>
              </a:rPr>
              <a:t>адресою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uk-UA" sz="1600" b="1" dirty="0" err="1" smtClean="0">
                <a:latin typeface="Times New Roman" pitchFamily="18" charset="0"/>
                <a:cs typeface="Times New Roman" panose="02020603050405020304" pitchFamily="18" charset="0"/>
              </a:rPr>
              <a:t>м.Кропивницький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, вул. </a:t>
            </a:r>
            <a:r>
              <a:rPr lang="uk-UA" sz="1600" b="1" dirty="0" err="1">
                <a:latin typeface="Times New Roman" pitchFamily="18" charset="0"/>
                <a:cs typeface="Times New Roman" panose="02020603050405020304" pitchFamily="18" charset="0"/>
              </a:rPr>
              <a:t>Габдрахманова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, буд.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5 –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2 365,7 тис. грн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капітальний ремонт підвального приміщення під розміщення укриття у стаціонарі № 1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КННП «Центральна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міська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лікарня» КМР»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за </a:t>
            </a:r>
            <a:r>
              <a:rPr lang="uk-UA" sz="1600" b="1" dirty="0" err="1">
                <a:latin typeface="Times New Roman" pitchFamily="18" charset="0"/>
                <a:cs typeface="Times New Roman" panose="02020603050405020304" pitchFamily="18" charset="0"/>
              </a:rPr>
              <a:t>адресою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: м. Кропивницький, вул. Святослава Хороброго, буд. 3-а – 5 276,3 тис. грн;</a:t>
            </a:r>
            <a:endParaRPr lang="uk-UA" sz="16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uk-UA" sz="1600" b="1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6" name="Picture 7" descr="\\Ksy\обмен\фото на слайди\інс\01jwrez6tx9xe5bu937kesor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95" y="540076"/>
            <a:ext cx="1087457" cy="72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9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50" y="2060848"/>
            <a:ext cx="8604447" cy="1728192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рік до </a:t>
            </a:r>
            <a:r>
              <a:rPr lang="uk-UA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КНП галузі </a:t>
            </a: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охорони здоров’я міста Кропивницького надійшло від Національної служби здоров’я України коштів на загальну суму </a:t>
            </a:r>
            <a:r>
              <a:rPr lang="uk-UA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726 </a:t>
            </a:r>
            <a:r>
              <a:rPr lang="uk-UA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573,4 </a:t>
            </a:r>
            <a:r>
              <a:rPr lang="uk-UA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</a:t>
            </a: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грн.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3378" y="3933056"/>
            <a:ext cx="8012991" cy="2121166"/>
          </a:xfrm>
        </p:spPr>
        <p:txBody>
          <a:bodyPr/>
          <a:lstStyle/>
          <a:p>
            <a:pPr marL="144000" indent="252000" eaLnBrk="1" hangingPunct="1">
              <a:spcBef>
                <a:spcPts val="0"/>
              </a:spcBef>
              <a:buClrTx/>
              <a:buSzPct val="100000"/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Використано коштів НСЗУ за 2025 рік на суму  </a:t>
            </a:r>
          </a:p>
          <a:p>
            <a:pPr marL="144000" indent="0" eaLnBrk="1" hangingPunct="1">
              <a:spcBef>
                <a:spcPts val="0"/>
              </a:spcBef>
              <a:buClrTx/>
              <a:buSzPct val="100000"/>
              <a:buNone/>
            </a:pPr>
            <a:r>
              <a:rPr lang="uk-UA" sz="2800" b="1" u="sng" dirty="0">
                <a:solidFill>
                  <a:srgbClr val="0000FF"/>
                </a:solidFill>
                <a:latin typeface="Times New Roman" pitchFamily="18" charset="0"/>
              </a:rPr>
              <a:t>741 186,4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</a:rPr>
              <a:t>тис. грн.;</a:t>
            </a:r>
          </a:p>
          <a:p>
            <a:pPr marL="486900" eaLnBrk="1" hangingPunct="1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</a:rPr>
              <a:t>В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икористано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</a:rPr>
              <a:t>власних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</a:rPr>
              <a:t>надходжень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</a:rPr>
              <a:t>загальну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суму 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51 </a:t>
            </a:r>
            <a:r>
              <a:rPr lang="ru-RU" sz="2400" b="1" u="sng" dirty="0">
                <a:solidFill>
                  <a:srgbClr val="0000FF"/>
                </a:solidFill>
                <a:latin typeface="Times New Roman" pitchFamily="18" charset="0"/>
              </a:rPr>
              <a:t>686,6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тис.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грн.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800100" lvl="2" indent="0" algn="ctr" eaLnBrk="1" hangingPunct="1">
              <a:buClrTx/>
              <a:buSzPct val="100000"/>
              <a:buNone/>
            </a:pPr>
            <a:endParaRPr lang="uk-UA" sz="1200" b="1" dirty="0" smtClean="0">
              <a:solidFill>
                <a:srgbClr val="660033"/>
              </a:solidFill>
              <a:latin typeface="Times New Roman" pitchFamily="18" charset="0"/>
            </a:endParaRPr>
          </a:p>
          <a:p>
            <a:pPr marL="457200" lvl="1" indent="0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uk-UA" sz="2400" b="1" dirty="0" smtClean="0">
              <a:latin typeface="Times New Roman" pitchFamily="18" charset="0"/>
            </a:endParaRPr>
          </a:p>
          <a:p>
            <a:pPr marL="457200" lvl="1" indent="0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uk-UA" sz="1800" b="1" dirty="0" smtClean="0">
              <a:latin typeface="Times New Roman" pitchFamily="18" charset="0"/>
            </a:endParaRPr>
          </a:p>
        </p:txBody>
      </p:sp>
      <p:pic>
        <p:nvPicPr>
          <p:cNvPr id="66566" name="Picture 7" descr="\\Ksy\обмен\фото на слайди\інс\01jwrez6tx9xe5bu937kesor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24" y="160929"/>
            <a:ext cx="1578565" cy="105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\\Ksy\обмен\фото на слайди\інс\vt2e1wzik40g9qkuyv8swp6r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" y="163699"/>
            <a:ext cx="1533010" cy="10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36" y="131013"/>
            <a:ext cx="2683609" cy="17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45" y="131013"/>
            <a:ext cx="2384160" cy="17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7634287" cy="1268413"/>
          </a:xfrm>
        </p:spPr>
        <p:txBody>
          <a:bodyPr/>
          <a:lstStyle/>
          <a:p>
            <a:pPr eaLnBrk="1" hangingPunct="1"/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60971222"/>
              </p:ext>
            </p:extLst>
          </p:nvPr>
        </p:nvGraphicFramePr>
        <p:xfrm>
          <a:off x="2126690" y="1700808"/>
          <a:ext cx="5181614" cy="450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:\Мои документы\Downloads\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633350" cy="170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Downloads\e926eb3-andresr-depositphotos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2555776" cy="171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E:\Мои документы\Downloads\скачанные файлы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12" y="1268760"/>
            <a:ext cx="464343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93175" cy="865188"/>
          </a:xfrm>
        </p:spPr>
        <p:txBody>
          <a:bodyPr anchor="b"/>
          <a:lstStyle/>
          <a:p>
            <a:pPr algn="ctr" eaLnBrk="1" hangingPunct="1"/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</a:rPr>
              <a:t>Структура смертності населення міста Кропивницького </a:t>
            </a:r>
            <a:br>
              <a:rPr lang="uk-UA" sz="2400" b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</a:rPr>
              <a:t>за основними причинами смерті, (у%)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54189547"/>
              </p:ext>
            </p:extLst>
          </p:nvPr>
        </p:nvGraphicFramePr>
        <p:xfrm>
          <a:off x="439136" y="1484784"/>
          <a:ext cx="4032821" cy="476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3019"/>
              </p:ext>
            </p:extLst>
          </p:nvPr>
        </p:nvGraphicFramePr>
        <p:xfrm>
          <a:off x="4283968" y="1484784"/>
          <a:ext cx="4104134" cy="489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52525"/>
          </a:xfrm>
        </p:spPr>
        <p:txBody>
          <a:bodyPr anchor="b"/>
          <a:lstStyle/>
          <a:p>
            <a:pPr algn="ctr" eaLnBrk="1" hangingPunct="1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Структура смертності дитячого населення 0-17 років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м.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Кропивницького </a:t>
            </a:r>
            <a:b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за основними причинами смерті, (у%)</a:t>
            </a:r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882432"/>
              </p:ext>
            </p:extLst>
          </p:nvPr>
        </p:nvGraphicFramePr>
        <p:xfrm>
          <a:off x="611560" y="1196752"/>
          <a:ext cx="42484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659541"/>
              </p:ext>
            </p:extLst>
          </p:nvPr>
        </p:nvGraphicFramePr>
        <p:xfrm>
          <a:off x="4716016" y="1272750"/>
          <a:ext cx="41764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7163"/>
            <a:ext cx="8964613" cy="1609725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marL="838200" indent="-838200" algn="ctr" eaLnBrk="1" hangingPunct="1"/>
            <a:r>
              <a:rPr lang="uk-UA" sz="5400" b="1" dirty="0" smtClean="0">
                <a:latin typeface="Times New Roman" pitchFamily="18" charset="0"/>
              </a:rPr>
              <a:t>Ресурси охорони здоров’я</a:t>
            </a:r>
            <a:endParaRPr lang="ru-RU" sz="5400" b="1" dirty="0" smtClean="0">
              <a:latin typeface="Times New Roman" pitchFamily="18" charset="0"/>
            </a:endParaRPr>
          </a:p>
        </p:txBody>
      </p:sp>
      <p:pic>
        <p:nvPicPr>
          <p:cNvPr id="10243" name="Picture 6" descr="15-08-04-ohorona-zdorovie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3" cstate="print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76692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9735" y="185918"/>
            <a:ext cx="8568952" cy="706090"/>
          </a:xfrm>
        </p:spPr>
        <p:txBody>
          <a:bodyPr>
            <a:noAutofit/>
          </a:bodyPr>
          <a:lstStyle/>
          <a:p>
            <a:r>
              <a:rPr lang="ru-RU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Спроможна</a:t>
            </a: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м. </a:t>
            </a:r>
            <a:r>
              <a:rPr lang="ru-RU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Кропивницького</a:t>
            </a:r>
            <a:endParaRPr lang="ru-RU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одержимое 2"/>
          <p:cNvSpPr>
            <a:spLocks noGrp="1"/>
          </p:cNvSpPr>
          <p:nvPr>
            <p:ph idx="1"/>
          </p:nvPr>
        </p:nvSpPr>
        <p:spPr>
          <a:xfrm>
            <a:off x="303416" y="1319671"/>
            <a:ext cx="4643679" cy="498964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Кластерні заклади охорони здоров'я –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(ЛШМД, ЦМЛ) 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заклади охорони здоров’я –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(ДМЛ)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 медичних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 на первинному рівні допомоги </a:t>
            </a: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E:\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17537" r="15840" b="14443"/>
          <a:stretch/>
        </p:blipFill>
        <p:spPr bwMode="auto">
          <a:xfrm>
            <a:off x="4749700" y="1203594"/>
            <a:ext cx="3702986" cy="485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логотип красного креста, Больница Медицинский знак Здоровья, Медицинский  Крест, логотип, знак, медицина png | PNGW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0043" y="2380067"/>
            <a:ext cx="252855" cy="140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Групувати 22"/>
          <p:cNvGrpSpPr/>
          <p:nvPr/>
        </p:nvGrpSpPr>
        <p:grpSpPr>
          <a:xfrm>
            <a:off x="5868144" y="1628800"/>
            <a:ext cx="1728192" cy="3888432"/>
            <a:chOff x="0" y="0"/>
            <a:chExt cx="981575" cy="2340016"/>
          </a:xfrm>
        </p:grpSpPr>
        <p:pic>
          <p:nvPicPr>
            <p:cNvPr id="24" name="Рисунок 23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0778" y="0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Рисунок 24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9885" y="2242226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Рисунок 25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1715" y="1775298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Рисунок 26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9030" y="1206230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Рисунок 27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882302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Рисунок 28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1596" y="1468877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Рисунок 29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276" y="758757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Рисунок 30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>
              <a:off x="272374" y="724711"/>
              <a:ext cx="168910" cy="1593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Рисунок 31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 rot="186135">
              <a:off x="257783" y="924128"/>
              <a:ext cx="154940" cy="1466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Рисунок 32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>
              <a:off x="63230" y="924128"/>
              <a:ext cx="148590" cy="1409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  <a:fontScheme name="Скругленный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  <a:fontScheme name="Скругленный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32979</TotalTime>
  <Words>1933</Words>
  <Application>Microsoft Office PowerPoint</Application>
  <PresentationFormat>Екран (4:3)</PresentationFormat>
  <Paragraphs>413</Paragraphs>
  <Slides>54</Slides>
  <Notes>22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54</vt:i4>
      </vt:variant>
    </vt:vector>
  </HeadingPairs>
  <TitlesOfParts>
    <vt:vector size="63" baseType="lpstr">
      <vt:lpstr>Arial</vt:lpstr>
      <vt:lpstr>Arial Black</vt:lpstr>
      <vt:lpstr>Calibri</vt:lpstr>
      <vt:lpstr>Garamond</vt:lpstr>
      <vt:lpstr>Magneto</vt:lpstr>
      <vt:lpstr>Monotype Corsiva</vt:lpstr>
      <vt:lpstr>Times New Roman</vt:lpstr>
      <vt:lpstr>Wingdings</vt:lpstr>
      <vt:lpstr>Скругленный</vt:lpstr>
      <vt:lpstr>Підсумки роботи  закладів охорони здоров’я  міста Кропивницького  за 2025 рік </vt:lpstr>
      <vt:lpstr>Презентація PowerPoint</vt:lpstr>
      <vt:lpstr>Показники демографії</vt:lpstr>
      <vt:lpstr>Презентація PowerPoint</vt:lpstr>
      <vt:lpstr>Презентація PowerPoint</vt:lpstr>
      <vt:lpstr>Структура смертності населення міста Кропивницького  за основними причинами смерті, (у%)</vt:lpstr>
      <vt:lpstr>Структура смертності дитячого населення 0-17 років  м. Кропивницького  за основними причинами смерті, (у%)</vt:lpstr>
      <vt:lpstr>Ресурси охорони здоров’я</vt:lpstr>
      <vt:lpstr>Спроможна мережа м. Кропивницького</vt:lpstr>
      <vt:lpstr>Презентація PowerPoint</vt:lpstr>
      <vt:lpstr>Кадрова ситуація  </vt:lpstr>
      <vt:lpstr>Презентація PowerPoint</vt:lpstr>
      <vt:lpstr>Забезпеченість фізичними особами лікарів та середніх медичних працівників на 100 тис. населення</vt:lpstr>
      <vt:lpstr>Презентація PowerPoint</vt:lpstr>
      <vt:lpstr>Основні показники поширеності  та захворюваності  (на 100 тисяч населення)</vt:lpstr>
      <vt:lpstr>Поширеність захворювань  на 100 тис. нас</vt:lpstr>
      <vt:lpstr>Захворюваність на 100 тис. нас.</vt:lpstr>
      <vt:lpstr>Структура поширеності та захворюваності серед дорослих (абсолютне число).</vt:lpstr>
      <vt:lpstr>Структура поширеності та захворюваності серед дітей (абсолютне число).</vt:lpstr>
      <vt:lpstr>Показники  онкологічної служби за даними ООД</vt:lpstr>
      <vt:lpstr>Диспансерний облік та захворюваність на ВІЛ, СНІД</vt:lpstr>
      <vt:lpstr>Ситуація з туберкульозом (розрахунок на 100 тис. населення)</vt:lpstr>
      <vt:lpstr>Профілактика туберкульозу</vt:lpstr>
      <vt:lpstr>Презентація PowerPoint</vt:lpstr>
      <vt:lpstr>Виконання   плану  профілактичних  щеплень </vt:lpstr>
      <vt:lpstr>Показники первинного виходу на інвалідність</vt:lpstr>
      <vt:lpstr>Презентація PowerPoint</vt:lpstr>
      <vt:lpstr>Структура первинного виходу на інвалідність за даними ЛКК</vt:lpstr>
      <vt:lpstr>Діти з інвалідністю (0-17років)</vt:lpstr>
      <vt:lpstr>Амбулаторно-поліклінічна допомога</vt:lpstr>
      <vt:lpstr>Забезпеченість амбулаторно-поліклінічною допомогою та робота поліклінік</vt:lpstr>
      <vt:lpstr>Діяльність стаціонарів</vt:lpstr>
      <vt:lpstr>Використання ліжкового фонду</vt:lpstr>
      <vt:lpstr>Високими є показники виконання плану роботи ліжка   по відділеннях, у %: </vt:lpstr>
      <vt:lpstr>Низькими є показники виконання плану роботи ліжка, у %: </vt:lpstr>
      <vt:lpstr>Медичне забезпечення ВПО</vt:lpstr>
      <vt:lpstr>Медична реабілітація та психологічна допомога</vt:lpstr>
      <vt:lpstr>Психологічна допомога</vt:lpstr>
      <vt:lpstr>Центри ментального здоров’я</vt:lpstr>
      <vt:lpstr>Медична реабілітація</vt:lpstr>
      <vt:lpstr>Робота акушерсько-гінекологічної служби</vt:lpstr>
      <vt:lpstr>Презентація PowerPoint</vt:lpstr>
      <vt:lpstr>Медична допомога ветеранам війни та особам потерпілим внаслідок аварії на ЧАЕС</vt:lpstr>
      <vt:lpstr>Надання медичної допомоги ветеранам війни та особам, на яких поширюється чинність Закону України  "Про статус ветеранів війни, гарантії  їх соціального захисту" за  2025 р.</vt:lpstr>
      <vt:lpstr>Надання медичної допомоги особам, потерпілим внаслідок аварії на ЧАЕС</vt:lpstr>
      <vt:lpstr>Аналіз письмових звернень громадян, що надійшли в  УОЗ КМР за 2025 рік</vt:lpstr>
      <vt:lpstr>Розподіл звернень</vt:lpstr>
      <vt:lpstr>Розподіл по характеру звернень:</vt:lpstr>
      <vt:lpstr>Виконання бюджету</vt:lpstr>
      <vt:lpstr>Профінансовано галузь охорони здоров’я Кропивницької міської територіальної громади за 2025 рік на загальну суму 92 891,6 тис. грн, що становить 97,5 %  до плану на 2025 рік. </vt:lpstr>
      <vt:lpstr>По спеціальному фонду міського бюджету (бюджет розвитку)  на галузь охорони здоров’я Кропивницької міської територіальної громади на 2025 рік затверджено бюджетні призначення  на загальну суму 29 101,8 тис. грн.</vt:lpstr>
      <vt:lpstr>За 2025 рік до КНП галузі охорони здоров’я міста Кропивницького надійшло від Національної служби здоров’я України коштів на загальну суму 726 573,4 тис. грн.</vt:lpstr>
      <vt:lpstr>  </vt:lpstr>
      <vt:lpstr>Презентація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Підсумки роботи  лікувально-профілактичних закладів комунальної власності міста Кіровограда  за 9 місяців 2011 року</dc:title>
  <dc:creator>Admin</dc:creator>
  <cp:lastModifiedBy>User</cp:lastModifiedBy>
  <cp:revision>2231</cp:revision>
  <dcterms:created xsi:type="dcterms:W3CDTF">2011-10-14T07:44:30Z</dcterms:created>
  <dcterms:modified xsi:type="dcterms:W3CDTF">2026-02-18T08:20:00Z</dcterms:modified>
</cp:coreProperties>
</file>