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6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7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18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4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theme/themeOverride5.xml" ContentType="application/vnd.openxmlformats-officedocument.themeOverr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notesSlides/notesSlide19.xml" ContentType="application/vnd.openxmlformats-officedocument.presentationml.notesSlide+xml"/>
  <Override PartName="/ppt/charts/chart54.xml" ContentType="application/vnd.openxmlformats-officedocument.drawingml.chart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notesMasterIdLst>
    <p:notesMasterId r:id="rId51"/>
  </p:notesMasterIdLst>
  <p:sldIdLst>
    <p:sldId id="474" r:id="rId2"/>
    <p:sldId id="504" r:id="rId3"/>
    <p:sldId id="475" r:id="rId4"/>
    <p:sldId id="506" r:id="rId5"/>
    <p:sldId id="477" r:id="rId6"/>
    <p:sldId id="478" r:id="rId7"/>
    <p:sldId id="507" r:id="rId8"/>
    <p:sldId id="479" r:id="rId9"/>
    <p:sldId id="538" r:id="rId10"/>
    <p:sldId id="480" r:id="rId11"/>
    <p:sldId id="533" r:id="rId12"/>
    <p:sldId id="539" r:id="rId13"/>
    <p:sldId id="481" r:id="rId14"/>
    <p:sldId id="532" r:id="rId15"/>
    <p:sldId id="485" r:id="rId16"/>
    <p:sldId id="486" r:id="rId17"/>
    <p:sldId id="487" r:id="rId18"/>
    <p:sldId id="537" r:id="rId19"/>
    <p:sldId id="492" r:id="rId20"/>
    <p:sldId id="518" r:id="rId21"/>
    <p:sldId id="490" r:id="rId22"/>
    <p:sldId id="491" r:id="rId23"/>
    <p:sldId id="489" r:id="rId24"/>
    <p:sldId id="534" r:id="rId25"/>
    <p:sldId id="493" r:id="rId26"/>
    <p:sldId id="494" r:id="rId27"/>
    <p:sldId id="502" r:id="rId28"/>
    <p:sldId id="464" r:id="rId29"/>
    <p:sldId id="353" r:id="rId30"/>
    <p:sldId id="304" r:id="rId31"/>
    <p:sldId id="435" r:id="rId32"/>
    <p:sldId id="465" r:id="rId33"/>
    <p:sldId id="530" r:id="rId34"/>
    <p:sldId id="310" r:id="rId35"/>
    <p:sldId id="531" r:id="rId36"/>
    <p:sldId id="438" r:id="rId37"/>
    <p:sldId id="290" r:id="rId38"/>
    <p:sldId id="445" r:id="rId39"/>
    <p:sldId id="443" r:id="rId40"/>
    <p:sldId id="444" r:id="rId41"/>
    <p:sldId id="517" r:id="rId42"/>
    <p:sldId id="535" r:id="rId43"/>
    <p:sldId id="536" r:id="rId44"/>
    <p:sldId id="468" r:id="rId45"/>
    <p:sldId id="448" r:id="rId46"/>
    <p:sldId id="529" r:id="rId47"/>
    <p:sldId id="450" r:id="rId48"/>
    <p:sldId id="433" r:id="rId49"/>
    <p:sldId id="411" r:id="rId50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D20217-9168-41B2-BF52-CDA9EF07F269}">
          <p14:sldIdLst>
            <p14:sldId id="474"/>
            <p14:sldId id="504"/>
            <p14:sldId id="475"/>
            <p14:sldId id="506"/>
            <p14:sldId id="477"/>
            <p14:sldId id="478"/>
            <p14:sldId id="507"/>
            <p14:sldId id="479"/>
            <p14:sldId id="538"/>
            <p14:sldId id="480"/>
            <p14:sldId id="533"/>
            <p14:sldId id="539"/>
            <p14:sldId id="481"/>
            <p14:sldId id="532"/>
            <p14:sldId id="485"/>
            <p14:sldId id="486"/>
            <p14:sldId id="487"/>
            <p14:sldId id="537"/>
            <p14:sldId id="492"/>
            <p14:sldId id="518"/>
            <p14:sldId id="490"/>
            <p14:sldId id="491"/>
            <p14:sldId id="489"/>
            <p14:sldId id="534"/>
            <p14:sldId id="493"/>
            <p14:sldId id="494"/>
            <p14:sldId id="502"/>
            <p14:sldId id="464"/>
            <p14:sldId id="353"/>
            <p14:sldId id="304"/>
            <p14:sldId id="435"/>
            <p14:sldId id="465"/>
            <p14:sldId id="530"/>
            <p14:sldId id="310"/>
            <p14:sldId id="531"/>
            <p14:sldId id="438"/>
            <p14:sldId id="290"/>
            <p14:sldId id="445"/>
            <p14:sldId id="443"/>
            <p14:sldId id="444"/>
            <p14:sldId id="517"/>
            <p14:sldId id="535"/>
            <p14:sldId id="536"/>
            <p14:sldId id="468"/>
            <p14:sldId id="448"/>
            <p14:sldId id="529"/>
            <p14:sldId id="450"/>
            <p14:sldId id="433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0066"/>
    <a:srgbClr val="0000FF"/>
    <a:srgbClr val="FFFF00"/>
    <a:srgbClr val="00CC99"/>
    <a:srgbClr val="FFCCFF"/>
    <a:srgbClr val="008000"/>
    <a:srgbClr val="FF00FF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2" autoAdjust="0"/>
    <p:restoredTop sz="94610" autoAdjust="0"/>
  </p:normalViewPr>
  <p:slideViewPr>
    <p:cSldViewPr>
      <p:cViewPr varScale="1">
        <p:scale>
          <a:sx n="109" d="100"/>
          <a:sy n="109" d="100"/>
        </p:scale>
        <p:origin x="5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5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c:rich>
      </c:tx>
      <c:layout>
        <c:manualLayout>
          <c:xMode val="edge"/>
          <c:yMode val="edge"/>
          <c:x val="0.4316513462001213"/>
          <c:y val="6.8271984116460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hPercent val="5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185973686539539E-2"/>
          <c:y val="5.4727865129711457E-2"/>
          <c:w val="0.90681402631346042"/>
          <c:h val="0.8348017621145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40000" dist="23000" dir="12000000" sx="111000" sy="111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3.2371447719902299E-3"/>
                  <c:y val="-5.558981067805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980714308084512E-3"/>
                  <c:y val="-3.2840200514640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302314438720892E-2"/>
                  <c:y val="-2.5841427099465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462750092906396E-2"/>
                  <c:y val="-3.169278996865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Діти 0-14р.</c:v>
                </c:pt>
                <c:pt idx="1">
                  <c:v>Підлітки</c:v>
                </c:pt>
                <c:pt idx="2">
                  <c:v>Пенсіонери</c:v>
                </c:pt>
                <c:pt idx="3">
                  <c:v>Працездатні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46242752"/>
        <c:axId val="-1846244384"/>
        <c:axId val="0"/>
      </c:bar3DChart>
      <c:catAx>
        <c:axId val="-18462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846244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846244384"/>
        <c:scaling>
          <c:orientation val="minMax"/>
          <c:max val="1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846242752"/>
        <c:crosses val="autoZero"/>
        <c:crossBetween val="between"/>
        <c:minorUnit val="4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4"/>
      <c:rotY val="2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98593615454449"/>
          <c:y val="1.6580459770114943E-2"/>
          <c:w val="0.86255054432348444"/>
          <c:h val="0.601553534256493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212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262176067889858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96406014393085"/>
                      <c:h val="0.12758620689655173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121776.3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7212">
              <a:noFill/>
            </a:ln>
          </c:spPr>
          <c:invertIfNegative val="0"/>
          <c:dLbls>
            <c:dLbl>
              <c:idx val="0"/>
              <c:layout>
                <c:manualLayout>
                  <c:x val="0.13562848966105712"/>
                  <c:y val="-6.5731966693818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4950263197883"/>
                      <c:h val="0.10172413793103448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124480.7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gapDepth val="112"/>
        <c:shape val="box"/>
        <c:axId val="-1846243840"/>
        <c:axId val="-1846247648"/>
        <c:axId val="0"/>
      </c:bar3DChart>
      <c:catAx>
        <c:axId val="-184624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846247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846247648"/>
        <c:scaling>
          <c:orientation val="minMax"/>
          <c:min val="10000"/>
        </c:scaling>
        <c:delete val="0"/>
        <c:axPos val="l"/>
        <c:majorGridlines>
          <c:spPr>
            <a:ln w="13605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846243840"/>
        <c:crosses val="autoZero"/>
        <c:crossBetween val="between"/>
      </c:valAx>
      <c:spPr>
        <a:noFill/>
        <a:ln w="24009">
          <a:noFill/>
        </a:ln>
      </c:spPr>
    </c:plotArea>
    <c:legend>
      <c:legendPos val="b"/>
      <c:layout>
        <c:manualLayout>
          <c:xMode val="edge"/>
          <c:yMode val="edge"/>
          <c:x val="5.0000048704271556E-2"/>
          <c:y val="0.72085776993393069"/>
          <c:w val="0.89999990259145679"/>
          <c:h val="7.5119241560322195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4"/>
      <c:rotY val="2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744945567651656"/>
          <c:y val="5.6768558951965073E-2"/>
          <c:w val="0.86255054432348444"/>
          <c:h val="0.742358078602620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212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8.0536305852017709E-2"/>
                  <c:y val="-9.002898805173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82539797054478"/>
                      <c:h val="0.22842448356573583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122562.4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7212">
              <a:noFill/>
            </a:ln>
          </c:spPr>
          <c:invertIfNegative val="0"/>
          <c:dLbls>
            <c:dLbl>
              <c:idx val="0"/>
              <c:layout>
                <c:manualLayout>
                  <c:x val="0.19323631617378692"/>
                  <c:y val="3.715847525806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98024.6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gapDepth val="112"/>
        <c:shape val="box"/>
        <c:axId val="-1846255264"/>
        <c:axId val="-1846241664"/>
        <c:axId val="0"/>
      </c:bar3DChart>
      <c:catAx>
        <c:axId val="-184625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846241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846241664"/>
        <c:scaling>
          <c:orientation val="minMax"/>
        </c:scaling>
        <c:delete val="0"/>
        <c:axPos val="l"/>
        <c:majorGridlines>
          <c:spPr>
            <a:ln w="13605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846255264"/>
        <c:crosses val="autoZero"/>
        <c:crossBetween val="between"/>
      </c:valAx>
      <c:spPr>
        <a:noFill/>
        <a:ln w="240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4"/>
      <c:rotY val="2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744945567651656"/>
          <c:y val="5.6768558951965073E-2"/>
          <c:w val="0.86255054432348444"/>
          <c:h val="0.742358078602620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212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548619279106238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27538117116566"/>
                      <c:h val="0.20202355311018783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(на 1 тис.нас.)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126827.3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7212">
              <a:noFill/>
            </a:ln>
          </c:spPr>
          <c:invertIfNegative val="0"/>
          <c:dLbls>
            <c:dLbl>
              <c:idx val="0"/>
              <c:layout>
                <c:manualLayout>
                  <c:x val="0.2251662003017335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13593102555246"/>
                      <c:h val="0.21752212717105507"/>
                    </c:manualLayout>
                  </c15:layout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(на 1 тис.нас.)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118153.3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gapDepth val="112"/>
        <c:shape val="box"/>
        <c:axId val="-1846243296"/>
        <c:axId val="-1846249280"/>
        <c:axId val="0"/>
      </c:bar3DChart>
      <c:catAx>
        <c:axId val="-1846243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-1846249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846249280"/>
        <c:scaling>
          <c:orientation val="minMax"/>
          <c:max val="140000"/>
          <c:min val="90000"/>
        </c:scaling>
        <c:delete val="0"/>
        <c:axPos val="l"/>
        <c:majorGridlines>
          <c:spPr>
            <a:ln w="13605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846243296"/>
        <c:crosses val="autoZero"/>
        <c:crossBetween val="between"/>
        <c:majorUnit val="6000"/>
        <c:minorUnit val="600"/>
      </c:valAx>
      <c:spPr>
        <a:noFill/>
        <a:ln w="240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3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0.10856556959157097"/>
          <c:y val="5.6553466587889067E-2"/>
          <c:w val="0.52096890047017563"/>
          <c:h val="0.72863497533667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1729">
              <a:noFill/>
            </a:ln>
          </c:spPr>
          <c:invertIfNegative val="0"/>
          <c:dLbls>
            <c:dLbl>
              <c:idx val="0"/>
              <c:layout>
                <c:manualLayout>
                  <c:x val="-3.5616514085797704E-2"/>
                  <c:y val="-5.9054702810154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17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38445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1729">
              <a:noFill/>
            </a:ln>
          </c:spPr>
          <c:invertIfNegative val="0"/>
          <c:dLbls>
            <c:dLbl>
              <c:idx val="0"/>
              <c:layout>
                <c:manualLayout>
                  <c:x val="8.6825582054041811E-2"/>
                  <c:y val="-5.6110790061138012E-2"/>
                </c:manualLayout>
              </c:layout>
              <c:numFmt formatCode="0.0" sourceLinked="0"/>
              <c:spPr>
                <a:noFill/>
                <a:ln w="21729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1729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38527.300000000003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6"/>
        <c:shape val="box"/>
        <c:axId val="-1846254176"/>
        <c:axId val="-1846247104"/>
        <c:axId val="0"/>
      </c:bar3DChart>
      <c:catAx>
        <c:axId val="-184625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83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846247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846247104"/>
        <c:scaling>
          <c:orientation val="minMax"/>
          <c:min val="316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7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846254176"/>
        <c:crosses val="autoZero"/>
        <c:crossBetween val="between"/>
        <c:majorUnit val="1000"/>
      </c:valAx>
      <c:spPr>
        <a:noFill/>
        <a:ln w="2538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6" b="1" i="0" u="none" strike="noStrike" kern="0" spc="3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796" b="1" i="0" u="none" strike="noStrike" kern="0" spc="3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3707245227440099"/>
          <c:y val="0.5354596760646857"/>
          <c:w val="0.22934654719884151"/>
          <c:h val="0.44106015642517021"/>
        </c:manualLayout>
      </c:layout>
      <c:overlay val="0"/>
      <c:spPr>
        <a:noFill/>
        <a:ln w="2715">
          <a:noFill/>
          <a:prstDash val="solid"/>
        </a:ln>
      </c:spPr>
      <c:txPr>
        <a:bodyPr/>
        <a:lstStyle/>
        <a:p>
          <a:pPr>
            <a:defRPr sz="1796" b="1" i="0" u="none" strike="noStrike" kern="0" spc="30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7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9175750090062271"/>
          <c:y val="0.12700041016378977"/>
          <c:w val="0.77183907158663989"/>
          <c:h val="0.662483455578227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3703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6107973193326696E-2"/>
                  <c:y val="-4.134092005801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95597.6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7408">
              <a:noFill/>
            </a:ln>
          </c:spPr>
          <c:invertIfNegative val="0"/>
          <c:dLbls>
            <c:dLbl>
              <c:idx val="0"/>
              <c:layout>
                <c:manualLayout>
                  <c:x val="6.4684861199528404E-2"/>
                  <c:y val="-3.1829494248054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70156.600000000006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42"/>
        <c:shape val="box"/>
        <c:axId val="-1846241120"/>
        <c:axId val="-1846245472"/>
        <c:axId val="0"/>
      </c:bar3DChart>
      <c:catAx>
        <c:axId val="-184624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846245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846245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84624112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8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21790124617963358"/>
          <c:y val="0.10348717453263127"/>
          <c:w val="0.70974766520765853"/>
          <c:h val="0.718264265925559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3703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5697923704669818E-2"/>
                  <c:y val="-7.726686169957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23235325117008"/>
                      <c:h val="0.12753709282754133"/>
                    </c:manualLayout>
                  </c15:layout>
                </c:ext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(0-14р.) на 1тис.нас.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112945.4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7408">
              <a:noFill/>
            </a:ln>
          </c:spPr>
          <c:invertIfNegative val="0"/>
          <c:dLbls>
            <c:dLbl>
              <c:idx val="0"/>
              <c:layout>
                <c:manualLayout>
                  <c:x val="8.4287092458229768E-2"/>
                  <c:y val="-3.1829494248054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82502197257978"/>
                      <c:h val="0.19938897611066322"/>
                    </c:manualLayout>
                  </c15:layout>
                </c:ext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(0-14р.) на 1тис.нас.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103877.3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gapDepth val="56"/>
        <c:shape val="box"/>
        <c:axId val="-1846253632"/>
        <c:axId val="-1846253088"/>
        <c:axId val="0"/>
      </c:bar3DChart>
      <c:catAx>
        <c:axId val="-1846253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-1846253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846253088"/>
        <c:scaling>
          <c:orientation val="minMax"/>
          <c:min val="8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84625363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6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6" dirty="0" err="1" smtClean="0">
                <a:latin typeface="Times New Roman" pitchFamily="18" charset="0"/>
                <a:cs typeface="Times New Roman" pitchFamily="18" charset="0"/>
              </a:rPr>
              <a:t>Поширеність</a:t>
            </a:r>
            <a:r>
              <a:rPr lang="ru-RU" sz="1996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96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933052322431368"/>
          <c:y val="5.3304993544639363E-3"/>
        </c:manualLayout>
      </c:layout>
      <c:overlay val="0"/>
      <c:spPr>
        <a:noFill/>
        <a:ln w="21343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08775168128366E-2"/>
          <c:y val="0.13710766140663896"/>
          <c:w val="0.91037595321363396"/>
          <c:h val="0.518318006367801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43">
              <a:noFill/>
            </a:ln>
            <a:effectLst>
              <a:outerShdw blurRad="50800" dist="88900" dir="1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explosion val="23"/>
          <c:dPt>
            <c:idx val="0"/>
            <c:bubble3D val="0"/>
            <c:explosion val="0"/>
            <c:spPr>
              <a:solidFill>
                <a:srgbClr val="92D05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Lbls>
            <c:dLbl>
              <c:idx val="0"/>
              <c:layout>
                <c:manualLayout>
                  <c:x val="-0.27280357843802144"/>
                  <c:y val="-4.41869015779957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570167880002608"/>
                  <c:y val="-9.14952932110424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1470761529249954"/>
                  <c:y val="-4.1056767958102938E-2"/>
                </c:manualLayout>
              </c:layout>
              <c:numFmt formatCode="0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001047157808387"/>
                      <c:h val="0.1316899865520315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43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хвороби системи кровообігу</c:v>
                </c:pt>
                <c:pt idx="1">
                  <c:v>хвороби органів дихання</c:v>
                </c:pt>
                <c:pt idx="2">
                  <c:v>хвороби кістково-м'язової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71494</c:v>
                </c:pt>
                <c:pt idx="1">
                  <c:v>29011</c:v>
                </c:pt>
                <c:pt idx="2">
                  <c:v>21711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1103041766545055E-2"/>
          <c:y val="0.68410789266472927"/>
          <c:w val="0.92828869433843364"/>
          <c:h val="0.30736630158562628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9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4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4" dirty="0" err="1" smtClean="0">
                <a:latin typeface="Times New Roman" pitchFamily="18" charset="0"/>
                <a:cs typeface="Times New Roman" pitchFamily="18" charset="0"/>
              </a:rPr>
              <a:t>Захворюваність</a:t>
            </a:r>
            <a:endParaRPr lang="ru-RU" sz="1994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551813854031078"/>
          <c:y val="0"/>
        </c:manualLayout>
      </c:layout>
      <c:overlay val="0"/>
      <c:spPr>
        <a:noFill/>
        <a:ln w="21324">
          <a:noFill/>
        </a:ln>
      </c:spPr>
    </c:title>
    <c:autoTitleDeleted val="0"/>
    <c:view3D>
      <c:rotX val="30"/>
      <c:rotY val="0"/>
      <c:depthPercent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85368959698163"/>
          <c:y val="0.12157192971824679"/>
          <c:w val="0.83662850592358551"/>
          <c:h val="0.4776165221408152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24">
              <a:noFill/>
            </a:ln>
          </c:spPr>
          <c:explosion val="12"/>
          <c:dPt>
            <c:idx val="0"/>
            <c:bubble3D val="0"/>
            <c:spPr>
              <a:solidFill>
                <a:srgbClr val="92D050"/>
              </a:solidFill>
              <a:ln w="21324"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21324">
                <a:noFill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21324">
                <a:noFill/>
              </a:ln>
            </c:spPr>
          </c:dPt>
          <c:dLbls>
            <c:dLbl>
              <c:idx val="0"/>
              <c:layout>
                <c:manualLayout>
                  <c:x val="-0.22815288194781175"/>
                  <c:y val="-2.44511374433810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250867052586489"/>
                  <c:y val="-7.06668646113501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332467702077954"/>
                  <c:y val="-2.4981406382318442E-2"/>
                </c:manualLayout>
              </c:layout>
              <c:numFmt formatCode="0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24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хвороби органів дихання</c:v>
                </c:pt>
                <c:pt idx="1">
                  <c:v>травми та отруєння</c:v>
                </c:pt>
                <c:pt idx="2">
                  <c:v>хвороби сечостатевої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24409</c:v>
                </c:pt>
                <c:pt idx="1">
                  <c:v>11321</c:v>
                </c:pt>
                <c:pt idx="2">
                  <c:v>5990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2544833598556658E-2"/>
          <c:y val="0.6526731152593902"/>
          <c:w val="0.96376779211742647"/>
          <c:h val="0.27250890231907382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5782560713874652"/>
          <c:y val="4.4943659151039858E-2"/>
          <c:w val="0.78334854046949864"/>
          <c:h val="0.81509463788509451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gapDepth val="260"/>
        <c:shape val="box"/>
        <c:axId val="-1846252544"/>
        <c:axId val="-1846252000"/>
        <c:axId val="0"/>
      </c:bar3DChart>
      <c:catAx>
        <c:axId val="-184625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1846252000"/>
        <c:crosses val="autoZero"/>
        <c:auto val="1"/>
        <c:lblAlgn val="ctr"/>
        <c:lblOffset val="100"/>
        <c:noMultiLvlLbl val="0"/>
      </c:catAx>
      <c:valAx>
        <c:axId val="-184625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120000"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1846252544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8255412381897758"/>
          <c:y val="0.37857430691323085"/>
          <c:w val="0.10764598733603856"/>
          <c:h val="0.20634919496110823"/>
        </c:manualLayout>
      </c:layout>
      <c:overlay val="0"/>
      <c:txPr>
        <a:bodyPr/>
        <a:lstStyle/>
        <a:p>
          <a:pPr>
            <a:defRPr sz="1996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9.2259381370810425E-2"/>
                  <c:y val="-1.051761576416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 на 100 тис.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543.79999999999995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 на 100 тис.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508.2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-1785958928"/>
        <c:axId val="-1785962192"/>
        <c:axId val="0"/>
      </c:bar3DChart>
      <c:catAx>
        <c:axId val="-178595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62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785962192"/>
        <c:scaling>
          <c:orientation val="minMax"/>
          <c:min val="300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58928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71870489259633574"/>
          <c:y val="0.1929338050461685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774647887324028E-2"/>
          <c:y val="6.3559322033898302E-2"/>
          <c:w val="0.85093896713615025"/>
          <c:h val="0.79237288135593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 рік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6763539162473196E-2"/>
                  <c:y val="-2.88398290842464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994306241727969E-2"/>
                      <c:h val="8.051398169162861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4448818897637815E-2"/>
                  <c:y val="-3.3468605060507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002247271184024E-3"/>
                  <c:y val="0.24468511435237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народжуванність</c:v>
                </c:pt>
                <c:pt idx="1">
                  <c:v>смертність</c:v>
                </c:pt>
                <c:pt idx="2">
                  <c:v>природний рух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6.3</c:v>
                </c:pt>
                <c:pt idx="1">
                  <c:v>1165.2</c:v>
                </c:pt>
                <c:pt idx="2">
                  <c:v>-5.3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 рік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7536908489272604E-2"/>
                  <c:y val="-1.5120453988357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73039731998181E-2"/>
                      <c:h val="8.051398169162861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7776826255904244E-2"/>
                  <c:y val="-2.412033583570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781602359796231E-2"/>
                  <c:y val="0.23557611764477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народжуванність</c:v>
                </c:pt>
                <c:pt idx="1">
                  <c:v>смертність</c:v>
                </c:pt>
                <c:pt idx="2">
                  <c:v>природний рух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6.6</c:v>
                </c:pt>
                <c:pt idx="1">
                  <c:v>1089.9000000000001</c:v>
                </c:pt>
                <c:pt idx="2">
                  <c:v>-4.5999999999999996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46254720"/>
        <c:axId val="-1846251456"/>
        <c:axId val="0"/>
      </c:bar3DChart>
      <c:catAx>
        <c:axId val="-18462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846251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846251456"/>
        <c:scaling>
          <c:orientation val="minMax"/>
          <c:max val="20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846254720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5910625884647"/>
          <c:y val="0.91725002239786513"/>
          <c:w val="0.29923090817079112"/>
          <c:h val="8.2749977602134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9.2259381370810425E-2"/>
                  <c:y val="-1.051761576416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на 100 тис.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4662.6000000000004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на 100 тис.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4409.8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-1785954032"/>
        <c:axId val="-1785960016"/>
        <c:axId val="0"/>
      </c:bar3DChart>
      <c:catAx>
        <c:axId val="-178595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60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785960016"/>
        <c:scaling>
          <c:orientation val="minMax"/>
          <c:min val="300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54032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71870489259633574"/>
          <c:y val="0.1929338050461685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3.7880530258914767E-2"/>
                  <c:y val="-2.629403941041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Питома вага злоякісних новоутворень IV ст.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19.8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Питома вага злоякісних новоутворень IV ст.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22.2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-1785958384"/>
        <c:axId val="-1785957840"/>
        <c:axId val="0"/>
      </c:bar3DChart>
      <c:catAx>
        <c:axId val="-178595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57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785957840"/>
        <c:scaling>
          <c:orientation val="minMax"/>
          <c:max val="24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58384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64355882021559152"/>
          <c:y val="0.20345126865634558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29110770742822"/>
          <c:y val="0.29557090051196228"/>
          <c:w val="0.78121975659680898"/>
          <c:h val="0.49714098742034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6.4706517729585999E-3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41303545917202E-2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7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Проліковані ВІЛ інфіковані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Проліковані ВІЛ інфіковані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785961648"/>
        <c:axId val="-1785956208"/>
        <c:axId val="0"/>
      </c:bar3DChart>
      <c:catAx>
        <c:axId val="-178596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1785956208"/>
        <c:crosses val="autoZero"/>
        <c:auto val="1"/>
        <c:lblAlgn val="ctr"/>
        <c:lblOffset val="100"/>
        <c:noMultiLvlLbl val="0"/>
      </c:catAx>
      <c:valAx>
        <c:axId val="-1785956208"/>
        <c:scaling>
          <c:orientation val="minMax"/>
          <c:max val="8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1785961648"/>
        <c:crosses val="autoZero"/>
        <c:crossBetween val="between"/>
        <c:majorUnit val="200"/>
        <c:minorUnit val="10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8693349364578391"/>
          <c:y val="0.2907916044855533"/>
          <c:w val="0.20991680319513825"/>
          <c:h val="0.23277208172420383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Вперше виявлено захворювань на ВІЛ,</a:t>
            </a:r>
            <a:r>
              <a:rPr lang="uk-UA" sz="1600" baseline="0" dirty="0" smtClean="0">
                <a:latin typeface="Times New Roman" pitchFamily="18" charset="0"/>
                <a:cs typeface="Times New Roman" pitchFamily="18" charset="0"/>
              </a:rPr>
              <a:t> в т.ч.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СНІД,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7048212484889776E-2"/>
          <c:y val="2.5410166844206852E-2"/>
        </c:manualLayout>
      </c:layout>
      <c:overlay val="1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3778986716114"/>
          <c:y val="0.2756114362316861"/>
          <c:w val="0.77905848753685358"/>
          <c:h val="0.347821239358690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3.0780121950405056E-3"/>
                  <c:y val="-2.8446521161761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41435755645048E-2"/>
                  <c:y val="-3.404484166561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8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ВІЛ</c:v>
                </c:pt>
                <c:pt idx="1">
                  <c:v>в т.ч. СНІД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</c:v>
                </c:pt>
                <c:pt idx="1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ВІЛ</c:v>
                </c:pt>
                <c:pt idx="1">
                  <c:v>в т.ч. СНІД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785957296"/>
        <c:axId val="-1785959472"/>
        <c:axId val="0"/>
      </c:bar3DChart>
      <c:catAx>
        <c:axId val="-178595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1785959472"/>
        <c:crosses val="autoZero"/>
        <c:auto val="1"/>
        <c:lblAlgn val="ctr"/>
        <c:lblOffset val="100"/>
        <c:noMultiLvlLbl val="0"/>
      </c:catAx>
      <c:valAx>
        <c:axId val="-178595947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1785957296"/>
        <c:crosses val="autoZero"/>
        <c:crossBetween val="between"/>
        <c:majorUnit val="20"/>
        <c:minorUnit val="20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uk-UA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79341208714225"/>
          <c:y val="0.1504777406969626"/>
          <c:w val="0.79824935594158297"/>
          <c:h val="0.518551496236460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8.5532641966984513E-2"/>
                  <c:y val="-2.6015053964355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41303545917202E-2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7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Померло від СНІДу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Померло від СНІДу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785953488"/>
        <c:axId val="-1785962736"/>
        <c:axId val="0"/>
      </c:bar3DChart>
      <c:catAx>
        <c:axId val="-178595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1785962736"/>
        <c:crosses val="autoZero"/>
        <c:auto val="1"/>
        <c:lblAlgn val="ctr"/>
        <c:lblOffset val="100"/>
        <c:noMultiLvlLbl val="0"/>
      </c:catAx>
      <c:valAx>
        <c:axId val="-1785962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178595348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8.5997157051549283E-2"/>
                  <c:y val="5.2588078820834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50.4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79.8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-1785951312"/>
        <c:axId val="-1785956752"/>
        <c:axId val="0"/>
      </c:bar3DChart>
      <c:catAx>
        <c:axId val="-178595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56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785956752"/>
        <c:scaling>
          <c:orientation val="minMax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51312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71870489259633574"/>
          <c:y val="0.1929338050461685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452189340073319E-2"/>
          <c:y val="5.3990473924625373E-2"/>
          <c:w val="0.65075376884422109"/>
          <c:h val="0.78715933272371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-9.9898839365070546E-2"/>
                  <c:y val="6.4978753994018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6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59.3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2.5488487390289968E-2"/>
                  <c:y val="-3.3033912112032437E-2"/>
                </c:manualLayout>
              </c:layout>
              <c:numFmt formatCode="0.0" sourceLinked="0"/>
              <c:spPr>
                <a:noFill/>
                <a:ln w="25316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68.2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gapDepth val="0"/>
        <c:shape val="box"/>
        <c:axId val="-1785955664"/>
        <c:axId val="-1785965456"/>
        <c:axId val="0"/>
      </c:bar3DChart>
      <c:catAx>
        <c:axId val="-178595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65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785965456"/>
        <c:scaling>
          <c:orientation val="minMax"/>
          <c:max val="72"/>
          <c:min val="15"/>
        </c:scaling>
        <c:delete val="0"/>
        <c:axPos val="l"/>
        <c:majorGridlines>
          <c:spPr>
            <a:ln w="1265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5566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253536900626215"/>
          <c:y val="2.9290467775373794E-2"/>
          <c:w val="0.65075376884422109"/>
          <c:h val="0.78715933272371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-8.9584012220948854E-3"/>
                  <c:y val="-3.5731746790837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5316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Смертність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2.2732666528027828E-2"/>
                  <c:y val="-7.2857225775000908E-2"/>
                </c:manualLayout>
              </c:layout>
              <c:numFmt formatCode="0.0" sourceLinked="0"/>
              <c:spPr>
                <a:noFill/>
                <a:ln w="25316">
                  <a:noFill/>
                </a:ln>
              </c:spPr>
              <c:txPr>
                <a:bodyPr/>
                <a:lstStyle/>
                <a:p>
                  <a:pPr>
                    <a:defRPr sz="1596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Смертність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gapDepth val="0"/>
        <c:shape val="box"/>
        <c:axId val="-1785955120"/>
        <c:axId val="-1785954576"/>
        <c:axId val="0"/>
      </c:bar3DChart>
      <c:catAx>
        <c:axId val="-178595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54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785954576"/>
        <c:scaling>
          <c:orientation val="minMax"/>
        </c:scaling>
        <c:delete val="0"/>
        <c:axPos val="l"/>
        <c:majorGridlines>
          <c:spPr>
            <a:ln w="1265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55120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Туберкулінодіагностика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на 1000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населення</a:t>
            </a:r>
          </a:p>
        </c:rich>
      </c:tx>
      <c:layout>
        <c:manualLayout>
          <c:xMode val="edge"/>
          <c:yMode val="edge"/>
          <c:x val="9.4095319533022165E-2"/>
          <c:y val="0"/>
        </c:manualLayout>
      </c:layout>
      <c:overlay val="0"/>
      <c:spPr>
        <a:noFill/>
        <a:ln w="25367">
          <a:noFill/>
        </a:ln>
      </c:spPr>
    </c:title>
    <c:autoTitleDeleted val="0"/>
    <c:view3D>
      <c:rotX val="15"/>
      <c:rotY val="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88036117381489E-2"/>
          <c:y val="0.30522088353413657"/>
          <c:w val="0.86681715575620766"/>
          <c:h val="0.6104417670682731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F0"/>
            </a:solidFill>
            <a:ln w="12682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rgbClr val="FFFF00"/>
              </a:solidFill>
              <a:ln w="25367"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25367">
                <a:noFill/>
              </a:ln>
            </c:spPr>
          </c:dPt>
          <c:dLbls>
            <c:dLbl>
              <c:idx val="0"/>
              <c:layout>
                <c:manualLayout>
                  <c:x val="-0.23236511762132647"/>
                  <c:y val="-0.197803318939971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46736944105247"/>
                  <c:y val="3.9247311827956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5367">
                <a:noFill/>
              </a:ln>
            </c:spPr>
            <c:txPr>
              <a:bodyPr/>
              <a:lstStyle/>
              <a:p>
                <a:pPr>
                  <a:defRPr sz="1798" b="1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1003</c:v>
                </c:pt>
                <c:pt idx="1">
                  <c:v>1038.8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1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1" dirty="0" err="1">
                <a:latin typeface="Times New Roman" pitchFamily="18" charset="0"/>
                <a:cs typeface="Times New Roman" pitchFamily="18" charset="0"/>
              </a:rPr>
              <a:t>Профілактичні</a:t>
            </a:r>
            <a:r>
              <a:rPr lang="ru-RU" sz="1801" dirty="0">
                <a:latin typeface="Times New Roman" pitchFamily="18" charset="0"/>
                <a:cs typeface="Times New Roman" pitchFamily="18" charset="0"/>
              </a:rPr>
              <a:t> огляди методом </a:t>
            </a:r>
            <a:r>
              <a:rPr lang="ru-RU" sz="1801" dirty="0" err="1">
                <a:latin typeface="Times New Roman" pitchFamily="18" charset="0"/>
                <a:cs typeface="Times New Roman" pitchFamily="18" charset="0"/>
              </a:rPr>
              <a:t>флюорографії</a:t>
            </a:r>
            <a:r>
              <a:rPr lang="ru-RU" sz="1801" dirty="0">
                <a:latin typeface="Times New Roman" pitchFamily="18" charset="0"/>
                <a:cs typeface="Times New Roman" pitchFamily="18" charset="0"/>
              </a:rPr>
              <a:t> на 1000 населення</a:t>
            </a:r>
          </a:p>
        </c:rich>
      </c:tx>
      <c:layout>
        <c:manualLayout>
          <c:xMode val="edge"/>
          <c:yMode val="edge"/>
          <c:x val="0.17112125996400326"/>
          <c:y val="4.0321908908164065E-3"/>
        </c:manualLayout>
      </c:layout>
      <c:overlay val="0"/>
      <c:spPr>
        <a:noFill/>
        <a:ln w="26753">
          <a:noFill/>
        </a:ln>
      </c:spPr>
    </c:title>
    <c:autoTitleDeleted val="0"/>
    <c:view3D>
      <c:rotX val="15"/>
      <c:rotY val="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7358178857786"/>
          <c:y val="0.2771973323263846"/>
          <c:w val="0.80243534566825714"/>
          <c:h val="0.5497912062282738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Профілактичні огляди</c:v>
                </c:pt>
              </c:strCache>
            </c:strRef>
          </c:tx>
          <c:spPr>
            <a:solidFill>
              <a:srgbClr val="00B0F0"/>
            </a:solidFill>
            <a:ln w="26753">
              <a:noFill/>
            </a:ln>
          </c:spPr>
          <c:dPt>
            <c:idx val="0"/>
            <c:bubble3D val="0"/>
            <c:spPr>
              <a:solidFill>
                <a:srgbClr val="FFFF00"/>
              </a:solidFill>
              <a:ln w="26753">
                <a:noFill/>
              </a:ln>
            </c:spPr>
          </c:dPt>
          <c:dPt>
            <c:idx val="1"/>
            <c:bubble3D val="0"/>
            <c:explosion val="12"/>
          </c:dPt>
          <c:dLbls>
            <c:dLbl>
              <c:idx val="0"/>
              <c:layout>
                <c:manualLayout>
                  <c:x val="-0.18974645269669554"/>
                  <c:y val="-0.16274692124678614"/>
                </c:manualLayout>
              </c:layout>
              <c:numFmt formatCode="#,##0.0" sourceLinked="0"/>
              <c:spPr>
                <a:noFill/>
                <a:ln w="26753">
                  <a:noFill/>
                </a:ln>
              </c:spPr>
              <c:txPr>
                <a:bodyPr/>
                <a:lstStyle/>
                <a:p>
                  <a:pPr>
                    <a:defRPr sz="2001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845384944144005"/>
                  <c:y val="-1.0620205648331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6753">
                <a:noFill/>
              </a:ln>
            </c:spPr>
            <c:txPr>
              <a:bodyPr/>
              <a:lstStyle/>
              <a:p>
                <a:pPr>
                  <a:defRPr sz="18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196.2</c:v>
                </c:pt>
                <c:pt idx="1">
                  <c:v>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3.2063510033709078E-3"/>
          <c:y val="0.159599108119614"/>
          <c:w val="0.14519901507156965"/>
          <c:h val="0.24606533094254313"/>
        </c:manualLayout>
      </c:layout>
      <c:overlay val="0"/>
      <c:spPr>
        <a:noFill/>
        <a:ln w="3344">
          <a:solidFill>
            <a:schemeClr val="tx1"/>
          </a:solidFill>
          <a:prstDash val="solid"/>
        </a:ln>
      </c:spPr>
      <c:txPr>
        <a:bodyPr/>
        <a:lstStyle/>
        <a:p>
          <a:pPr>
            <a:defRPr sz="1601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6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6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996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96" dirty="0">
                <a:latin typeface="Times New Roman" pitchFamily="18" charset="0"/>
                <a:cs typeface="Times New Roman" pitchFamily="18" charset="0"/>
              </a:rPr>
              <a:t>(все населення)</a:t>
            </a:r>
          </a:p>
        </c:rich>
      </c:tx>
      <c:layout>
        <c:manualLayout>
          <c:xMode val="edge"/>
          <c:yMode val="edge"/>
          <c:x val="0.2166778540381534"/>
          <c:y val="0"/>
        </c:manualLayout>
      </c:layout>
      <c:overlay val="0"/>
      <c:spPr>
        <a:noFill/>
        <a:ln w="21343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08775168128366E-2"/>
          <c:y val="0.13710766140663896"/>
          <c:w val="0.91037595321363396"/>
          <c:h val="0.518318006367801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43">
              <a:noFill/>
            </a:ln>
            <a:effectLst>
              <a:outerShdw blurRad="50800" dist="88900" dir="1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explosion val="23"/>
          <c:dPt>
            <c:idx val="0"/>
            <c:bubble3D val="0"/>
            <c:explosion val="0"/>
            <c:spPr>
              <a:solidFill>
                <a:srgbClr val="92D05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2"/>
            <c:bubble3D val="0"/>
            <c:spPr>
              <a:solidFill>
                <a:srgbClr val="660033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Lbls>
            <c:dLbl>
              <c:idx val="0"/>
              <c:layout>
                <c:manualLayout>
                  <c:x val="-0.23501367901329323"/>
                  <c:y val="0.126389030732698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18262214919567E-2"/>
                  <c:y val="-9.6825884503576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653112543589548"/>
                  <c:y val="-4.1056767958102924E-2"/>
                </c:manualLayout>
              </c:layout>
              <c:numFmt formatCode="0.0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43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хв. системи кровообігу</c:v>
                </c:pt>
                <c:pt idx="1">
                  <c:v>злоякісні новоутворення</c:v>
                </c:pt>
                <c:pt idx="2">
                  <c:v>хв. органів травлення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65.099999999999994</c:v>
                </c:pt>
                <c:pt idx="1">
                  <c:v>15.9</c:v>
                </c:pt>
                <c:pt idx="2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1103041766545055E-2"/>
          <c:y val="0.68410789266472927"/>
          <c:w val="0.92828869433843364"/>
          <c:h val="0.30736630158562628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9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Охоплення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вакцинацією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БЦЖ на 100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народж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живими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319546380594714"/>
          <c:y val="1.0746688160041289E-5"/>
        </c:manualLayout>
      </c:layout>
      <c:overlay val="0"/>
      <c:spPr>
        <a:noFill/>
        <a:ln w="26553">
          <a:noFill/>
        </a:ln>
      </c:spPr>
    </c:title>
    <c:autoTitleDeleted val="0"/>
    <c:view3D>
      <c:rotX val="15"/>
      <c:rotY val="196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601701572518397E-2"/>
          <c:y val="0.20619298571930475"/>
          <c:w val="0.95517540818155056"/>
          <c:h val="0.7105810003572231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F0"/>
            </a:solidFill>
            <a:ln w="26553">
              <a:noFill/>
            </a:ln>
          </c:spPr>
          <c:explosion val="13"/>
          <c:dPt>
            <c:idx val="0"/>
            <c:bubble3D val="0"/>
          </c:dPt>
          <c:dPt>
            <c:idx val="1"/>
            <c:bubble3D val="0"/>
            <c:spPr>
              <a:solidFill>
                <a:srgbClr val="FFFF00"/>
              </a:solidFill>
              <a:ln w="26553">
                <a:noFill/>
              </a:ln>
            </c:spPr>
          </c:dPt>
          <c:dLbls>
            <c:dLbl>
              <c:idx val="0"/>
              <c:layout>
                <c:manualLayout>
                  <c:x val="0.13600300610668967"/>
                  <c:y val="0.106209105751544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529276342640002"/>
                  <c:y val="-0.183913861161055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65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Sheet1!$B$2:$C$2</c:f>
              <c:numCache>
                <c:formatCode>General</c:formatCode>
                <c:ptCount val="2"/>
                <c:pt idx="0">
                  <c:v>93</c:v>
                </c:pt>
                <c:pt idx="1">
                  <c:v>93.2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Sheet1!#ССЫЛКА!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01494855905371E-2"/>
          <c:y val="0"/>
          <c:w val="0.9212985907113671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01468904419772E-2"/>
          <c:y val="0"/>
          <c:w val="0.9212985907113671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27149">
              <a:noFill/>
            </a:ln>
          </c:spPr>
          <c:explosion val="17"/>
          <c:dPt>
            <c:idx val="0"/>
            <c:bubble3D val="0"/>
            <c:spPr>
              <a:solidFill>
                <a:srgbClr val="FFFF00">
                  <a:alpha val="86000"/>
                </a:srgbClr>
              </a:solidFill>
              <a:ln w="2714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7149">
                <a:noFill/>
              </a:ln>
            </c:spPr>
          </c:dPt>
          <c:dLbls>
            <c:dLbl>
              <c:idx val="0"/>
              <c:layout>
                <c:manualLayout>
                  <c:x val="-0.21220556033608273"/>
                  <c:y val="-0.225166149217924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5233954335471742"/>
                  <c:y val="5.9612351763303872E-2"/>
                </c:manualLayout>
              </c:layout>
              <c:spPr>
                <a:noFill/>
                <a:ln w="27149">
                  <a:noFill/>
                </a:ln>
              </c:spPr>
              <c:txPr>
                <a:bodyPr/>
                <a:lstStyle/>
                <a:p>
                  <a:pPr>
                    <a:defRPr sz="2398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7149">
                <a:noFill/>
              </a:ln>
            </c:spPr>
            <c:txPr>
              <a:bodyPr/>
              <a:lstStyle/>
              <a:p>
                <a:pPr>
                  <a:defRPr sz="2398" b="1" i="0" u="none" strike="noStrike" baseline="0">
                    <a:solidFill>
                      <a:srgbClr val="0000FF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982</c:v>
                </c:pt>
                <c:pt idx="1">
                  <c:v>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627656449228885E-2"/>
          <c:y val="0"/>
          <c:w val="0.9212985907113671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27149">
              <a:noFill/>
            </a:ln>
          </c:spPr>
          <c:explosion val="17"/>
          <c:dPt>
            <c:idx val="0"/>
            <c:bubble3D val="0"/>
            <c:spPr>
              <a:solidFill>
                <a:srgbClr val="FFFF00">
                  <a:alpha val="86000"/>
                </a:srgbClr>
              </a:solidFill>
              <a:ln w="2714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7149">
                <a:noFill/>
              </a:ln>
            </c:spPr>
          </c:dPt>
          <c:dLbls>
            <c:dLbl>
              <c:idx val="0"/>
              <c:layout>
                <c:manualLayout>
                  <c:x val="-0.15877280005167935"/>
                  <c:y val="-0.280747515149027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24038741054166"/>
                  <c:y val="6.5538980236417965E-2"/>
                </c:manualLayout>
              </c:layout>
              <c:spPr>
                <a:noFill/>
                <a:ln w="27149">
                  <a:noFill/>
                </a:ln>
              </c:spPr>
              <c:txPr>
                <a:bodyPr/>
                <a:lstStyle/>
                <a:p>
                  <a:pPr>
                    <a:defRPr sz="2398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7149">
                <a:noFill/>
              </a:ln>
            </c:spPr>
            <c:txPr>
              <a:bodyPr/>
              <a:lstStyle/>
              <a:p>
                <a:pPr>
                  <a:defRPr sz="2398" b="1" i="0" u="none" strike="noStrike" baseline="0">
                    <a:solidFill>
                      <a:srgbClr val="0000FF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666</c:v>
                </c:pt>
                <c:pt idx="1">
                  <c:v>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036987723467493E-2"/>
          <c:y val="1.9031635492159458E-3"/>
          <c:w val="0.88438242647715992"/>
          <c:h val="0.9473204649705462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264">
              <a:solidFill>
                <a:schemeClr val="tx1"/>
              </a:solidFill>
              <a:prstDash val="solid"/>
            </a:ln>
          </c:spPr>
          <c:explosion val="28"/>
          <c:dPt>
            <c:idx val="0"/>
            <c:bubble3D val="0"/>
            <c:spPr>
              <a:solidFill>
                <a:srgbClr val="FFFF00">
                  <a:alpha val="93000"/>
                </a:srgbClr>
              </a:solidFill>
              <a:ln w="2852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8529">
                <a:noFill/>
              </a:ln>
            </c:spPr>
          </c:dPt>
          <c:dLbls>
            <c:dLbl>
              <c:idx val="0"/>
              <c:layout>
                <c:manualLayout>
                  <c:x val="-0.2158470853261405"/>
                  <c:y val="-0.10912938270834259"/>
                </c:manualLayout>
              </c:layout>
              <c:numFmt formatCode="0.0" sourceLinked="0"/>
              <c:spPr>
                <a:noFill/>
                <a:ln w="28529">
                  <a:noFill/>
                </a:ln>
              </c:spPr>
              <c:txPr>
                <a:bodyPr/>
                <a:lstStyle/>
                <a:p>
                  <a:pPr>
                    <a:defRPr sz="2396" b="1" i="0" u="none" strike="noStrike" baseline="0">
                      <a:solidFill>
                        <a:srgbClr val="0000FF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30399141994817"/>
                      <c:h val="0.295317281293254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935412422283383"/>
                  <c:y val="4.1495047813182605E-2"/>
                </c:manualLayout>
              </c:layout>
              <c:spPr>
                <a:noFill/>
                <a:ln w="28529">
                  <a:noFill/>
                </a:ln>
              </c:spPr>
              <c:txPr>
                <a:bodyPr/>
                <a:lstStyle/>
                <a:p>
                  <a:pPr>
                    <a:defRPr sz="2396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66594860677283"/>
                      <c:h val="0.29531728129325485"/>
                    </c:manualLayout>
                  </c15:layout>
                </c:ext>
              </c:extLst>
            </c:dLbl>
            <c:spPr>
              <a:noFill/>
              <a:ln w="28529">
                <a:noFill/>
              </a:ln>
            </c:spPr>
            <c:txPr>
              <a:bodyPr/>
              <a:lstStyle/>
              <a:p>
                <a:pPr>
                  <a:defRPr sz="23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512.4</c:v>
                </c:pt>
                <c:pt idx="1">
                  <c:v>399.3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8">
          <a:noFill/>
        </a:ln>
      </c:spPr>
    </c:plotArea>
    <c:legend>
      <c:legendPos val="b"/>
      <c:layout>
        <c:manualLayout>
          <c:xMode val="edge"/>
          <c:yMode val="edge"/>
          <c:x val="4.4300762442106449E-2"/>
          <c:y val="0.73829060218959852"/>
          <c:w val="0.50008364633869662"/>
          <c:h val="0.25754452686417789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4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ru-RU" sz="1577" baseline="0" dirty="0" smtClean="0">
                <a:latin typeface="Times New Roman" pitchFamily="18" charset="0"/>
                <a:cs typeface="Times New Roman" pitchFamily="18" charset="0"/>
              </a:rPr>
              <a:t> %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703255193867348"/>
          <c:y val="0"/>
        </c:manualLayout>
      </c:layout>
      <c:overlay val="1"/>
      <c:spPr>
        <a:noFill/>
        <a:ln w="29679">
          <a:noFill/>
        </a:ln>
      </c:spPr>
    </c:title>
    <c:autoTitleDeleted val="0"/>
    <c:view3D>
      <c:rotX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145278029217154"/>
          <c:y val="0.10737737216214824"/>
          <c:w val="0.87215673952894124"/>
          <c:h val="0.578117949717496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1.1863265192756361E-2"/>
                  <c:y val="-3.2712416722845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755895994328735E-3"/>
                  <c:y val="-4.214138521940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005416064880874E-3"/>
                  <c:y val="-5.4310980454567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злоякісні новоутворення у</c:v>
                </c:pt>
                <c:pt idx="1">
                  <c:v>хвороби систем кровообігу</c:v>
                </c:pt>
                <c:pt idx="2">
                  <c:v>хвороби кістково- м'язової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98.8</c:v>
                </c:pt>
                <c:pt idx="1">
                  <c:v>98.2</c:v>
                </c:pt>
                <c:pt idx="2">
                  <c:v>70.2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2.9070207476946965E-2"/>
                  <c:y val="-1.126525245264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46263609598934"/>
                      <c:h val="0.103519381813348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3984736200971018E-2"/>
                  <c:y val="-4.6847573805340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070268590906966E-2"/>
                  <c:y val="-3.367620369767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злоякісні новоутворення у</c:v>
                </c:pt>
                <c:pt idx="1">
                  <c:v>хвороби систем кровообігу</c:v>
                </c:pt>
                <c:pt idx="2">
                  <c:v>хвороби кістково- м'язової системи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123.3</c:v>
                </c:pt>
                <c:pt idx="1">
                  <c:v>130.6</c:v>
                </c:pt>
                <c:pt idx="2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box"/>
        <c:axId val="-1785964912"/>
        <c:axId val="-1785952944"/>
        <c:axId val="0"/>
      </c:bar3DChart>
      <c:catAx>
        <c:axId val="-17859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kern="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52944"/>
        <c:crosses val="autoZero"/>
        <c:auto val="1"/>
        <c:lblAlgn val="ctr"/>
        <c:lblOffset val="100"/>
        <c:tickMarkSkip val="1"/>
        <c:noMultiLvlLbl val="0"/>
      </c:catAx>
      <c:valAx>
        <c:axId val="-1785952944"/>
        <c:scaling>
          <c:orientation val="minMax"/>
        </c:scaling>
        <c:delete val="0"/>
        <c:axPos val="l"/>
        <c:majorGridlines>
          <c:spPr>
            <a:ln w="1484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64912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Питома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вага </a:t>
            </a:r>
            <a:r>
              <a:rPr lang="ru-RU" sz="1600" baseline="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aseline="0" dirty="0" err="1" smtClean="0"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, у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001756977790728"/>
          <c:y val="0.13596049712937094"/>
        </c:manualLayout>
      </c:layout>
      <c:overlay val="0"/>
      <c:spPr>
        <a:noFill/>
        <a:ln w="2111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800500847404296"/>
          <c:y val="0.28268992147298638"/>
          <c:w val="0.73199499152595704"/>
          <c:h val="0.54014620781906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1110">
              <a:noFill/>
            </a:ln>
          </c:spPr>
          <c:invertIfNegative val="0"/>
          <c:dLbls>
            <c:dLbl>
              <c:idx val="0"/>
              <c:layout>
                <c:manualLayout>
                  <c:x val="-1.6983936120371506E-2"/>
                  <c:y val="-1.345970441322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28035568888166E-3"/>
                  <c:y val="-1.327491780083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096851906766373E-2"/>
                  <c:y val="-1.760380846979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111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І група</c:v>
                </c:pt>
                <c:pt idx="1">
                  <c:v>ІІ група</c:v>
                </c:pt>
                <c:pt idx="2">
                  <c:v>ІІІ група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11.23</c:v>
                </c:pt>
                <c:pt idx="1">
                  <c:v>27.83</c:v>
                </c:pt>
                <c:pt idx="2">
                  <c:v>60.92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1110">
              <a:noFill/>
            </a:ln>
          </c:spPr>
          <c:invertIfNegative val="0"/>
          <c:dLbls>
            <c:dLbl>
              <c:idx val="0"/>
              <c:layout>
                <c:manualLayout>
                  <c:x val="1.6306015057603325E-2"/>
                  <c:y val="-1.21457234839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002732092209752E-2"/>
                  <c:y val="-2.7700328808804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282384985494216E-2"/>
                  <c:y val="-1.133381415155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111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І група</c:v>
                </c:pt>
                <c:pt idx="1">
                  <c:v>ІІ група</c:v>
                </c:pt>
                <c:pt idx="2">
                  <c:v>ІІІ група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10.7</c:v>
                </c:pt>
                <c:pt idx="1">
                  <c:v>33.5</c:v>
                </c:pt>
                <c:pt idx="2">
                  <c:v>55.8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gapDepth val="102"/>
        <c:shape val="box"/>
        <c:axId val="-1785966544"/>
        <c:axId val="-1785952400"/>
        <c:axId val="0"/>
      </c:bar3DChart>
      <c:catAx>
        <c:axId val="-178596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5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785952400"/>
        <c:scaling>
          <c:orientation val="minMax"/>
        </c:scaling>
        <c:delete val="0"/>
        <c:axPos val="l"/>
        <c:majorGridlines>
          <c:spPr>
            <a:ln w="10553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66544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96" dirty="0"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ru-RU" sz="1596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596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96" dirty="0" err="1" smtClean="0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96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96" dirty="0" err="1">
                <a:latin typeface="Times New Roman" pitchFamily="18" charset="0"/>
                <a:cs typeface="Times New Roman" pitchFamily="18" charset="0"/>
              </a:rPr>
              <a:t>абс.ч</a:t>
            </a:r>
            <a:r>
              <a:rPr lang="ru-RU" sz="1596" dirty="0">
                <a:latin typeface="Times New Roman" pitchFamily="18" charset="0"/>
                <a:cs typeface="Times New Roman" pitchFamily="18" charset="0"/>
              </a:rPr>
              <a:t>.)</a:t>
            </a:r>
          </a:p>
        </c:rich>
      </c:tx>
      <c:layout>
        <c:manualLayout>
          <c:xMode val="edge"/>
          <c:yMode val="edge"/>
          <c:x val="3.5455062721912796E-2"/>
          <c:y val="4.7349320027071574E-2"/>
        </c:manualLayout>
      </c:layout>
      <c:overlay val="0"/>
      <c:spPr>
        <a:noFill/>
        <a:ln w="24351">
          <a:noFill/>
        </a:ln>
      </c:spPr>
    </c:title>
    <c:autoTitleDeleted val="0"/>
    <c:view3D>
      <c:rotX val="15"/>
      <c:hPercent val="9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47305389221557"/>
          <c:y val="0.20833333333333356"/>
          <c:w val="0.63072167140714486"/>
          <c:h val="0.73384323527791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4351">
              <a:noFill/>
            </a:ln>
          </c:spPr>
          <c:invertIfNegative val="0"/>
          <c:dLbls>
            <c:dLbl>
              <c:idx val="0"/>
              <c:layout>
                <c:manualLayout>
                  <c:x val="1.9976104542944041E-3"/>
                  <c:y val="-5.4744203827563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32634730538922246"/>
                  <c:y val="0.36764705882352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52694610778443118"/>
                  <c:y val="0.19607843137254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351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841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4351">
              <a:noFill/>
            </a:ln>
          </c:spPr>
          <c:invertIfNegative val="0"/>
          <c:dLbls>
            <c:dLbl>
              <c:idx val="0"/>
              <c:layout>
                <c:manualLayout>
                  <c:x val="3.8546800055517749E-2"/>
                  <c:y val="-5.2475251098531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41916167664670656"/>
                  <c:y val="0.37990196078431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62874251497005984"/>
                  <c:y val="0.20098039215686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24351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1023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gapDepth val="88"/>
        <c:shape val="box"/>
        <c:axId val="-1785951856"/>
        <c:axId val="-1785966000"/>
        <c:axId val="0"/>
      </c:bar3DChart>
      <c:catAx>
        <c:axId val="-1785951856"/>
        <c:scaling>
          <c:orientation val="minMax"/>
        </c:scaling>
        <c:delete val="0"/>
        <c:axPos val="b"/>
        <c:majorGridlines>
          <c:spPr>
            <a:ln w="304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0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-1785966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785966000"/>
        <c:scaling>
          <c:orientation val="minMax"/>
          <c:max val="1200"/>
          <c:min val="0"/>
        </c:scaling>
        <c:delete val="0"/>
        <c:axPos val="l"/>
        <c:majorGridlines>
          <c:spPr>
            <a:ln w="12174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51856"/>
        <c:crosses val="autoZero"/>
        <c:crossBetween val="between"/>
        <c:majorUnit val="200"/>
        <c:minorUnit val="10"/>
      </c:valAx>
      <c:spPr>
        <a:noFill/>
        <a:ln w="25361">
          <a:noFill/>
        </a:ln>
      </c:spPr>
    </c:plotArea>
    <c:legend>
      <c:legendPos val="r"/>
      <c:layout>
        <c:manualLayout>
          <c:xMode val="edge"/>
          <c:yMode val="edge"/>
          <c:x val="0.78924725428738884"/>
          <c:y val="0.41383885837799728"/>
          <c:w val="0.202243457431899"/>
          <c:h val="0.30152544457961428"/>
        </c:manualLayout>
      </c:layout>
      <c:overlay val="0"/>
      <c:spPr>
        <a:noFill/>
        <a:ln w="3043">
          <a:solidFill>
            <a:schemeClr val="tx1"/>
          </a:solidFill>
          <a:prstDash val="solid"/>
        </a:ln>
      </c:spPr>
      <c:txPr>
        <a:bodyPr/>
        <a:lstStyle/>
        <a:p>
          <a:pPr>
            <a:defRPr sz="1797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6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98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8" dirty="0" err="1"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8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598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98" dirty="0" err="1" smtClean="0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
(на </a:t>
            </a:r>
            <a:r>
              <a:rPr lang="ru-RU" sz="1598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тис. </a:t>
            </a:r>
            <a:r>
              <a:rPr lang="ru-RU" sz="1598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 )</a:t>
            </a:r>
          </a:p>
        </c:rich>
      </c:tx>
      <c:layout>
        <c:manualLayout>
          <c:xMode val="edge"/>
          <c:yMode val="edge"/>
          <c:x val="0.28511183254712724"/>
          <c:y val="1.1902567057166661E-2"/>
        </c:manualLayout>
      </c:layout>
      <c:overlay val="0"/>
      <c:spPr>
        <a:noFill/>
        <a:ln w="27444">
          <a:noFill/>
        </a:ln>
      </c:spPr>
    </c:title>
    <c:autoTitleDeleted val="0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447773550741571"/>
          <c:y val="0.28341526893555252"/>
          <c:w val="0.89483590894705767"/>
          <c:h val="0.645873170033814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44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2.0781617422214241E-2"/>
                  <c:y val="-3.4447165200615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32537313432835863"/>
                  <c:y val="0.41095890410958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52537313432835819"/>
                  <c:y val="0.21917808219178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7444">
                <a:noFill/>
              </a:ln>
            </c:spPr>
            <c:txPr>
              <a:bodyPr/>
              <a:lstStyle/>
              <a:p>
                <a:pPr>
                  <a:defRPr sz="1512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7444">
              <a:noFill/>
            </a:ln>
          </c:spPr>
          <c:invertIfNegative val="0"/>
          <c:dLbls>
            <c:dLbl>
              <c:idx val="0"/>
              <c:layout>
                <c:manualLayout>
                  <c:x val="0.16558886511686705"/>
                  <c:y val="5.132929085797133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41791044776119401"/>
                  <c:y val="0.42465753424657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62686567164179252"/>
                  <c:y val="0.22465753424657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7444">
                <a:noFill/>
              </a:ln>
            </c:spPr>
            <c:txPr>
              <a:bodyPr/>
              <a:lstStyle/>
              <a:p>
                <a:pPr>
                  <a:defRPr sz="1512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258.8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gapDepth val="44"/>
        <c:shape val="box"/>
        <c:axId val="-1785964368"/>
        <c:axId val="-1785961104"/>
        <c:axId val="0"/>
      </c:bar3DChart>
      <c:catAx>
        <c:axId val="-1785964368"/>
        <c:scaling>
          <c:orientation val="minMax"/>
        </c:scaling>
        <c:delete val="0"/>
        <c:axPos val="b"/>
        <c:majorGridlines>
          <c:spPr>
            <a:ln w="343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4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-1785961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785961104"/>
        <c:scaling>
          <c:orientation val="minMax"/>
        </c:scaling>
        <c:delete val="0"/>
        <c:axPos val="l"/>
        <c:majorGridlines>
          <c:spPr>
            <a:ln w="1372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9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64368"/>
        <c:crosses val="autoZero"/>
        <c:crossBetween val="between"/>
        <c:minorUnit val="0.5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145278029217154"/>
          <c:y val="0.10737737216214824"/>
          <c:w val="0.85231515286617565"/>
          <c:h val="0.562978098812028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9.6037552497741391E-3"/>
                  <c:y val="-6.68995533774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755895994328735E-3"/>
                  <c:y val="-4.214138521940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688387141998501E-2"/>
                  <c:y val="-5.443303853321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розлади психіки та поведінки</c:v>
                </c:pt>
                <c:pt idx="1">
                  <c:v>вроджені аномалії</c:v>
                </c:pt>
                <c:pt idx="2">
                  <c:v>хвороби центральної нервової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30.4</c:v>
                </c:pt>
                <c:pt idx="1">
                  <c:v>14.3</c:v>
                </c:pt>
                <c:pt idx="2">
                  <c:v>14.3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2.8242388250042036E-2"/>
                  <c:y val="-5.521983874825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11858404621707E-2"/>
                      <c:h val="0.103519381813348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3984736200971018E-2"/>
                  <c:y val="-4.6847573805340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070268590906966E-2"/>
                  <c:y val="-3.367620369767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розлади психіки та поведінки</c:v>
                </c:pt>
                <c:pt idx="1">
                  <c:v>вроджені аномалії</c:v>
                </c:pt>
                <c:pt idx="2">
                  <c:v>хвороби центральної нервової системи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31.2</c:v>
                </c:pt>
                <c:pt idx="1">
                  <c:v>13.8</c:v>
                </c:pt>
                <c:pt idx="2">
                  <c:v>12.8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box"/>
        <c:axId val="-1785963824"/>
        <c:axId val="-1785963280"/>
        <c:axId val="0"/>
      </c:bar3DChart>
      <c:catAx>
        <c:axId val="-178596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kern="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63280"/>
        <c:crosses val="autoZero"/>
        <c:auto val="1"/>
        <c:lblAlgn val="ctr"/>
        <c:lblOffset val="100"/>
        <c:tickMarkSkip val="1"/>
        <c:noMultiLvlLbl val="0"/>
      </c:catAx>
      <c:valAx>
        <c:axId val="-1785963280"/>
        <c:scaling>
          <c:orientation val="minMax"/>
        </c:scaling>
        <c:delete val="0"/>
        <c:axPos val="l"/>
        <c:majorGridlines>
          <c:spPr>
            <a:ln w="1484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-1785963824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4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4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994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994" dirty="0">
                <a:latin typeface="Times New Roman" pitchFamily="18" charset="0"/>
                <a:cs typeface="Times New Roman" pitchFamily="18" charset="0"/>
              </a:rPr>
              <a:t> (все населення)</a:t>
            </a:r>
          </a:p>
        </c:rich>
      </c:tx>
      <c:layout>
        <c:manualLayout>
          <c:xMode val="edge"/>
          <c:yMode val="edge"/>
          <c:x val="0.1767237619434453"/>
          <c:y val="0"/>
        </c:manualLayout>
      </c:layout>
      <c:overlay val="0"/>
      <c:spPr>
        <a:noFill/>
        <a:ln w="21324">
          <a:noFill/>
        </a:ln>
      </c:spPr>
    </c:title>
    <c:autoTitleDeleted val="0"/>
    <c:view3D>
      <c:rotX val="30"/>
      <c:rotY val="0"/>
      <c:depthPercent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85368959698163"/>
          <c:y val="0.12157192971824679"/>
          <c:w val="0.83662850592358551"/>
          <c:h val="0.4776165221408152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24">
              <a:noFill/>
            </a:ln>
          </c:spPr>
          <c:explosion val="12"/>
          <c:dPt>
            <c:idx val="0"/>
            <c:bubble3D val="0"/>
            <c:spPr>
              <a:solidFill>
                <a:srgbClr val="92D050"/>
              </a:solidFill>
              <a:ln w="21324"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21324">
                <a:noFill/>
              </a:ln>
            </c:spPr>
          </c:dPt>
          <c:dPt>
            <c:idx val="2"/>
            <c:bubble3D val="0"/>
            <c:spPr>
              <a:solidFill>
                <a:srgbClr val="660033"/>
              </a:solidFill>
              <a:ln w="21324">
                <a:noFill/>
              </a:ln>
            </c:spPr>
          </c:dPt>
          <c:dLbls>
            <c:dLbl>
              <c:idx val="0"/>
              <c:layout>
                <c:manualLayout>
                  <c:x val="-0.21577519963078279"/>
                  <c:y val="0.102626854591914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581003446768552E-2"/>
                  <c:y val="-7.84470778827997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332467702077954"/>
                  <c:y val="-2.4981406382318442E-2"/>
                </c:manualLayout>
              </c:layout>
              <c:numFmt formatCode="0.0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24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хв. системи кровообігу</c:v>
                </c:pt>
                <c:pt idx="1">
                  <c:v>злоякісні новоутворення</c:v>
                </c:pt>
                <c:pt idx="2">
                  <c:v>травми та отруєння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60.6</c:v>
                </c:pt>
                <c:pt idx="1">
                  <c:v>16.600000000000001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2544833598556658E-2"/>
          <c:y val="0.6526731152593902"/>
          <c:w val="0.96376779211742647"/>
          <c:h val="0.27250890231907382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Забезпеченість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ліжками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денного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стаціонару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100 тис.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345464135192499"/>
          <c:y val="4.3095008885376436E-2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5242242476202853"/>
          <c:y val="0.35424603383691272"/>
          <c:w val="0.55485742338820887"/>
          <c:h val="0.50833088496639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107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-1784098032"/>
        <c:axId val="-1784091504"/>
        <c:axId val="0"/>
      </c:bar3DChart>
      <c:catAx>
        <c:axId val="-1784098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-1784091504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-1784091504"/>
        <c:scaling>
          <c:orientation val="minMax"/>
          <c:max val="20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784098032"/>
        <c:crosses val="autoZero"/>
        <c:crossBetween val="between"/>
        <c:majorUnit val="5"/>
        <c:minorUnit val="5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профілактичних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оглядах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у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049719828351722"/>
          <c:y val="1.7515144909022833E-2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5242242476202853"/>
          <c:y val="0.35424603383691272"/>
          <c:w val="0.55485742338820887"/>
          <c:h val="0.50833088496639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26092">
                <a:noFill/>
              </a:ln>
            </c:spPr>
          </c:dPt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11.7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-1784094224"/>
        <c:axId val="-1784090960"/>
        <c:axId val="0"/>
      </c:bar3DChart>
      <c:catAx>
        <c:axId val="-1784094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-1784090960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-1784090960"/>
        <c:scaling>
          <c:orientation val="minMax"/>
          <c:max val="20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784094224"/>
        <c:crosses val="autoZero"/>
        <c:crossBetween val="between"/>
        <c:majorUnit val="5"/>
        <c:minorUnit val="5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пролікованих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денному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стаціонарі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100 тис. нас.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883079299432677"/>
          <c:y val="0.11340882759058517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12674517646189"/>
          <c:y val="0.41975455108162585"/>
          <c:w val="0.51047777098840874"/>
          <c:h val="0.50833088496639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2308.1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2017.9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-1784100752"/>
        <c:axId val="-1784093136"/>
        <c:axId val="0"/>
      </c:bar3DChart>
      <c:catAx>
        <c:axId val="-1784100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-1784093136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-1784093136"/>
        <c:scaling>
          <c:orientation val="minMax"/>
          <c:max val="250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784100752"/>
        <c:crosses val="autoZero"/>
        <c:crossBetween val="between"/>
      </c:valAx>
      <c:spPr>
        <a:noFill/>
        <a:ln w="24784">
          <a:noFill/>
        </a:ln>
      </c:spPr>
    </c:plotArea>
    <c:legend>
      <c:legendPos val="l"/>
      <c:layout>
        <c:manualLayout>
          <c:xMode val="edge"/>
          <c:yMode val="edge"/>
          <c:x val="2.3847484688081254E-2"/>
          <c:y val="0.22760090148713635"/>
          <c:w val="0.23021354108802725"/>
          <c:h val="0.33920199342930152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079325874360844"/>
          <c:y val="0.16296281859306713"/>
          <c:w val="0.61895793629767637"/>
          <c:h val="0.619862532280993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9CCFF">
                <a:lumMod val="50000"/>
              </a:srgb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вдома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вдома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-1784087152"/>
        <c:axId val="-1784100208"/>
        <c:axId val="0"/>
      </c:bar3DChart>
      <c:catAx>
        <c:axId val="-1784087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-1784100208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-1784100208"/>
        <c:scaling>
          <c:orientation val="minMax"/>
          <c:max val="0.15000000000000002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66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784087152"/>
        <c:crosses val="autoZero"/>
        <c:crossBetween val="between"/>
        <c:majorUnit val="0.15000000000000002"/>
        <c:minorUnit val="0.15000000000000002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Відвідування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одного жителя до </a:t>
            </a:r>
            <a:r>
              <a:rPr lang="ru-RU" sz="1800" baseline="0" dirty="0" err="1" smtClean="0">
                <a:latin typeface="Times New Roman" pitchFamily="18" charset="0"/>
                <a:cs typeface="Times New Roman" pitchFamily="18" charset="0"/>
              </a:rPr>
              <a:t>поліклініки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285877811384137"/>
          <c:y val="1.556420233463035E-2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412480628005425"/>
          <c:y val="0.29783796480692831"/>
          <c:w val="0.57541140553543935"/>
          <c:h val="0.518407676924786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 до поліклініки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 до поліклініки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4.9400000000000004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-1784096400"/>
        <c:axId val="-1784099664"/>
        <c:axId val="0"/>
      </c:bar3DChart>
      <c:catAx>
        <c:axId val="-1784096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-1784099664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-1784099664"/>
        <c:scaling>
          <c:orientation val="minMax"/>
          <c:max val="10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784096400"/>
        <c:crosses val="autoZero"/>
        <c:crossBetween val="between"/>
        <c:majorUnit val="2"/>
        <c:minorUnit val="2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1">
                <a:latin typeface="Times New Roman" pitchFamily="18" charset="0"/>
                <a:cs typeface="Times New Roman" pitchFamily="18" charset="0"/>
              </a:defRPr>
            </a:pPr>
            <a:r>
              <a:rPr lang="ru-RU" sz="1794" dirty="0" err="1" smtClean="0">
                <a:latin typeface="Times New Roman" pitchFamily="18" charset="0"/>
                <a:cs typeface="Times New Roman" pitchFamily="18" charset="0"/>
              </a:rPr>
              <a:t>Забезпеченість</a:t>
            </a:r>
            <a:r>
              <a:rPr lang="ru-RU" sz="17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94" dirty="0" err="1" smtClean="0">
                <a:latin typeface="Times New Roman" pitchFamily="18" charset="0"/>
                <a:cs typeface="Times New Roman" pitchFamily="18" charset="0"/>
              </a:rPr>
              <a:t>ліжками</a:t>
            </a:r>
            <a:r>
              <a:rPr lang="ru-RU" sz="1794" dirty="0" smtClean="0"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pPr>
              <a:defRPr sz="1791">
                <a:latin typeface="Times New Roman" pitchFamily="18" charset="0"/>
                <a:cs typeface="Times New Roman" pitchFamily="18" charset="0"/>
              </a:defRPr>
            </a:pPr>
            <a:r>
              <a:rPr lang="ru-RU" sz="1794" dirty="0" smtClean="0">
                <a:latin typeface="Times New Roman" pitchFamily="18" charset="0"/>
                <a:cs typeface="Times New Roman" pitchFamily="18" charset="0"/>
              </a:rPr>
              <a:t>100 тис</a:t>
            </a:r>
            <a:r>
              <a:rPr lang="ru-RU" sz="1794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94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6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8477690288727"/>
          <c:y val="0.30017199803149608"/>
          <c:w val="0.58463963405775432"/>
          <c:h val="0.645567667322834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8971324910830833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385.6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7.6953917530041757E-2"/>
                  <c:y val="-3.3633963028164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407.8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gapDepth val="48"/>
        <c:shape val="cylinder"/>
        <c:axId val="-1784095856"/>
        <c:axId val="-1784089328"/>
        <c:axId val="0"/>
      </c:bar3DChart>
      <c:catAx>
        <c:axId val="-178409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784089328"/>
        <c:crosses val="autoZero"/>
        <c:auto val="1"/>
        <c:lblAlgn val="ctr"/>
        <c:lblOffset val="100"/>
        <c:noMultiLvlLbl val="0"/>
      </c:catAx>
      <c:valAx>
        <c:axId val="-1784089328"/>
        <c:scaling>
          <c:logBase val="10"/>
          <c:orientation val="minMax"/>
          <c:min val="10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6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1784095856"/>
        <c:crosses val="autoZero"/>
        <c:crossBetween val="between"/>
      </c:valAx>
      <c:spPr>
        <a:noFill/>
        <a:ln w="25360">
          <a:noFill/>
        </a:ln>
      </c:spPr>
    </c:plotArea>
    <c:legend>
      <c:legendPos val="r"/>
      <c:layout>
        <c:manualLayout>
          <c:xMode val="edge"/>
          <c:yMode val="edge"/>
          <c:x val="0.64370462420331997"/>
          <c:y val="0.43962496458392358"/>
          <c:w val="0.2809481995106054"/>
          <c:h val="0.17452174783137447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794"/>
      </a:pPr>
      <a:endParaRPr lang="uk-UA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7">
                <a:latin typeface="Times New Roman" pitchFamily="18" charset="0"/>
                <a:cs typeface="Times New Roman" pitchFamily="18" charset="0"/>
              </a:defRPr>
            </a:pP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ліжка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65000"/>
          </a:scheme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1875725457981874"/>
          <c:y val="0.26892199803149608"/>
          <c:w val="0.74407805894492196"/>
          <c:h val="0.58321532643065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948428202199916E-2"/>
                  <c:y val="-3.366220270580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311.10000000000002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0845705355532851E-2"/>
                  <c:y val="-5.337218674437348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295.89999999999998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gapDepth val="48"/>
        <c:shape val="cylinder"/>
        <c:axId val="-1784094768"/>
        <c:axId val="-1784101296"/>
        <c:axId val="0"/>
      </c:bar3DChart>
      <c:catAx>
        <c:axId val="-178409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784101296"/>
        <c:crosses val="autoZero"/>
        <c:auto val="1"/>
        <c:lblAlgn val="ctr"/>
        <c:lblOffset val="100"/>
        <c:noMultiLvlLbl val="0"/>
      </c:catAx>
      <c:valAx>
        <c:axId val="-1784101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98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1784094768"/>
        <c:crosses val="autoZero"/>
        <c:crossBetween val="between"/>
        <c:majorUnit val="80"/>
        <c:minorUnit val="2"/>
      </c:valAx>
      <c:spPr>
        <a:noFill/>
        <a:ln w="2535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7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плану </a:t>
            </a:r>
            <a:r>
              <a:rPr lang="ru-RU" sz="1800" baseline="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aseline="0" dirty="0" err="1" smtClean="0">
                <a:latin typeface="Times New Roman" pitchFamily="18" charset="0"/>
                <a:cs typeface="Times New Roman" pitchFamily="18" charset="0"/>
              </a:rPr>
              <a:t>ліжка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, у%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119579518209078"/>
          <c:y val="3.779527559055118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65000"/>
          </a:scheme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1875725457981874"/>
          <c:y val="0.29285793361667278"/>
          <c:w val="0.74407805894492196"/>
          <c:h val="0.589515197519543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2342636559743004E-2"/>
                  <c:y val="-4.641809457336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6280499288733946"/>
                  <c:y val="-2.313643345458123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gapDepth val="48"/>
        <c:shape val="cylinder"/>
        <c:axId val="-1784092592"/>
        <c:axId val="-1784089872"/>
        <c:axId val="0"/>
      </c:bar3DChart>
      <c:catAx>
        <c:axId val="-178409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784089872"/>
        <c:crosses val="autoZero"/>
        <c:auto val="1"/>
        <c:lblAlgn val="ctr"/>
        <c:lblOffset val="100"/>
        <c:noMultiLvlLbl val="0"/>
      </c:catAx>
      <c:valAx>
        <c:axId val="-1784089872"/>
        <c:scaling>
          <c:orientation val="minMax"/>
          <c:max val="100"/>
          <c:min val="7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98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1784092592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67"/>
      <c:hPercent val="47"/>
      <c:rotY val="44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9746066466203206E-2"/>
          <c:y val="0.13985852973037136"/>
          <c:w val="0.95443114503588156"/>
          <c:h val="0.668047530039829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9CCFF">
                <a:lumMod val="50000"/>
              </a:srgbClr>
            </a:solidFill>
            <a:ln w="25380">
              <a:noFill/>
            </a:ln>
            <a:effectLst>
              <a:outerShdw sx="1000" sy="1000" algn="ctr" rotWithShape="0">
                <a:srgbClr val="0000FF"/>
              </a:outerShdw>
            </a:effectLst>
          </c:spPr>
          <c:invertIfNegative val="0"/>
          <c:dLbls>
            <c:dLbl>
              <c:idx val="0"/>
              <c:layout>
                <c:manualLayout>
                  <c:x val="4.4479753330964296E-3"/>
                  <c:y val="-4.3524164217869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30494790196353E-3"/>
                  <c:y val="-7.3707740497669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762560234340734E-2"/>
                  <c:y val="-2.5815841218756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79852672085024E-3"/>
                  <c:y val="-4.488847970888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7124853126562436E-3"/>
                  <c:y val="-4.2960263021613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165854587585511E-3"/>
                  <c:y val="0.18972052616050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7019134848111204E-3"/>
                  <c:y val="0.1526318920346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кардіологінчні</c:v>
                </c:pt>
                <c:pt idx="1">
                  <c:v>ендокринологічні</c:v>
                </c:pt>
                <c:pt idx="2">
                  <c:v>відновного лікування</c:v>
                </c:pt>
                <c:pt idx="3">
                  <c:v>офтальмологічні</c:v>
                </c:pt>
                <c:pt idx="4">
                  <c:v>інфекційні для дітей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135.19999999999999</c:v>
                </c:pt>
                <c:pt idx="1">
                  <c:v>139.19999999999999</c:v>
                </c:pt>
                <c:pt idx="2">
                  <c:v>145.69999999999999</c:v>
                </c:pt>
                <c:pt idx="3">
                  <c:v>133.69999999999999</c:v>
                </c:pt>
                <c:pt idx="4">
                  <c:v>87.4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5380">
              <a:noFill/>
            </a:ln>
          </c:spPr>
          <c:invertIfNegative val="0"/>
          <c:dLbls>
            <c:dLbl>
              <c:idx val="0"/>
              <c:layout>
                <c:manualLayout>
                  <c:x val="3.1487052440439221E-2"/>
                  <c:y val="-8.639182621832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742843691320269E-2"/>
                  <c:y val="-9.198514033902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590948529022653E-2"/>
                  <c:y val="-2.916869217383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137348127075132E-2"/>
                  <c:y val="-5.486292739362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773705284288606E-2"/>
                  <c:y val="-7.3217669433261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7362868327555375E-3"/>
                  <c:y val="0.16508951033185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9566125737405768E-3"/>
                  <c:y val="0.14092942657154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  <a:effectLst>
                <a:glow>
                  <a:schemeClr val="accent1"/>
                </a:glow>
              </a:effectLst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кардіологінчні</c:v>
                </c:pt>
                <c:pt idx="1">
                  <c:v>ендокринологічні</c:v>
                </c:pt>
                <c:pt idx="2">
                  <c:v>відновного лікування</c:v>
                </c:pt>
                <c:pt idx="3">
                  <c:v>офтальмологічні</c:v>
                </c:pt>
                <c:pt idx="4">
                  <c:v>інфекційні для дітей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147.80000000000001</c:v>
                </c:pt>
                <c:pt idx="1">
                  <c:v>139.6</c:v>
                </c:pt>
                <c:pt idx="2">
                  <c:v>168.2</c:v>
                </c:pt>
                <c:pt idx="3">
                  <c:v>138.1</c:v>
                </c:pt>
                <c:pt idx="4">
                  <c:v>64.2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2"/>
        <c:gapDepth val="30"/>
        <c:shape val="box"/>
        <c:axId val="-1784086608"/>
        <c:axId val="-1784093680"/>
        <c:axId val="0"/>
      </c:bar3DChart>
      <c:catAx>
        <c:axId val="-17840866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9517">
            <a:noFill/>
          </a:ln>
        </c:spPr>
        <c:txPr>
          <a:bodyPr rot="780000" vert="horz"/>
          <a:lstStyle/>
          <a:p>
            <a:pPr>
              <a:defRPr sz="1400" b="1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784093680"/>
        <c:crosses val="autoZero"/>
        <c:auto val="1"/>
        <c:lblAlgn val="ctr"/>
        <c:lblOffset val="100"/>
        <c:tickMarkSkip val="1"/>
        <c:noMultiLvlLbl val="0"/>
      </c:catAx>
      <c:valAx>
        <c:axId val="-1784093680"/>
        <c:scaling>
          <c:orientation val="minMax"/>
        </c:scaling>
        <c:delete val="0"/>
        <c:axPos val="l"/>
        <c:majorGridlines>
          <c:spPr>
            <a:ln w="12690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784086608"/>
        <c:crosses val="autoZero"/>
        <c:crossBetween val="between"/>
        <c:majorUnit val="20"/>
        <c:minorUnit val="1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ayout>
        <c:manualLayout>
          <c:xMode val="edge"/>
          <c:yMode val="edge"/>
          <c:x val="0.3799682064535323"/>
          <c:y val="0.92492491544769362"/>
          <c:w val="0.25278224519455822"/>
          <c:h val="7.5075084552306423E-2"/>
        </c:manualLayout>
      </c:layout>
      <c:overlay val="0"/>
      <c:spPr>
        <a:noFill/>
        <a:ln w="25380">
          <a:noFill/>
        </a:ln>
      </c:spPr>
      <c:txPr>
        <a:bodyPr/>
        <a:lstStyle/>
        <a:p>
          <a:pPr>
            <a:defRPr sz="1798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9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7"/>
      <c:hPercent val="47"/>
      <c:rotY val="44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556882113280674E-2"/>
          <c:y val="4.8979803160634987E-2"/>
          <c:w val="0.95443114503588156"/>
          <c:h val="0.668047530039829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5380">
              <a:noFill/>
            </a:ln>
            <a:effectLst>
              <a:outerShdw sx="1000" sy="1000" algn="ctr" rotWithShape="0">
                <a:srgbClr val="0000FF"/>
              </a:outerShdw>
            </a:effectLst>
          </c:spPr>
          <c:invertIfNegative val="0"/>
          <c:dLbls>
            <c:dLbl>
              <c:idx val="0"/>
              <c:layout>
                <c:manualLayout>
                  <c:x val="3.4988143393903407E-3"/>
                  <c:y val="-4.909471697422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986994159118934E-3"/>
                  <c:y val="-5.23245107165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585182702831594E-3"/>
                  <c:y val="-6.0176323250452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861856879290284E-3"/>
                  <c:y val="-5.2448264054264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609278271062826E-3"/>
                  <c:y val="0.15359168707560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165854587585511E-3"/>
                  <c:y val="0.18972052616050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7019134848111204E-3"/>
                  <c:y val="0.1526318920346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хірургічні для дорослих</c:v>
                </c:pt>
                <c:pt idx="1">
                  <c:v>інфекційні для дорослих</c:v>
                </c:pt>
                <c:pt idx="2">
                  <c:v>для вагітних та породіль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59.2</c:v>
                </c:pt>
                <c:pt idx="1">
                  <c:v>67</c:v>
                </c:pt>
                <c:pt idx="2">
                  <c:v>56.3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5380">
              <a:noFill/>
            </a:ln>
          </c:spPr>
          <c:invertIfNegative val="0"/>
          <c:dLbls>
            <c:dLbl>
              <c:idx val="0"/>
              <c:layout>
                <c:manualLayout>
                  <c:x val="2.425880275597788E-2"/>
                  <c:y val="-6.233569271456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94939451172092E-2"/>
                  <c:y val="-5.723739194471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699679999125781E-2"/>
                  <c:y val="-6.3376230982658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137348127075132E-2"/>
                  <c:y val="-5.486292739362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157940039031782E-3"/>
                  <c:y val="0.15105300389594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7362868327555375E-3"/>
                  <c:y val="0.16508951033185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9566125737405768E-3"/>
                  <c:y val="0.14092942657154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  <a:effectLst>
                <a:glow>
                  <a:schemeClr val="accent1"/>
                </a:glow>
              </a:effectLst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хірургічні для дорослих</c:v>
                </c:pt>
                <c:pt idx="1">
                  <c:v>інфекційні для дорослих</c:v>
                </c:pt>
                <c:pt idx="2">
                  <c:v>для вагітних та породіль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54.4</c:v>
                </c:pt>
                <c:pt idx="1">
                  <c:v>40.1</c:v>
                </c:pt>
                <c:pt idx="2">
                  <c:v>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gapDepth val="30"/>
        <c:shape val="box"/>
        <c:axId val="-1784088784"/>
        <c:axId val="-1784099120"/>
        <c:axId val="0"/>
      </c:bar3DChart>
      <c:catAx>
        <c:axId val="-17840887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9517">
            <a:noFill/>
          </a:ln>
        </c:spPr>
        <c:txPr>
          <a:bodyPr rot="780000" vert="horz"/>
          <a:lstStyle/>
          <a:p>
            <a:pPr>
              <a:defRPr sz="1400" b="1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784099120"/>
        <c:crosses val="autoZero"/>
        <c:auto val="1"/>
        <c:lblAlgn val="ctr"/>
        <c:lblOffset val="100"/>
        <c:tickMarkSkip val="1"/>
        <c:noMultiLvlLbl val="0"/>
      </c:catAx>
      <c:valAx>
        <c:axId val="-1784099120"/>
        <c:scaling>
          <c:orientation val="minMax"/>
        </c:scaling>
        <c:delete val="0"/>
        <c:axPos val="l"/>
        <c:majorGridlines>
          <c:spPr>
            <a:ln w="12690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784088784"/>
        <c:crosses val="autoZero"/>
        <c:crossBetween val="between"/>
        <c:majorUnit val="20"/>
        <c:minorUnit val="1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ayout>
        <c:manualLayout>
          <c:xMode val="edge"/>
          <c:yMode val="edge"/>
          <c:x val="0.3799682064535323"/>
          <c:y val="0.92492491544769362"/>
          <c:w val="0.25278224519455822"/>
          <c:h val="7.5075084552306423E-2"/>
        </c:manualLayout>
      </c:layout>
      <c:overlay val="0"/>
      <c:spPr>
        <a:noFill/>
        <a:ln w="25380">
          <a:noFill/>
        </a:ln>
      </c:spPr>
      <c:txPr>
        <a:bodyPr/>
        <a:lstStyle/>
        <a:p>
          <a:pPr>
            <a:defRPr sz="1798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9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189895567159204"/>
          <c:y val="5.5526171695208466E-2"/>
        </c:manualLayout>
      </c:layout>
      <c:overlay val="0"/>
    </c:title>
    <c:autoTitleDeleted val="0"/>
    <c:view3D>
      <c:rotX val="30"/>
      <c:rotY val="8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17508224133291"/>
          <c:y val="0"/>
          <c:w val="0.69001504622091803"/>
          <c:h val="0.71493524529020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60033"/>
            </a:solidFill>
          </c:spPr>
          <c:explosion val="6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9CCFF">
                  <a:lumMod val="90000"/>
                </a:srgbClr>
              </a:solidFill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1.1563370353485517E-2"/>
                  <c:y val="-3.67721046867808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78337272870064E-2"/>
                  <c:y val="4.54292776993032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400478490895651E-2"/>
                  <c:y val="-2.0660799593695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490198407073543E-2"/>
                  <c:y val="-3.27544955322424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2400" b="1">
                    <a:solidFill>
                      <a:schemeClr val="accent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вроджені аномалії (вади розвитку)</c:v>
                </c:pt>
                <c:pt idx="1">
                  <c:v>окремі стани перинатального періоду</c:v>
                </c:pt>
                <c:pt idx="2">
                  <c:v>хвороби органів дихання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15.4</c:v>
                </c:pt>
                <c:pt idx="1">
                  <c:v>46.2</c:v>
                </c:pt>
                <c:pt idx="2">
                  <c:v>15.4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b"/>
      <c:layout>
        <c:manualLayout>
          <c:xMode val="edge"/>
          <c:yMode val="edge"/>
          <c:x val="1.8245099203536772E-2"/>
          <c:y val="0.60015573666418021"/>
          <c:w val="0.9665506514601826"/>
          <c:h val="0.36584421376690834"/>
        </c:manualLayout>
      </c:layout>
      <c:overlay val="0"/>
      <c:txPr>
        <a:bodyPr/>
        <a:lstStyle/>
        <a:p>
          <a:pPr>
            <a:defRPr sz="1800" b="1" kern="900" spc="-100" baseline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600" dirty="0" err="1" smtClean="0">
                <a:solidFill>
                  <a:srgbClr val="660033"/>
                </a:solidFill>
              </a:rPr>
              <a:t>Показники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ru-RU" sz="1600" dirty="0" err="1" smtClean="0">
                <a:solidFill>
                  <a:srgbClr val="660033"/>
                </a:solidFill>
              </a:rPr>
              <a:t>смертністі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ru-RU" sz="1600" dirty="0" err="1">
                <a:solidFill>
                  <a:srgbClr val="660033"/>
                </a:solidFill>
              </a:rPr>
              <a:t>немовлят</a:t>
            </a:r>
            <a:r>
              <a:rPr lang="ru-RU" sz="1600" dirty="0">
                <a:solidFill>
                  <a:srgbClr val="660033"/>
                </a:solidFill>
              </a:rPr>
              <a:t> 
на 1000 </a:t>
            </a:r>
            <a:r>
              <a:rPr lang="ru-RU" sz="1600" dirty="0" err="1">
                <a:solidFill>
                  <a:srgbClr val="660033"/>
                </a:solidFill>
              </a:rPr>
              <a:t>народжених</a:t>
            </a:r>
            <a:r>
              <a:rPr lang="ru-RU" sz="1600" dirty="0">
                <a:solidFill>
                  <a:srgbClr val="660033"/>
                </a:solidFill>
              </a:rPr>
              <a:t> </a:t>
            </a:r>
            <a:r>
              <a:rPr lang="ru-RU" sz="1600" dirty="0" err="1" smtClean="0">
                <a:solidFill>
                  <a:srgbClr val="660033"/>
                </a:solidFill>
              </a:rPr>
              <a:t>дітей</a:t>
            </a:r>
            <a:r>
              <a:rPr lang="ru-RU" sz="1600" dirty="0" smtClean="0">
                <a:solidFill>
                  <a:srgbClr val="660033"/>
                </a:solidFill>
              </a:rPr>
              <a:t> за </a:t>
            </a:r>
            <a:r>
              <a:rPr lang="ru-RU" sz="1600" dirty="0" err="1" smtClean="0">
                <a:solidFill>
                  <a:srgbClr val="660033"/>
                </a:solidFill>
              </a:rPr>
              <a:t>даними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ru-RU" sz="1600" dirty="0" err="1" smtClean="0">
                <a:solidFill>
                  <a:srgbClr val="660033"/>
                </a:solidFill>
              </a:rPr>
              <a:t>РАЦСу</a:t>
            </a:r>
            <a:endParaRPr lang="ru-RU" sz="1600" dirty="0">
              <a:solidFill>
                <a:srgbClr val="660033"/>
              </a:solidFill>
            </a:endParaRPr>
          </a:p>
        </c:rich>
      </c:tx>
      <c:layout>
        <c:manualLayout>
          <c:xMode val="edge"/>
          <c:yMode val="edge"/>
          <c:x val="0.19154179120175552"/>
          <c:y val="8.1401629229038968E-3"/>
        </c:manualLayout>
      </c:layout>
      <c:overlay val="0"/>
      <c:spPr>
        <a:noFill/>
        <a:ln w="174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9496297259674571"/>
          <c:y val="0.20104129989642122"/>
          <c:w val="0.4697630883399519"/>
          <c:h val="0.59487712413385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17406">
              <a:noFill/>
            </a:ln>
          </c:spPr>
          <c:invertIfNegative val="0"/>
          <c:dLbls>
            <c:dLbl>
              <c:idx val="0"/>
              <c:layout>
                <c:manualLayout>
                  <c:x val="7.6238230301525572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1251289539257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741649180371508E-3"/>
                  <c:y val="-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080580747635231E-3"/>
                  <c:y val="-5.31758997887283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1883209076449859E-3"/>
                  <c:y val="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7406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Постнеонатальна</c:v>
                </c:pt>
                <c:pt idx="1">
                  <c:v>Перинатальна </c:v>
                </c:pt>
                <c:pt idx="2">
                  <c:v>Рання неонатальна</c:v>
                </c:pt>
                <c:pt idx="3">
                  <c:v>Мертвонароджуваність</c:v>
                </c:pt>
                <c:pt idx="4">
                  <c:v>Загальна</c:v>
                </c:pt>
              </c:strCache>
            </c:strRef>
          </c:cat>
          <c:val>
            <c:numRef>
              <c:f>Sheet1!$B$2:$F$2</c:f>
              <c:numCache>
                <c:formatCode>0.00</c:formatCode>
                <c:ptCount val="5"/>
                <c:pt idx="0" formatCode="General">
                  <c:v>1.37</c:v>
                </c:pt>
                <c:pt idx="1">
                  <c:v>8.19</c:v>
                </c:pt>
                <c:pt idx="2">
                  <c:v>3.43</c:v>
                </c:pt>
                <c:pt idx="3">
                  <c:v>4.78</c:v>
                </c:pt>
                <c:pt idx="4" formatCode="General">
                  <c:v>4.8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7406">
              <a:noFill/>
            </a:ln>
          </c:spPr>
          <c:invertIfNegative val="0"/>
          <c:dLbls>
            <c:dLbl>
              <c:idx val="0"/>
              <c:layout>
                <c:manualLayout>
                  <c:x val="-8.261840314416357E-3"/>
                  <c:y val="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4520722050710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38885455544791E-3"/>
                  <c:y val="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371942115965155E-3"/>
                  <c:y val="-5.31738063317861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679196869027669E-3"/>
                  <c:y val="5.31738063317861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7406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Постнеонатальна</c:v>
                </c:pt>
                <c:pt idx="1">
                  <c:v>Перинатальна </c:v>
                </c:pt>
                <c:pt idx="2">
                  <c:v>Рання неонатальна</c:v>
                </c:pt>
                <c:pt idx="3">
                  <c:v>Мертвонароджуваність</c:v>
                </c:pt>
                <c:pt idx="4">
                  <c:v>Загальна</c:v>
                </c:pt>
              </c:strCache>
            </c:strRef>
          </c:cat>
          <c:val>
            <c:numRef>
              <c:f>Sheet1!$B$3:$F$3</c:f>
              <c:numCache>
                <c:formatCode>0.00</c:formatCode>
                <c:ptCount val="5"/>
                <c:pt idx="0" formatCode="General">
                  <c:v>1.41</c:v>
                </c:pt>
                <c:pt idx="1">
                  <c:v>9.82</c:v>
                </c:pt>
                <c:pt idx="2">
                  <c:v>2.12</c:v>
                </c:pt>
                <c:pt idx="3">
                  <c:v>7.72</c:v>
                </c:pt>
                <c:pt idx="4" formatCode="General">
                  <c:v>3.54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9"/>
        <c:axId val="-1784097488"/>
        <c:axId val="-1784096944"/>
      </c:barChart>
      <c:catAx>
        <c:axId val="-1784097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784096944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-1784096944"/>
        <c:scaling>
          <c:orientation val="minMax"/>
        </c:scaling>
        <c:delete val="0"/>
        <c:axPos val="b"/>
        <c:majorGridlines>
          <c:spPr>
            <a:ln w="8703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87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784097488"/>
        <c:crosses val="autoZero"/>
        <c:crossBetween val="between"/>
      </c:valAx>
      <c:spPr>
        <a:noFill/>
        <a:ln w="25374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ayout>
        <c:manualLayout>
          <c:xMode val="edge"/>
          <c:yMode val="edge"/>
          <c:x val="1.7714905551152998E-2"/>
          <c:y val="0.91186435360918638"/>
          <c:w val="0.6089029770636285"/>
          <c:h val="8.8135646390814323E-2"/>
        </c:manualLayout>
      </c:layout>
      <c:overlay val="0"/>
      <c:spPr>
        <a:noFill/>
        <a:ln w="17406">
          <a:noFill/>
        </a:ln>
      </c:spPr>
      <c:txPr>
        <a:bodyPr/>
        <a:lstStyle/>
        <a:p>
          <a:pPr>
            <a:defRPr sz="179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4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660033"/>
                </a:solidFill>
              </a:defRPr>
            </a:pPr>
            <a:r>
              <a:rPr lang="ru-RU">
                <a:solidFill>
                  <a:srgbClr val="660033"/>
                </a:solidFill>
              </a:rPr>
              <a:t>Народилось дітей живими</a:t>
            </a:r>
          </a:p>
        </c:rich>
      </c:tx>
      <c:layout>
        <c:manualLayout>
          <c:xMode val="edge"/>
          <c:yMode val="edge"/>
          <c:x val="0.10059072945228981"/>
          <c:y val="4.65793304221251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4292633066512052"/>
          <c:y val="0.14915254237288136"/>
          <c:w val="0.58830965337518426"/>
          <c:h val="0.69661016949152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16480">
              <a:noFill/>
            </a:ln>
          </c:spPr>
          <c:invertIfNegative val="0"/>
          <c:dLbls>
            <c:dLbl>
              <c:idx val="0"/>
              <c:layout>
                <c:manualLayout>
                  <c:x val="-0.25468298511330584"/>
                  <c:y val="8.8888124792261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1809050957180814"/>
                  <c:y val="-3.60325046705406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0798858773181257"/>
                  <c:y val="0.140677966101694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37375178316690483"/>
                  <c:y val="0.357627118644067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648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За даними РАЦСу</c:v>
                </c:pt>
                <c:pt idx="1">
                  <c:v>По пологовому відділенню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 formatCode="General">
                  <c:v>1471</c:v>
                </c:pt>
                <c:pt idx="1">
                  <c:v>1209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6480">
              <a:noFill/>
            </a:ln>
          </c:spPr>
          <c:invertIfNegative val="0"/>
          <c:dLbls>
            <c:dLbl>
              <c:idx val="0"/>
              <c:layout>
                <c:manualLayout>
                  <c:x val="-0.27998710678845945"/>
                  <c:y val="4.53621244942635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196101059610179"/>
                  <c:y val="-2.871322307418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479315263908703"/>
                  <c:y val="0.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605"/>
                  <c:y val="0.352542372881355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648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За даними РАЦСу</c:v>
                </c:pt>
                <c:pt idx="1">
                  <c:v>По пологовому відділенню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 formatCode="General">
                  <c:v>1414</c:v>
                </c:pt>
                <c:pt idx="1">
                  <c:v>1157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84095312"/>
        <c:axId val="-1784087696"/>
      </c:barChart>
      <c:catAx>
        <c:axId val="-1784095312"/>
        <c:scaling>
          <c:orientation val="minMax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20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-1784087696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-1784087696"/>
        <c:scaling>
          <c:orientation val="minMax"/>
          <c:max val="2000"/>
          <c:min val="500"/>
        </c:scaling>
        <c:delete val="0"/>
        <c:axPos val="b"/>
        <c:majorGridlines>
          <c:spPr>
            <a:ln w="8241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0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-1784095312"/>
        <c:crosses val="autoZero"/>
        <c:crossBetween val="between"/>
        <c:majorUnit val="500"/>
        <c:minorUnit val="100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sng" strike="noStrike" baseline="0">
          <a:solidFill>
            <a:srgbClr val="C00000"/>
          </a:solidFill>
          <a:latin typeface="Times New Roman" pitchFamily="18" charset="0"/>
          <a:ea typeface="Garamond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u="sng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u="sng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1800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на "Д" </a:t>
            </a:r>
            <a:r>
              <a:rPr lang="ru-RU" sz="1800" b="1" i="0" u="sng" strike="noStrike" baseline="0" dirty="0" err="1" smtClean="0">
                <a:solidFill>
                  <a:srgbClr val="660033"/>
                </a:solidFill>
                <a:effectLst/>
              </a:rPr>
              <a:t>обліку</a:t>
            </a:r>
            <a:r>
              <a:rPr lang="ru-RU" sz="1800" b="1" i="0" u="sng" strike="noStrike" baseline="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800" b="1" i="0" u="sng" strike="noStrike" baseline="0" dirty="0" smtClean="0">
                <a:solidFill>
                  <a:srgbClr val="FF0000"/>
                </a:solidFill>
                <a:effectLst/>
              </a:rPr>
              <a:t>1784 </a:t>
            </a:r>
            <a:r>
              <a:rPr lang="ru-RU" sz="1800" b="1" i="0" u="sng" strike="noStrike" baseline="0" dirty="0" err="1" smtClean="0">
                <a:solidFill>
                  <a:srgbClr val="660033"/>
                </a:solidFill>
                <a:effectLst/>
              </a:rPr>
              <a:t>ветерани</a:t>
            </a:r>
            <a:r>
              <a:rPr lang="ru-RU" sz="1800" b="1" i="0" u="sng" strike="noStrike" baseline="0" dirty="0" smtClean="0">
                <a:solidFill>
                  <a:srgbClr val="660033"/>
                </a:solidFill>
                <a:effectLst/>
              </a:rPr>
              <a:t>, </a:t>
            </a:r>
            <a:r>
              <a:rPr lang="ru-RU" sz="1800" b="1" i="0" u="sng" strike="noStrike" baseline="0" dirty="0" err="1" smtClean="0">
                <a:solidFill>
                  <a:srgbClr val="660033"/>
                </a:solidFill>
                <a:effectLst/>
              </a:rPr>
              <a:t>що</a:t>
            </a:r>
            <a:r>
              <a:rPr lang="ru-RU" sz="1800" b="1" i="0" u="sng" strike="noStrike" baseline="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800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1,22%</a:t>
            </a:r>
            <a:r>
              <a:rPr lang="ru-RU" sz="1800" u="sng" baseline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baseline="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800" u="sng" baseline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baseline="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u="sng" baseline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у 2023р.,</a:t>
            </a:r>
            <a:r>
              <a:rPr lang="ru-RU" sz="1800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них:</a:t>
            </a:r>
          </a:p>
        </c:rich>
      </c:tx>
      <c:layout>
        <c:manualLayout>
          <c:xMode val="edge"/>
          <c:yMode val="edge"/>
          <c:x val="0.10813325546410757"/>
          <c:y val="0"/>
        </c:manualLayout>
      </c:layout>
      <c:overlay val="0"/>
      <c:spPr>
        <a:noFill/>
        <a:ln w="18178">
          <a:noFill/>
        </a:ln>
      </c:spPr>
    </c:title>
    <c:autoTitleDeleted val="0"/>
    <c:view3D>
      <c:rotX val="15"/>
      <c:rotY val="21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93158417833454E-2"/>
          <c:y val="0.2892614238249312"/>
          <c:w val="0.89986243358581075"/>
          <c:h val="0.3668006369742620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18178">
              <a:noFill/>
            </a:ln>
          </c:spPr>
          <c:explosion val="14"/>
          <c:dPt>
            <c:idx val="0"/>
            <c:bubble3D val="0"/>
            <c:spPr>
              <a:solidFill>
                <a:srgbClr val="C00000"/>
              </a:solidFill>
              <a:ln w="18178">
                <a:noFill/>
              </a:ln>
            </c:spPr>
          </c:dPt>
          <c:dPt>
            <c:idx val="1"/>
            <c:bubble3D val="0"/>
            <c:spPr>
              <a:solidFill>
                <a:srgbClr val="339966"/>
              </a:solidFill>
              <a:ln w="18178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8178">
                <a:noFill/>
              </a:ln>
            </c:spPr>
          </c:dPt>
          <c:dPt>
            <c:idx val="3"/>
            <c:bubble3D val="0"/>
            <c:spPr>
              <a:solidFill>
                <a:srgbClr val="00B0F0"/>
              </a:solidFill>
              <a:ln w="18178">
                <a:noFill/>
              </a:ln>
            </c:spPr>
          </c:dPt>
          <c:dLbls>
            <c:dLbl>
              <c:idx val="0"/>
              <c:layout>
                <c:manualLayout>
                  <c:x val="-0.19711023099535488"/>
                  <c:y val="2.42045968386922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833688148764253E-2"/>
                  <c:y val="-4.9125325575215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111465092467161E-2"/>
                  <c:y val="-4.04969346287665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725660082772312E-3"/>
                  <c:y val="-4.9811828105111774E-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Учасники бойових дій</c:v>
                </c:pt>
                <c:pt idx="1">
                  <c:v>Особи з інвалідністю внаслідок війни</c:v>
                </c:pt>
                <c:pt idx="2">
                  <c:v>Учасники війни</c:v>
                </c:pt>
                <c:pt idx="3">
                  <c:v>Особи, прирівняні по пільгам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1306</c:v>
                </c:pt>
                <c:pt idx="1">
                  <c:v>226</c:v>
                </c:pt>
                <c:pt idx="2">
                  <c:v>112</c:v>
                </c:pt>
                <c:pt idx="3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5.0315503989119298E-2"/>
          <c:y val="0.62630307813929542"/>
          <c:w val="0.78580800051436994"/>
          <c:h val="0.3569019458443482"/>
        </c:manualLayout>
      </c:layout>
      <c:overlay val="0"/>
      <c:spPr>
        <a:noFill/>
        <a:ln w="18178">
          <a:noFill/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601" dirty="0" err="1" smtClean="0"/>
              <a:t>Отримали</a:t>
            </a:r>
            <a:r>
              <a:rPr lang="ru-RU" sz="1601" dirty="0" smtClean="0"/>
              <a:t> </a:t>
            </a:r>
            <a:r>
              <a:rPr lang="ru-RU" sz="1601" dirty="0" err="1" smtClean="0"/>
              <a:t>стаціонарне</a:t>
            </a:r>
            <a:r>
              <a:rPr lang="ru-RU" sz="1601" dirty="0" smtClean="0"/>
              <a:t> </a:t>
            </a:r>
            <a:r>
              <a:rPr lang="ru-RU" sz="1601" dirty="0" err="1" smtClean="0"/>
              <a:t>лікування</a:t>
            </a:r>
            <a:endParaRPr lang="ru-RU" sz="1601" dirty="0" smtClean="0"/>
          </a:p>
          <a:p>
            <a:pPr>
              <a:defRPr sz="180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uk-UA" sz="1601" dirty="0" smtClean="0"/>
              <a:t>(у %)</a:t>
            </a:r>
            <a:endParaRPr lang="ru-RU" sz="1600" dirty="0"/>
          </a:p>
        </c:rich>
      </c:tx>
      <c:layout>
        <c:manualLayout>
          <c:xMode val="edge"/>
          <c:yMode val="edge"/>
          <c:x val="9.6443382984546439E-2"/>
          <c:y val="0"/>
        </c:manualLayout>
      </c:layout>
      <c:overlay val="0"/>
      <c:spPr>
        <a:noFill/>
        <a:ln w="14364">
          <a:noFill/>
        </a:ln>
      </c:spPr>
    </c:title>
    <c:autoTitleDeleted val="0"/>
    <c:view3D>
      <c:rotX val="0"/>
      <c:hPercent val="42"/>
      <c:rotY val="20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4.2967932503623629E-2"/>
          <c:y val="0.21684035837254356"/>
          <c:w val="0.9533593070087768"/>
          <c:h val="0.572532767721065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4364">
              <a:noFill/>
            </a:ln>
          </c:spPr>
          <c:invertIfNegative val="0"/>
          <c:dLbls>
            <c:dLbl>
              <c:idx val="4"/>
              <c:layout>
                <c:manualLayout>
                  <c:x val="-2.050805724428552E-3"/>
                  <c:y val="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14364"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всього в тому числі серед:</c:v>
                </c:pt>
                <c:pt idx="1">
                  <c:v> УБД</c:v>
                </c:pt>
                <c:pt idx="2">
                  <c:v>особи з інвалідністю внаслідок війни</c:v>
                </c:pt>
                <c:pt idx="3">
                  <c:v>учасники війни</c:v>
                </c:pt>
                <c:pt idx="4">
                  <c:v>особи, що прирівняні за пільгами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35.03</c:v>
                </c:pt>
                <c:pt idx="1">
                  <c:v>75.040000000000006</c:v>
                </c:pt>
                <c:pt idx="2">
                  <c:v>15.04</c:v>
                </c:pt>
                <c:pt idx="3" formatCode="General">
                  <c:v>6.56</c:v>
                </c:pt>
                <c:pt idx="4">
                  <c:v>3.36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14364">
              <a:noFill/>
            </a:ln>
          </c:spPr>
          <c:invertIfNegative val="0"/>
          <c:dLbls>
            <c:dLbl>
              <c:idx val="0"/>
              <c:layout>
                <c:manualLayout>
                  <c:x val="3.6914503039713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86369731528538E-2"/>
                  <c:y val="-2.162567768261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914503039713935E-2"/>
                  <c:y val="3.604279613768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55886296871407E-2"/>
                  <c:y val="-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406445795428416E-2"/>
                  <c:y val="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14364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всього в тому числі серед:</c:v>
                </c:pt>
                <c:pt idx="1">
                  <c:v> УБД</c:v>
                </c:pt>
                <c:pt idx="2">
                  <c:v>особи з інвалідністю внаслідок війни</c:v>
                </c:pt>
                <c:pt idx="3">
                  <c:v>учасники війни</c:v>
                </c:pt>
                <c:pt idx="4">
                  <c:v>особи, що прирівняні за пільгами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23.64</c:v>
                </c:pt>
                <c:pt idx="1">
                  <c:v>51.1</c:v>
                </c:pt>
                <c:pt idx="2">
                  <c:v>26</c:v>
                </c:pt>
                <c:pt idx="3" formatCode="General">
                  <c:v>10.5</c:v>
                </c:pt>
                <c:pt idx="4">
                  <c:v>12.4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2"/>
        <c:gapDepth val="50"/>
        <c:shape val="box"/>
        <c:axId val="-1784101840"/>
        <c:axId val="-1746689856"/>
        <c:axId val="0"/>
      </c:bar3DChart>
      <c:catAx>
        <c:axId val="-178410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387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746689856"/>
        <c:crosses val="autoZero"/>
        <c:auto val="1"/>
        <c:lblAlgn val="ctr"/>
        <c:lblOffset val="50"/>
        <c:tickMarkSkip val="1"/>
        <c:noMultiLvlLbl val="0"/>
      </c:catAx>
      <c:valAx>
        <c:axId val="-174668985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7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784101840"/>
        <c:crosses val="autoZero"/>
        <c:crossBetween val="between"/>
        <c:minorUnit val="10"/>
      </c:valAx>
      <c:spPr>
        <a:noFill/>
        <a:ln w="25418">
          <a:noFill/>
        </a:ln>
      </c:spPr>
    </c:plotArea>
    <c:legend>
      <c:legendPos val="r"/>
      <c:layout>
        <c:manualLayout>
          <c:xMode val="edge"/>
          <c:yMode val="edge"/>
          <c:x val="0.77591603096889628"/>
          <c:y val="0"/>
          <c:w val="0.18443816999839507"/>
          <c:h val="0.27284094682100707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6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9999FF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Знаходяться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9999FF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Д"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обліку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кінець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року – </a:t>
            </a:r>
            <a:r>
              <a:rPr lang="ru-RU" sz="1800" u="sng" dirty="0" smtClean="0">
                <a:solidFill>
                  <a:srgbClr val="FF0000"/>
                </a:solidFill>
              </a:rPr>
              <a:t>772 </a:t>
            </a:r>
            <a:r>
              <a:rPr lang="ru-RU" sz="1800" b="1" i="0" baseline="0" dirty="0" err="1" smtClean="0">
                <a:effectLst/>
              </a:rPr>
              <a:t>осіб</a:t>
            </a:r>
            <a:r>
              <a:rPr lang="ru-RU" sz="1800" b="1" i="0" baseline="0" dirty="0" smtClean="0">
                <a:effectLst/>
              </a:rPr>
              <a:t> </a:t>
            </a:r>
            <a:endParaRPr lang="ru-RU" sz="18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9999FF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u="sng" baseline="0" dirty="0" smtClean="0">
                <a:solidFill>
                  <a:srgbClr val="FF0000"/>
                </a:solidFill>
              </a:rPr>
              <a:t> </a:t>
            </a:r>
            <a:r>
              <a:rPr lang="ru-RU" sz="1800" u="sng" baseline="0" dirty="0" smtClean="0">
                <a:solidFill>
                  <a:schemeClr val="accent2">
                    <a:lumMod val="50000"/>
                  </a:schemeClr>
                </a:solidFill>
              </a:rPr>
              <a:t>(2023р</a:t>
            </a:r>
            <a:r>
              <a:rPr lang="ru-RU" sz="1800" u="sng" baseline="0" dirty="0" smtClean="0">
                <a:solidFill>
                  <a:schemeClr val="accent2">
                    <a:lumMod val="50000"/>
                  </a:schemeClr>
                </a:solidFill>
              </a:rPr>
              <a:t>. - 809</a:t>
            </a:r>
            <a:r>
              <a:rPr lang="ru-RU" sz="1800" u="sng" baseline="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ru-RU" sz="1800" u="none" baseline="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з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них:</a:t>
            </a:r>
          </a:p>
        </c:rich>
      </c:tx>
      <c:layout>
        <c:manualLayout>
          <c:xMode val="edge"/>
          <c:yMode val="edge"/>
          <c:x val="0.17402899397585314"/>
          <c:y val="1.4915877402510839E-3"/>
        </c:manualLayout>
      </c:layout>
      <c:overlay val="0"/>
      <c:spPr>
        <a:noFill/>
        <a:ln w="16651">
          <a:noFill/>
        </a:ln>
      </c:spPr>
    </c:title>
    <c:autoTitleDeleted val="0"/>
    <c:view3D>
      <c:rotX val="2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035771290767E-2"/>
          <c:y val="0.65363245229696698"/>
          <c:w val="0.87876916297766006"/>
          <c:h val="0.3283910294689478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16651">
              <a:noFill/>
            </a:ln>
          </c:spPr>
          <c:explosion val="8"/>
          <c:dPt>
            <c:idx val="0"/>
            <c:bubble3D val="0"/>
            <c:explosion val="0"/>
            <c:spPr>
              <a:solidFill>
                <a:srgbClr val="C00000"/>
              </a:solidFill>
              <a:ln w="16651">
                <a:noFill/>
              </a:ln>
            </c:spPr>
          </c:dPt>
          <c:dPt>
            <c:idx val="1"/>
            <c:bubble3D val="0"/>
            <c:spPr>
              <a:solidFill>
                <a:srgbClr val="339966"/>
              </a:solidFill>
              <a:ln w="16651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6651">
                <a:noFill/>
              </a:ln>
            </c:spPr>
          </c:dPt>
          <c:dPt>
            <c:idx val="3"/>
            <c:bubble3D val="0"/>
            <c:explosion val="14"/>
            <c:spPr>
              <a:solidFill>
                <a:srgbClr val="0000FF"/>
              </a:solidFill>
              <a:ln w="16651">
                <a:noFill/>
              </a:ln>
            </c:spPr>
          </c:dPt>
          <c:dLbls>
            <c:dLbl>
              <c:idx val="0"/>
              <c:layout>
                <c:manualLayout>
                  <c:x val="0.34497227407653097"/>
                  <c:y val="-1.0761640962452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560575158478877E-2"/>
                  <c:y val="1.35981685885835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932352772278651E-2"/>
                  <c:y val="-8.6909215576973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09626793226189E-2"/>
                  <c:y val="-2.66657823811445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17235188509874327"/>
                  <c:y val="8.47457627118646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908438061041293"/>
                  <c:y val="0.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188509874326795"/>
                  <c:y val="0.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188509874326795"/>
                  <c:y val="0.15254237288135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6651">
                <a:noFill/>
              </a:ln>
            </c:spPr>
            <c:txPr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Ліквідатори</c:v>
                </c:pt>
                <c:pt idx="1">
                  <c:v>Евакуйовані</c:v>
                </c:pt>
                <c:pt idx="2">
                  <c:v>Переселенці</c:v>
                </c:pt>
                <c:pt idx="3">
                  <c:v>Діти, народжені від постраждалих на аварії ЧАЕС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620</c:v>
                </c:pt>
                <c:pt idx="1">
                  <c:v>70</c:v>
                </c:pt>
                <c:pt idx="2">
                  <c:v>26</c:v>
                </c:pt>
                <c:pt idx="3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1">
          <a:noFill/>
        </a:ln>
      </c:spPr>
    </c:plotArea>
    <c:legend>
      <c:legendPos val="t"/>
      <c:layout>
        <c:manualLayout>
          <c:xMode val="edge"/>
          <c:yMode val="edge"/>
          <c:x val="6.5116345901700193E-2"/>
          <c:y val="0.27320091538650587"/>
          <c:w val="0.83353090281523046"/>
          <c:h val="0.30941721963552871"/>
        </c:manualLayout>
      </c:layout>
      <c:overlay val="0"/>
      <c:spPr>
        <a:noFill/>
        <a:ln w="16651">
          <a:noFill/>
        </a:ln>
      </c:spPr>
      <c:txPr>
        <a:bodyPr/>
        <a:lstStyle/>
        <a:p>
          <a:pPr>
            <a:defRPr sz="1399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0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675515938842045"/>
          <c:y val="4.2928365102290221E-2"/>
        </c:manualLayout>
      </c:layout>
      <c:overlay val="0"/>
    </c:title>
    <c:autoTitleDeleted val="0"/>
    <c:view3D>
      <c:rotX val="30"/>
      <c:rotY val="49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05948381214347"/>
          <c:y val="0"/>
          <c:w val="0.72650524462799149"/>
          <c:h val="0.752728665068960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99CCFF">
                  <a:lumMod val="90000"/>
                </a:srgbClr>
              </a:solidFill>
            </c:spPr>
          </c:dPt>
          <c:dPt>
            <c:idx val="1"/>
            <c:bubble3D val="0"/>
            <c:spPr>
              <a:solidFill>
                <a:srgbClr val="00CC66"/>
              </a:solidFill>
            </c:spPr>
          </c:dPt>
          <c:dPt>
            <c:idx val="2"/>
            <c:bubble3D val="0"/>
            <c:spPr>
              <a:solidFill>
                <a:srgbClr val="660033"/>
              </a:solidFill>
            </c:spPr>
          </c:dPt>
          <c:dLbls>
            <c:dLbl>
              <c:idx val="0"/>
              <c:layout>
                <c:manualLayout>
                  <c:x val="-1.4550346896321864E-2"/>
                  <c:y val="-1.498246226609741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684218994824313E-2"/>
                  <c:y val="-5.28336137254590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743317792275954E-2"/>
                  <c:y val="2.04580443442792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6021246681403212E-2"/>
                  <c:y val="0.125977867538527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2400" b="1">
                    <a:solidFill>
                      <a:schemeClr val="accent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окремі стани, що виникають у перинатальному періоді</c:v>
                </c:pt>
                <c:pt idx="1">
                  <c:v>інфекційні хвороби</c:v>
                </c:pt>
                <c:pt idx="2">
                  <c:v>хвороби органів дихання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27.2</c:v>
                </c:pt>
                <c:pt idx="1">
                  <c:v>18.2</c:v>
                </c:pt>
                <c:pt idx="2">
                  <c:v>18.2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b"/>
      <c:layout>
        <c:manualLayout>
          <c:xMode val="edge"/>
          <c:yMode val="edge"/>
          <c:x val="3.3449348539817417E-2"/>
          <c:y val="0.57244056215976002"/>
          <c:w val="0.91485620371682841"/>
          <c:h val="0.3708833939086133"/>
        </c:manualLayout>
      </c:layout>
      <c:overlay val="0"/>
      <c:txPr>
        <a:bodyPr/>
        <a:lstStyle/>
        <a:p>
          <a:pPr>
            <a:defRPr sz="1800" b="1" kern="900" spc="-100" baseline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6622685833666"/>
          <c:y val="0.1239541469849057"/>
          <c:w val="0.79522614790523427"/>
          <c:h val="0.697137005469176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9CCFF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9953735299252E-2"/>
                  <c:y val="-1.543111622619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195613185836495E-3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417080641833446E-2"/>
                  <c:y val="-1.263285948061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в т.ч. лікарі- організатори</c:v>
                </c:pt>
                <c:pt idx="3">
                  <c:v>середні медичні працівники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2452</c:v>
                </c:pt>
                <c:pt idx="1">
                  <c:v>484</c:v>
                </c:pt>
                <c:pt idx="2">
                  <c:v>24</c:v>
                </c:pt>
                <c:pt idx="3">
                  <c:v>1034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83-4D4E-A581-7398B19BC8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7.4823432317044136E-2"/>
                  <c:y val="-1.923421809926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394882050142578E-2"/>
                  <c:y val="-7.605992803652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в т.ч. лікарі- організатори</c:v>
                </c:pt>
                <c:pt idx="3">
                  <c:v>середні медичні працівники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2568</c:v>
                </c:pt>
                <c:pt idx="1">
                  <c:v>486</c:v>
                </c:pt>
                <c:pt idx="2">
                  <c:v>27</c:v>
                </c:pt>
                <c:pt idx="3">
                  <c:v>1060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183-4D4E-A581-7398B19BC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44"/>
        <c:shape val="cylinder"/>
        <c:axId val="-1846246560"/>
        <c:axId val="-1846250368"/>
        <c:axId val="0"/>
      </c:bar3DChart>
      <c:catAx>
        <c:axId val="-184624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-1846250368"/>
        <c:crosses val="autoZero"/>
        <c:auto val="1"/>
        <c:lblAlgn val="ctr"/>
        <c:lblOffset val="100"/>
        <c:noMultiLvlLbl val="0"/>
      </c:catAx>
      <c:valAx>
        <c:axId val="-184625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0714"/>
                </a:solidFill>
              </a:defRPr>
            </a:pPr>
            <a:endParaRPr lang="uk-UA"/>
          </a:p>
        </c:txPr>
        <c:crossAx val="-184624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93241759310017"/>
          <c:y val="7.1865225079225825E-2"/>
          <c:w val="0.80975414113824606"/>
          <c:h val="0.553768650417140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3603">
              <a:noFill/>
            </a:ln>
          </c:spPr>
          <c:invertIfNegative val="0"/>
          <c:dLbls>
            <c:dLbl>
              <c:idx val="0"/>
              <c:layout>
                <c:manualLayout>
                  <c:x val="-3.481178380711946E-2"/>
                  <c:y val="-4.048489390190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672425928880463E-2"/>
                  <c:y val="-2.519486673682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360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Забезпеченість лікарів</c:v>
                </c:pt>
                <c:pt idx="1">
                  <c:v>Заебезпеченість середнім мед. персоналом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215.7</c:v>
                </c:pt>
                <c:pt idx="1">
                  <c:v>460.9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3603">
              <a:noFill/>
            </a:ln>
          </c:spPr>
          <c:invertIfNegative val="0"/>
          <c:dLbls>
            <c:dLbl>
              <c:idx val="0"/>
              <c:layout>
                <c:manualLayout>
                  <c:x val="1.787579609230186E-2"/>
                  <c:y val="-3.894465800438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299925858492955E-2"/>
                  <c:y val="-4.199225271788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60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Забезпеченість лікарів</c:v>
                </c:pt>
                <c:pt idx="1">
                  <c:v>Заебезпеченість середнім мед. персоналом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216.6</c:v>
                </c:pt>
                <c:pt idx="1">
                  <c:v>472.5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gapDepth val="108"/>
        <c:shape val="box"/>
        <c:axId val="-2122002944"/>
        <c:axId val="-2122005120"/>
        <c:axId val="0"/>
      </c:bar3DChart>
      <c:catAx>
        <c:axId val="-212200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kern="0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2122005120"/>
        <c:crosses val="autoZero"/>
        <c:auto val="1"/>
        <c:lblAlgn val="ctr"/>
        <c:lblOffset val="100"/>
        <c:tickMarkSkip val="1"/>
        <c:noMultiLvlLbl val="0"/>
      </c:catAx>
      <c:valAx>
        <c:axId val="-2122005120"/>
        <c:scaling>
          <c:orientation val="minMax"/>
        </c:scaling>
        <c:delete val="0"/>
        <c:axPos val="l"/>
        <c:majorGridlines>
          <c:spPr>
            <a:ln w="11800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Arial"/>
              </a:defRPr>
            </a:pPr>
            <a:endParaRPr lang="uk-UA"/>
          </a:p>
        </c:txPr>
        <c:crossAx val="-2122002944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50941522510487525"/>
          <c:y val="0.78690052579098602"/>
          <c:w val="0.46970405224532058"/>
          <c:h val="0.12074781535777848"/>
        </c:manualLayout>
      </c:layout>
      <c:overlay val="0"/>
      <c:spPr>
        <a:noFill/>
        <a:ln w="2952">
          <a:noFill/>
          <a:prstDash val="solid"/>
        </a:ln>
      </c:spPr>
      <c:txPr>
        <a:bodyPr/>
        <a:lstStyle/>
        <a:p>
          <a:pPr>
            <a:defRPr sz="1600" b="1" i="0" u="none" strike="noStrike" kern="0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91104375936549"/>
          <c:y val="0.10196738892811193"/>
          <c:w val="0.76743546526400175"/>
          <c:h val="0.782395788400454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977425213623607E-2"/>
                  <c:y val="-2.098536407158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0411877394636015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8247126436781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Штатні посади</c:v>
                </c:pt>
                <c:pt idx="1">
                  <c:v>Фізичні особи лікарів первинної ланки</c:v>
                </c:pt>
                <c:pt idx="2">
                  <c:v>Укомплектованість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154.25</c:v>
                </c:pt>
                <c:pt idx="1">
                  <c:v>129</c:v>
                </c:pt>
                <c:pt idx="2">
                  <c:v>84.9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8450114621748326E-2"/>
                  <c:y val="-6.0790994281608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401650407637996E-2"/>
                  <c:y val="-2.7370689655172413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782995742789832E-2"/>
                  <c:y val="-1.5205938697318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067149838176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Штатні посади</c:v>
                </c:pt>
                <c:pt idx="1">
                  <c:v>Фізичні особи лікарів первинної ланки</c:v>
                </c:pt>
                <c:pt idx="2">
                  <c:v>Укомплектованість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156.75</c:v>
                </c:pt>
                <c:pt idx="1">
                  <c:v>132</c:v>
                </c:pt>
                <c:pt idx="2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gapDepth val="260"/>
        <c:shape val="box"/>
        <c:axId val="-2122013280"/>
        <c:axId val="-2122004576"/>
        <c:axId val="0"/>
      </c:bar3DChart>
      <c:catAx>
        <c:axId val="-212201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600000" vert="horz" anchor="b" anchorCtr="1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2122004576"/>
        <c:crosses val="autoZero"/>
        <c:auto val="1"/>
        <c:lblAlgn val="l"/>
        <c:lblOffset val="120"/>
        <c:noMultiLvlLbl val="0"/>
      </c:catAx>
      <c:valAx>
        <c:axId val="-2122004576"/>
        <c:scaling>
          <c:orientation val="minMax"/>
          <c:min val="2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120000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2122013280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F51E-7134-446E-A0D3-8EADFD147DC8}" type="doc">
      <dgm:prSet loTypeId="urn:microsoft.com/office/officeart/2005/8/layout/orgChart1" loCatId="hierarchy" qsTypeId="urn:microsoft.com/office/officeart/2005/8/quickstyle/3d4" qsCatId="3D" csTypeId="urn:microsoft.com/office/officeart/2005/8/colors/accent6_5" csCatId="accent6" phldr="1"/>
      <dgm:spPr/>
    </dgm:pt>
    <dgm:pt modelId="{B35D6605-0B8F-4233-8B81-F0B1F85DB2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b="1" u="sng" dirty="0" smtClean="0">
              <a:solidFill>
                <a:schemeClr val="tx1"/>
              </a:solidFill>
              <a:effectLst/>
              <a:latin typeface="Times New Roman"/>
            </a:rPr>
            <a:t>Станом на 01.01.2025 року </a:t>
          </a:r>
          <a:r>
            <a:rPr lang="uk-UA" sz="3200" b="1" u="sng" dirty="0" err="1" smtClean="0">
              <a:solidFill>
                <a:schemeClr val="tx1"/>
              </a:solidFill>
              <a:effectLst/>
              <a:latin typeface="Times New Roman"/>
            </a:rPr>
            <a:t>працевлаштовано</a:t>
          </a:r>
          <a:r>
            <a:rPr lang="uk-UA" sz="3200" b="1" u="sng" dirty="0" smtClean="0">
              <a:solidFill>
                <a:schemeClr val="tx1"/>
              </a:solidFill>
              <a:effectLst/>
              <a:latin typeface="Times New Roman"/>
            </a:rPr>
            <a:t> молодих спеціалістів: </a:t>
          </a:r>
          <a:endParaRPr kumimoji="0" lang="ru-RU" sz="3200" b="1" i="0" u="none" strike="noStrike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5BFB785C-803C-445A-A160-27B68B0F4C36}" type="parTrans" cxnId="{CEAA5EC1-3ECE-4697-BAE4-692CF0F09E9E}">
      <dgm:prSet/>
      <dgm:spPr/>
      <dgm:t>
        <a:bodyPr/>
        <a:lstStyle/>
        <a:p>
          <a:endParaRPr lang="ru-RU"/>
        </a:p>
      </dgm:t>
    </dgm:pt>
    <dgm:pt modelId="{CDD2BE77-7FCD-43F6-9F05-4657FE9EFE6C}" type="sibTrans" cxnId="{CEAA5EC1-3ECE-4697-BAE4-692CF0F09E9E}">
      <dgm:prSet/>
      <dgm:spPr/>
      <dgm:t>
        <a:bodyPr/>
        <a:lstStyle/>
        <a:p>
          <a:endParaRPr lang="ru-RU"/>
        </a:p>
      </dgm:t>
    </dgm:pt>
    <dgm:pt modelId="{F42DCFE5-6A16-4B09-A169-062D9ABBAA9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</a:rPr>
            <a:t>40</a:t>
          </a:r>
          <a:endParaRPr kumimoji="0" lang="ru-RU" sz="3600" b="1" i="0" u="none" strike="noStrike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D1E1525B-8575-4E67-90E4-35118D5644EC}" type="parTrans" cxnId="{EB8EE01B-7262-49EB-8AD6-B2670E64055B}">
      <dgm:prSet/>
      <dgm:spPr/>
      <dgm:t>
        <a:bodyPr/>
        <a:lstStyle/>
        <a:p>
          <a:endParaRPr lang="ru-RU"/>
        </a:p>
      </dgm:t>
    </dgm:pt>
    <dgm:pt modelId="{B5565427-8721-41A1-9C20-F1A5FF0E8206}" type="sibTrans" cxnId="{EB8EE01B-7262-49EB-8AD6-B2670E64055B}">
      <dgm:prSet/>
      <dgm:spPr/>
      <dgm:t>
        <a:bodyPr/>
        <a:lstStyle/>
        <a:p>
          <a:endParaRPr lang="ru-RU"/>
        </a:p>
      </dgm:t>
    </dgm:pt>
    <dgm:pt modelId="{4D19616A-DC0D-4894-8BDB-B5597F4841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endParaRPr kumimoji="0" lang="ru-RU" sz="3600" b="1" i="0" u="none" strike="noStrike" cap="none" normalizeH="0" baseline="0" dirty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0A1FA-0D8C-4645-9C38-78A3FB5CAE80}" type="parTrans" cxnId="{88D8C6C4-A2C6-4BAA-B3A3-2BC53EAD93D5}">
      <dgm:prSet/>
      <dgm:spPr/>
      <dgm:t>
        <a:bodyPr/>
        <a:lstStyle/>
        <a:p>
          <a:endParaRPr lang="ru-RU"/>
        </a:p>
      </dgm:t>
    </dgm:pt>
    <dgm:pt modelId="{85149302-35ED-47FE-8E4C-EE3263DCFE07}" type="sibTrans" cxnId="{88D8C6C4-A2C6-4BAA-B3A3-2BC53EAD93D5}">
      <dgm:prSet/>
      <dgm:spPr/>
      <dgm:t>
        <a:bodyPr/>
        <a:lstStyle/>
        <a:p>
          <a:endParaRPr lang="ru-RU"/>
        </a:p>
      </dgm:t>
    </dgm:pt>
    <dgm:pt modelId="{D12427D6-7D9D-4DB8-B13D-EAB78A914B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Лікарі-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2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інтерни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3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28</a:t>
          </a:r>
          <a:endParaRPr kumimoji="0" lang="ru-RU" sz="3600" b="1" i="0" u="none" strike="noStrike" cap="none" normalizeH="0" baseline="0" dirty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83E54-BE9E-4D50-8245-88B981522275}" type="parTrans" cxnId="{D7F172BB-8728-46A1-9CF3-E25C49057283}">
      <dgm:prSet/>
      <dgm:spPr/>
      <dgm:t>
        <a:bodyPr/>
        <a:lstStyle/>
        <a:p>
          <a:endParaRPr lang="ru-RU"/>
        </a:p>
      </dgm:t>
    </dgm:pt>
    <dgm:pt modelId="{E80CEB23-9805-4DD1-A81F-A1F5EB75F4DA}" type="sibTrans" cxnId="{D7F172BB-8728-46A1-9CF3-E25C49057283}">
      <dgm:prSet/>
      <dgm:spPr/>
      <dgm:t>
        <a:bodyPr/>
        <a:lstStyle/>
        <a:p>
          <a:endParaRPr lang="ru-RU"/>
        </a:p>
      </dgm:t>
    </dgm:pt>
    <dgm:pt modelId="{5B01B647-9B23-4E25-AFCA-E2E938C56857}" type="pres">
      <dgm:prSet presAssocID="{1ED4F51E-7134-446E-A0D3-8EADFD147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D01873-D6C2-4AE7-A079-CBAD7B504657}" type="pres">
      <dgm:prSet presAssocID="{B35D6605-0B8F-4233-8B81-F0B1F85DB2DD}" presName="hierRoot1" presStyleCnt="0">
        <dgm:presLayoutVars>
          <dgm:hierBranch/>
        </dgm:presLayoutVars>
      </dgm:prSet>
      <dgm:spPr/>
    </dgm:pt>
    <dgm:pt modelId="{0737504F-0223-4D1F-A9EC-9469FD8790A1}" type="pres">
      <dgm:prSet presAssocID="{B35D6605-0B8F-4233-8B81-F0B1F85DB2DD}" presName="rootComposite1" presStyleCnt="0"/>
      <dgm:spPr/>
    </dgm:pt>
    <dgm:pt modelId="{6AE67681-40FC-4101-A701-F4ED88829FC9}" type="pres">
      <dgm:prSet presAssocID="{B35D6605-0B8F-4233-8B81-F0B1F85DB2DD}" presName="rootText1" presStyleLbl="node0" presStyleIdx="0" presStyleCnt="1" custScaleX="195049" custScaleY="127753" custLinFactNeighborX="-178" custLinFactNeighborY="-12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ABD64B-1F5D-4A1D-BE72-B42124895275}" type="pres">
      <dgm:prSet presAssocID="{B35D6605-0B8F-4233-8B81-F0B1F85DB2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6DC7D62-571E-40A5-B5C0-E820ADCA71B2}" type="pres">
      <dgm:prSet presAssocID="{B35D6605-0B8F-4233-8B81-F0B1F85DB2DD}" presName="hierChild2" presStyleCnt="0"/>
      <dgm:spPr/>
    </dgm:pt>
    <dgm:pt modelId="{D15D2B95-2F45-4E32-A8D7-22D54FBBDA86}" type="pres">
      <dgm:prSet presAssocID="{D1E1525B-8575-4E67-90E4-35118D5644EC}" presName="Name35" presStyleLbl="parChTrans1D2" presStyleIdx="0" presStyleCnt="3"/>
      <dgm:spPr/>
      <dgm:t>
        <a:bodyPr/>
        <a:lstStyle/>
        <a:p>
          <a:endParaRPr lang="ru-RU"/>
        </a:p>
      </dgm:t>
    </dgm:pt>
    <dgm:pt modelId="{E92E91A6-B471-41A9-95B4-D03BCE99B44C}" type="pres">
      <dgm:prSet presAssocID="{F42DCFE5-6A16-4B09-A169-062D9ABBAA90}" presName="hierRoot2" presStyleCnt="0">
        <dgm:presLayoutVars>
          <dgm:hierBranch/>
        </dgm:presLayoutVars>
      </dgm:prSet>
      <dgm:spPr/>
    </dgm:pt>
    <dgm:pt modelId="{57901B45-C23F-465D-8A5E-5B8D5D48FA7B}" type="pres">
      <dgm:prSet presAssocID="{F42DCFE5-6A16-4B09-A169-062D9ABBAA90}" presName="rootComposite" presStyleCnt="0"/>
      <dgm:spPr/>
    </dgm:pt>
    <dgm:pt modelId="{D57C66DF-15A9-4223-AB27-12BB3D75648E}" type="pres">
      <dgm:prSet presAssocID="{F42DCFE5-6A16-4B09-A169-062D9ABBAA90}" presName="rootText" presStyleLbl="node2" presStyleIdx="0" presStyleCnt="3" custScaleX="97862" custScaleY="166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2C83C7-F410-4B93-86AC-785ABE7CC621}" type="pres">
      <dgm:prSet presAssocID="{F42DCFE5-6A16-4B09-A169-062D9ABBAA90}" presName="rootConnector" presStyleLbl="node2" presStyleIdx="0" presStyleCnt="3"/>
      <dgm:spPr/>
      <dgm:t>
        <a:bodyPr/>
        <a:lstStyle/>
        <a:p>
          <a:endParaRPr lang="ru-RU"/>
        </a:p>
      </dgm:t>
    </dgm:pt>
    <dgm:pt modelId="{B5B28565-635F-4CFA-B6B4-A8E153291EC1}" type="pres">
      <dgm:prSet presAssocID="{F42DCFE5-6A16-4B09-A169-062D9ABBAA90}" presName="hierChild4" presStyleCnt="0"/>
      <dgm:spPr/>
    </dgm:pt>
    <dgm:pt modelId="{4EC29251-2ACC-4A72-A229-14844A2188B4}" type="pres">
      <dgm:prSet presAssocID="{F42DCFE5-6A16-4B09-A169-062D9ABBAA90}" presName="hierChild5" presStyleCnt="0"/>
      <dgm:spPr/>
    </dgm:pt>
    <dgm:pt modelId="{15547539-9CE5-4166-BCEF-C8442A1C6701}" type="pres">
      <dgm:prSet presAssocID="{4C20A1FA-0D8C-4645-9C38-78A3FB5CAE80}" presName="Name35" presStyleLbl="parChTrans1D2" presStyleIdx="1" presStyleCnt="3"/>
      <dgm:spPr/>
      <dgm:t>
        <a:bodyPr/>
        <a:lstStyle/>
        <a:p>
          <a:endParaRPr lang="ru-RU"/>
        </a:p>
      </dgm:t>
    </dgm:pt>
    <dgm:pt modelId="{85D5B49F-9D20-4DFC-A8D2-A301B20EE40B}" type="pres">
      <dgm:prSet presAssocID="{4D19616A-DC0D-4894-8BDB-B5597F4841BE}" presName="hierRoot2" presStyleCnt="0">
        <dgm:presLayoutVars>
          <dgm:hierBranch/>
        </dgm:presLayoutVars>
      </dgm:prSet>
      <dgm:spPr/>
    </dgm:pt>
    <dgm:pt modelId="{26F98531-26F8-486E-B46F-A8A7CBDAEA57}" type="pres">
      <dgm:prSet presAssocID="{4D19616A-DC0D-4894-8BDB-B5597F4841BE}" presName="rootComposite" presStyleCnt="0"/>
      <dgm:spPr/>
    </dgm:pt>
    <dgm:pt modelId="{78E0EE07-D263-4AB6-831D-B1245BEBF31E}" type="pres">
      <dgm:prSet presAssocID="{4D19616A-DC0D-4894-8BDB-B5597F4841BE}" presName="rootText" presStyleLbl="node2" presStyleIdx="1" presStyleCnt="3" custScaleY="141733" custLinFactNeighborX="-1642" custLinFactNeighborY="-19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186F0-F7A2-4DC2-90F4-31FB2FD0A6FD}" type="pres">
      <dgm:prSet presAssocID="{4D19616A-DC0D-4894-8BDB-B5597F4841BE}" presName="rootConnector" presStyleLbl="node2" presStyleIdx="1" presStyleCnt="3"/>
      <dgm:spPr/>
      <dgm:t>
        <a:bodyPr/>
        <a:lstStyle/>
        <a:p>
          <a:endParaRPr lang="ru-RU"/>
        </a:p>
      </dgm:t>
    </dgm:pt>
    <dgm:pt modelId="{E76619BD-5120-4D04-A456-7EBB0C60E0D8}" type="pres">
      <dgm:prSet presAssocID="{4D19616A-DC0D-4894-8BDB-B5597F4841BE}" presName="hierChild4" presStyleCnt="0"/>
      <dgm:spPr/>
    </dgm:pt>
    <dgm:pt modelId="{A63A18C6-DDBD-447E-8C94-4F03C6559A1E}" type="pres">
      <dgm:prSet presAssocID="{4D19616A-DC0D-4894-8BDB-B5597F4841BE}" presName="hierChild5" presStyleCnt="0"/>
      <dgm:spPr/>
    </dgm:pt>
    <dgm:pt modelId="{3918F421-51D3-4E7D-9459-73C54B11BF59}" type="pres">
      <dgm:prSet presAssocID="{67183E54-BE9E-4D50-8245-88B981522275}" presName="Name35" presStyleLbl="parChTrans1D2" presStyleIdx="2" presStyleCnt="3"/>
      <dgm:spPr/>
      <dgm:t>
        <a:bodyPr/>
        <a:lstStyle/>
        <a:p>
          <a:endParaRPr lang="ru-RU"/>
        </a:p>
      </dgm:t>
    </dgm:pt>
    <dgm:pt modelId="{A4E756EB-4C06-4FF5-9591-2E36FFF3DDD6}" type="pres">
      <dgm:prSet presAssocID="{D12427D6-7D9D-4DB8-B13D-EAB78A914BBE}" presName="hierRoot2" presStyleCnt="0">
        <dgm:presLayoutVars>
          <dgm:hierBranch/>
        </dgm:presLayoutVars>
      </dgm:prSet>
      <dgm:spPr/>
    </dgm:pt>
    <dgm:pt modelId="{B406EFB9-B661-421B-BE73-2508CBB63BD9}" type="pres">
      <dgm:prSet presAssocID="{D12427D6-7D9D-4DB8-B13D-EAB78A914BBE}" presName="rootComposite" presStyleCnt="0"/>
      <dgm:spPr/>
    </dgm:pt>
    <dgm:pt modelId="{7831FC9A-B96F-4A16-8B8D-230E696F7B7C}" type="pres">
      <dgm:prSet presAssocID="{D12427D6-7D9D-4DB8-B13D-EAB78A914BBE}" presName="rootText" presStyleLbl="node2" presStyleIdx="2" presStyleCnt="3" custScaleX="87669" custScaleY="162704" custLinFactNeighborX="-139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F620C-7D19-4072-816F-E303D544DC47}" type="pres">
      <dgm:prSet presAssocID="{D12427D6-7D9D-4DB8-B13D-EAB78A914BBE}" presName="rootConnector" presStyleLbl="node2" presStyleIdx="2" presStyleCnt="3"/>
      <dgm:spPr/>
      <dgm:t>
        <a:bodyPr/>
        <a:lstStyle/>
        <a:p>
          <a:endParaRPr lang="ru-RU"/>
        </a:p>
      </dgm:t>
    </dgm:pt>
    <dgm:pt modelId="{D4FBEFE9-DB82-454C-85DD-64433A38ACFE}" type="pres">
      <dgm:prSet presAssocID="{D12427D6-7D9D-4DB8-B13D-EAB78A914BBE}" presName="hierChild4" presStyleCnt="0"/>
      <dgm:spPr/>
    </dgm:pt>
    <dgm:pt modelId="{C6D2FAA9-ECE7-46E9-979A-4CFE172B25BC}" type="pres">
      <dgm:prSet presAssocID="{D12427D6-7D9D-4DB8-B13D-EAB78A914BBE}" presName="hierChild5" presStyleCnt="0"/>
      <dgm:spPr/>
    </dgm:pt>
    <dgm:pt modelId="{A0644233-D7FD-460E-8A66-F2DDC4E50CF4}" type="pres">
      <dgm:prSet presAssocID="{B35D6605-0B8F-4233-8B81-F0B1F85DB2DD}" presName="hierChild3" presStyleCnt="0"/>
      <dgm:spPr/>
    </dgm:pt>
  </dgm:ptLst>
  <dgm:cxnLst>
    <dgm:cxn modelId="{EB8EE01B-7262-49EB-8AD6-B2670E64055B}" srcId="{B35D6605-0B8F-4233-8B81-F0B1F85DB2DD}" destId="{F42DCFE5-6A16-4B09-A169-062D9ABBAA90}" srcOrd="0" destOrd="0" parTransId="{D1E1525B-8575-4E67-90E4-35118D5644EC}" sibTransId="{B5565427-8721-41A1-9C20-F1A5FF0E8206}"/>
    <dgm:cxn modelId="{FBD57DA1-7706-4D20-A1DB-5403900DC44E}" type="presOf" srcId="{B35D6605-0B8F-4233-8B81-F0B1F85DB2DD}" destId="{AEABD64B-1F5D-4A1D-BE72-B42124895275}" srcOrd="1" destOrd="0" presId="urn:microsoft.com/office/officeart/2005/8/layout/orgChart1"/>
    <dgm:cxn modelId="{CEAA5EC1-3ECE-4697-BAE4-692CF0F09E9E}" srcId="{1ED4F51E-7134-446E-A0D3-8EADFD147DC8}" destId="{B35D6605-0B8F-4233-8B81-F0B1F85DB2DD}" srcOrd="0" destOrd="0" parTransId="{5BFB785C-803C-445A-A160-27B68B0F4C36}" sibTransId="{CDD2BE77-7FCD-43F6-9F05-4657FE9EFE6C}"/>
    <dgm:cxn modelId="{8CA78132-6411-4CA0-9098-63EBD8981129}" type="presOf" srcId="{D12427D6-7D9D-4DB8-B13D-EAB78A914BBE}" destId="{7831FC9A-B96F-4A16-8B8D-230E696F7B7C}" srcOrd="0" destOrd="0" presId="urn:microsoft.com/office/officeart/2005/8/layout/orgChart1"/>
    <dgm:cxn modelId="{500A76DE-FDF8-4C15-90AE-01D1E4175E2F}" type="presOf" srcId="{D12427D6-7D9D-4DB8-B13D-EAB78A914BBE}" destId="{5B2F620C-7D19-4072-816F-E303D544DC47}" srcOrd="1" destOrd="0" presId="urn:microsoft.com/office/officeart/2005/8/layout/orgChart1"/>
    <dgm:cxn modelId="{2726DE22-E68C-439C-BED2-980DFE53C1B0}" type="presOf" srcId="{4D19616A-DC0D-4894-8BDB-B5597F4841BE}" destId="{78E0EE07-D263-4AB6-831D-B1245BEBF31E}" srcOrd="0" destOrd="0" presId="urn:microsoft.com/office/officeart/2005/8/layout/orgChart1"/>
    <dgm:cxn modelId="{D7F172BB-8728-46A1-9CF3-E25C49057283}" srcId="{B35D6605-0B8F-4233-8B81-F0B1F85DB2DD}" destId="{D12427D6-7D9D-4DB8-B13D-EAB78A914BBE}" srcOrd="2" destOrd="0" parTransId="{67183E54-BE9E-4D50-8245-88B981522275}" sibTransId="{E80CEB23-9805-4DD1-A81F-A1F5EB75F4DA}"/>
    <dgm:cxn modelId="{D523B492-9164-4E14-AE89-46566D66CBF5}" type="presOf" srcId="{4C20A1FA-0D8C-4645-9C38-78A3FB5CAE80}" destId="{15547539-9CE5-4166-BCEF-C8442A1C6701}" srcOrd="0" destOrd="0" presId="urn:microsoft.com/office/officeart/2005/8/layout/orgChart1"/>
    <dgm:cxn modelId="{9D6BE54D-8D2A-4469-82DD-A03840F78C1C}" type="presOf" srcId="{4D19616A-DC0D-4894-8BDB-B5597F4841BE}" destId="{32F186F0-F7A2-4DC2-90F4-31FB2FD0A6FD}" srcOrd="1" destOrd="0" presId="urn:microsoft.com/office/officeart/2005/8/layout/orgChart1"/>
    <dgm:cxn modelId="{7D16A7F6-FC31-4596-BDF5-6D7BE7DC5E0B}" type="presOf" srcId="{D1E1525B-8575-4E67-90E4-35118D5644EC}" destId="{D15D2B95-2F45-4E32-A8D7-22D54FBBDA86}" srcOrd="0" destOrd="0" presId="urn:microsoft.com/office/officeart/2005/8/layout/orgChart1"/>
    <dgm:cxn modelId="{6BBADCE3-8C69-44B5-897D-2B06AFEB67A1}" type="presOf" srcId="{F42DCFE5-6A16-4B09-A169-062D9ABBAA90}" destId="{DD2C83C7-F410-4B93-86AC-785ABE7CC621}" srcOrd="1" destOrd="0" presId="urn:microsoft.com/office/officeart/2005/8/layout/orgChart1"/>
    <dgm:cxn modelId="{DED244A4-A5ED-4393-8D66-F6E4E62FE75A}" type="presOf" srcId="{F42DCFE5-6A16-4B09-A169-062D9ABBAA90}" destId="{D57C66DF-15A9-4223-AB27-12BB3D75648E}" srcOrd="0" destOrd="0" presId="urn:microsoft.com/office/officeart/2005/8/layout/orgChart1"/>
    <dgm:cxn modelId="{3195CD5B-1AAD-4CB3-9282-14CDEA3D53CC}" type="presOf" srcId="{B35D6605-0B8F-4233-8B81-F0B1F85DB2DD}" destId="{6AE67681-40FC-4101-A701-F4ED88829FC9}" srcOrd="0" destOrd="0" presId="urn:microsoft.com/office/officeart/2005/8/layout/orgChart1"/>
    <dgm:cxn modelId="{6D09261D-AF39-40E0-BA72-9A2EED12FBAA}" type="presOf" srcId="{1ED4F51E-7134-446E-A0D3-8EADFD147DC8}" destId="{5B01B647-9B23-4E25-AFCA-E2E938C56857}" srcOrd="0" destOrd="0" presId="urn:microsoft.com/office/officeart/2005/8/layout/orgChart1"/>
    <dgm:cxn modelId="{88D8C6C4-A2C6-4BAA-B3A3-2BC53EAD93D5}" srcId="{B35D6605-0B8F-4233-8B81-F0B1F85DB2DD}" destId="{4D19616A-DC0D-4894-8BDB-B5597F4841BE}" srcOrd="1" destOrd="0" parTransId="{4C20A1FA-0D8C-4645-9C38-78A3FB5CAE80}" sibTransId="{85149302-35ED-47FE-8E4C-EE3263DCFE07}"/>
    <dgm:cxn modelId="{095B0A78-4AA8-4260-B9C9-C7584944D4C8}" type="presOf" srcId="{67183E54-BE9E-4D50-8245-88B981522275}" destId="{3918F421-51D3-4E7D-9459-73C54B11BF59}" srcOrd="0" destOrd="0" presId="urn:microsoft.com/office/officeart/2005/8/layout/orgChart1"/>
    <dgm:cxn modelId="{4626E0EC-8E50-4367-9278-F90F59C7331E}" type="presParOf" srcId="{5B01B647-9B23-4E25-AFCA-E2E938C56857}" destId="{92D01873-D6C2-4AE7-A079-CBAD7B504657}" srcOrd="0" destOrd="0" presId="urn:microsoft.com/office/officeart/2005/8/layout/orgChart1"/>
    <dgm:cxn modelId="{09B78DEB-BB94-4C65-9980-7CB633135B08}" type="presParOf" srcId="{92D01873-D6C2-4AE7-A079-CBAD7B504657}" destId="{0737504F-0223-4D1F-A9EC-9469FD8790A1}" srcOrd="0" destOrd="0" presId="urn:microsoft.com/office/officeart/2005/8/layout/orgChart1"/>
    <dgm:cxn modelId="{FBD3A9B3-B3E1-4E8C-BDF7-6C8E08B4232C}" type="presParOf" srcId="{0737504F-0223-4D1F-A9EC-9469FD8790A1}" destId="{6AE67681-40FC-4101-A701-F4ED88829FC9}" srcOrd="0" destOrd="0" presId="urn:microsoft.com/office/officeart/2005/8/layout/orgChart1"/>
    <dgm:cxn modelId="{8ECB31F3-B1AE-4B04-AA95-5C9A628CD249}" type="presParOf" srcId="{0737504F-0223-4D1F-A9EC-9469FD8790A1}" destId="{AEABD64B-1F5D-4A1D-BE72-B42124895275}" srcOrd="1" destOrd="0" presId="urn:microsoft.com/office/officeart/2005/8/layout/orgChart1"/>
    <dgm:cxn modelId="{80B137C1-E117-4BBA-A03F-8FB283CAD3DC}" type="presParOf" srcId="{92D01873-D6C2-4AE7-A079-CBAD7B504657}" destId="{66DC7D62-571E-40A5-B5C0-E820ADCA71B2}" srcOrd="1" destOrd="0" presId="urn:microsoft.com/office/officeart/2005/8/layout/orgChart1"/>
    <dgm:cxn modelId="{2B0F61D6-3B88-4E02-B5F9-4805C42A85CC}" type="presParOf" srcId="{66DC7D62-571E-40A5-B5C0-E820ADCA71B2}" destId="{D15D2B95-2F45-4E32-A8D7-22D54FBBDA86}" srcOrd="0" destOrd="0" presId="urn:microsoft.com/office/officeart/2005/8/layout/orgChart1"/>
    <dgm:cxn modelId="{2E21EC84-B6C0-4F18-A20F-7A73FBDAD4F8}" type="presParOf" srcId="{66DC7D62-571E-40A5-B5C0-E820ADCA71B2}" destId="{E92E91A6-B471-41A9-95B4-D03BCE99B44C}" srcOrd="1" destOrd="0" presId="urn:microsoft.com/office/officeart/2005/8/layout/orgChart1"/>
    <dgm:cxn modelId="{EDC8ABC8-D65B-4C81-BEB5-19CB89EF4302}" type="presParOf" srcId="{E92E91A6-B471-41A9-95B4-D03BCE99B44C}" destId="{57901B45-C23F-465D-8A5E-5B8D5D48FA7B}" srcOrd="0" destOrd="0" presId="urn:microsoft.com/office/officeart/2005/8/layout/orgChart1"/>
    <dgm:cxn modelId="{96077F73-37FA-40AA-B831-210A4D2ADE1A}" type="presParOf" srcId="{57901B45-C23F-465D-8A5E-5B8D5D48FA7B}" destId="{D57C66DF-15A9-4223-AB27-12BB3D75648E}" srcOrd="0" destOrd="0" presId="urn:microsoft.com/office/officeart/2005/8/layout/orgChart1"/>
    <dgm:cxn modelId="{D5888131-B1FF-429C-A41D-34ACEB939D9D}" type="presParOf" srcId="{57901B45-C23F-465D-8A5E-5B8D5D48FA7B}" destId="{DD2C83C7-F410-4B93-86AC-785ABE7CC621}" srcOrd="1" destOrd="0" presId="urn:microsoft.com/office/officeart/2005/8/layout/orgChart1"/>
    <dgm:cxn modelId="{89CFF313-0923-4845-87E8-70C142718570}" type="presParOf" srcId="{E92E91A6-B471-41A9-95B4-D03BCE99B44C}" destId="{B5B28565-635F-4CFA-B6B4-A8E153291EC1}" srcOrd="1" destOrd="0" presId="urn:microsoft.com/office/officeart/2005/8/layout/orgChart1"/>
    <dgm:cxn modelId="{C6C48E56-039F-4671-B0B8-2A70640C6BEF}" type="presParOf" srcId="{E92E91A6-B471-41A9-95B4-D03BCE99B44C}" destId="{4EC29251-2ACC-4A72-A229-14844A2188B4}" srcOrd="2" destOrd="0" presId="urn:microsoft.com/office/officeart/2005/8/layout/orgChart1"/>
    <dgm:cxn modelId="{95A1EFEF-686B-4DE3-A2DF-13E4089E870B}" type="presParOf" srcId="{66DC7D62-571E-40A5-B5C0-E820ADCA71B2}" destId="{15547539-9CE5-4166-BCEF-C8442A1C6701}" srcOrd="2" destOrd="0" presId="urn:microsoft.com/office/officeart/2005/8/layout/orgChart1"/>
    <dgm:cxn modelId="{679CD36A-8E70-4210-9038-606FD75ED67E}" type="presParOf" srcId="{66DC7D62-571E-40A5-B5C0-E820ADCA71B2}" destId="{85D5B49F-9D20-4DFC-A8D2-A301B20EE40B}" srcOrd="3" destOrd="0" presId="urn:microsoft.com/office/officeart/2005/8/layout/orgChart1"/>
    <dgm:cxn modelId="{247DC4E9-7644-4362-B942-59DF4B3A4EC6}" type="presParOf" srcId="{85D5B49F-9D20-4DFC-A8D2-A301B20EE40B}" destId="{26F98531-26F8-486E-B46F-A8A7CBDAEA57}" srcOrd="0" destOrd="0" presId="urn:microsoft.com/office/officeart/2005/8/layout/orgChart1"/>
    <dgm:cxn modelId="{2413D0DD-D7EA-4804-AF90-E4D9470B5CC7}" type="presParOf" srcId="{26F98531-26F8-486E-B46F-A8A7CBDAEA57}" destId="{78E0EE07-D263-4AB6-831D-B1245BEBF31E}" srcOrd="0" destOrd="0" presId="urn:microsoft.com/office/officeart/2005/8/layout/orgChart1"/>
    <dgm:cxn modelId="{3D32728A-13CA-4865-B12C-5BBCB07D2479}" type="presParOf" srcId="{26F98531-26F8-486E-B46F-A8A7CBDAEA57}" destId="{32F186F0-F7A2-4DC2-90F4-31FB2FD0A6FD}" srcOrd="1" destOrd="0" presId="urn:microsoft.com/office/officeart/2005/8/layout/orgChart1"/>
    <dgm:cxn modelId="{BAAA74B4-221F-455B-B276-97480381FD41}" type="presParOf" srcId="{85D5B49F-9D20-4DFC-A8D2-A301B20EE40B}" destId="{E76619BD-5120-4D04-A456-7EBB0C60E0D8}" srcOrd="1" destOrd="0" presId="urn:microsoft.com/office/officeart/2005/8/layout/orgChart1"/>
    <dgm:cxn modelId="{EB59D3A2-3A7B-4853-98F3-A4DBB5386E70}" type="presParOf" srcId="{85D5B49F-9D20-4DFC-A8D2-A301B20EE40B}" destId="{A63A18C6-DDBD-447E-8C94-4F03C6559A1E}" srcOrd="2" destOrd="0" presId="urn:microsoft.com/office/officeart/2005/8/layout/orgChart1"/>
    <dgm:cxn modelId="{DBCF4818-8E61-4BBB-BC27-99BE37598021}" type="presParOf" srcId="{66DC7D62-571E-40A5-B5C0-E820ADCA71B2}" destId="{3918F421-51D3-4E7D-9459-73C54B11BF59}" srcOrd="4" destOrd="0" presId="urn:microsoft.com/office/officeart/2005/8/layout/orgChart1"/>
    <dgm:cxn modelId="{88B4ABA9-A71C-49BF-A46B-E3DA5FF1CE8F}" type="presParOf" srcId="{66DC7D62-571E-40A5-B5C0-E820ADCA71B2}" destId="{A4E756EB-4C06-4FF5-9591-2E36FFF3DDD6}" srcOrd="5" destOrd="0" presId="urn:microsoft.com/office/officeart/2005/8/layout/orgChart1"/>
    <dgm:cxn modelId="{34D39117-BDC9-4681-8D8A-A4236D63FFA3}" type="presParOf" srcId="{A4E756EB-4C06-4FF5-9591-2E36FFF3DDD6}" destId="{B406EFB9-B661-421B-BE73-2508CBB63BD9}" srcOrd="0" destOrd="0" presId="urn:microsoft.com/office/officeart/2005/8/layout/orgChart1"/>
    <dgm:cxn modelId="{DF923551-E1A8-4992-9597-841FACE2BE61}" type="presParOf" srcId="{B406EFB9-B661-421B-BE73-2508CBB63BD9}" destId="{7831FC9A-B96F-4A16-8B8D-230E696F7B7C}" srcOrd="0" destOrd="0" presId="urn:microsoft.com/office/officeart/2005/8/layout/orgChart1"/>
    <dgm:cxn modelId="{FBE6A842-3882-49B9-84A2-B6FEC576C0E3}" type="presParOf" srcId="{B406EFB9-B661-421B-BE73-2508CBB63BD9}" destId="{5B2F620C-7D19-4072-816F-E303D544DC47}" srcOrd="1" destOrd="0" presId="urn:microsoft.com/office/officeart/2005/8/layout/orgChart1"/>
    <dgm:cxn modelId="{AFCA7B20-0ED3-49C6-8E7A-9BA038E25275}" type="presParOf" srcId="{A4E756EB-4C06-4FF5-9591-2E36FFF3DDD6}" destId="{D4FBEFE9-DB82-454C-85DD-64433A38ACFE}" srcOrd="1" destOrd="0" presId="urn:microsoft.com/office/officeart/2005/8/layout/orgChart1"/>
    <dgm:cxn modelId="{BD66E98B-BE1F-4016-BBB4-5F226F4238C4}" type="presParOf" srcId="{A4E756EB-4C06-4FF5-9591-2E36FFF3DDD6}" destId="{C6D2FAA9-ECE7-46E9-979A-4CFE172B25BC}" srcOrd="2" destOrd="0" presId="urn:microsoft.com/office/officeart/2005/8/layout/orgChart1"/>
    <dgm:cxn modelId="{19384708-75D8-4D92-B111-5D4700071349}" type="presParOf" srcId="{92D01873-D6C2-4AE7-A079-CBAD7B504657}" destId="{A0644233-D7FD-460E-8A66-F2DDC4E50C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B02CC-FAE5-46C2-B31B-D1DF12203C19}" type="doc">
      <dgm:prSet loTypeId="urn:microsoft.com/office/officeart/2005/8/layout/orgChart1" loCatId="hierarchy" qsTypeId="urn:microsoft.com/office/officeart/2005/8/quickstyle/3d2" qsCatId="3D" csTypeId="urn:microsoft.com/office/officeart/2005/8/colors/colorful1#1" csCatId="colorful" phldr="1"/>
      <dgm:spPr/>
    </dgm:pt>
    <dgm:pt modelId="{1579E271-B80E-4D43-87E7-D8ED867EF417}">
      <dgm:prSet cust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</a:t>
          </a:r>
        </a:p>
        <a:p>
          <a:pPr rtl="0" eaLnBrk="1" latinLnBrk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міста Кропивницького діє галузева </a:t>
          </a:r>
        </a:p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Програма розвитку галузі охорони здоров'я на 2021-2025 роки </a:t>
          </a:r>
        </a:p>
        <a:p>
          <a:pPr rtl="0" eaLnBrk="1" latinLnBrk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зі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змінами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Протягом 2024 року здійснювалися заходи за рахунок коштів міського бюджету по реалізації міської галузевої Програми, якою затверджені видатки на 2024 рік у 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сумі </a:t>
          </a:r>
          <a:r>
            <a:rPr lang="uk-UA" sz="1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179 480,6</a:t>
          </a:r>
          <a:r>
            <a:rPr lang="uk-UA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тис. грн.</a:t>
          </a:r>
        </a:p>
      </dgm:t>
    </dgm:pt>
    <dgm:pt modelId="{99890FD8-B31A-45CE-9EDD-B698C1D33B3F}" type="parTrans" cxnId="{553A30DD-50FB-429E-8AB2-3AD7E6534215}">
      <dgm:prSet/>
      <dgm:spPr/>
      <dgm:t>
        <a:bodyPr/>
        <a:lstStyle/>
        <a:p>
          <a:endParaRPr lang="ru-RU" sz="1800"/>
        </a:p>
      </dgm:t>
    </dgm:pt>
    <dgm:pt modelId="{BDA627B5-9A0C-4A08-848F-01A7FC472D3D}" type="sibTrans" cxnId="{553A30DD-50FB-429E-8AB2-3AD7E6534215}">
      <dgm:prSet/>
      <dgm:spPr/>
      <dgm:t>
        <a:bodyPr/>
        <a:lstStyle/>
        <a:p>
          <a:endParaRPr lang="ru-RU" sz="1800"/>
        </a:p>
      </dgm:t>
    </dgm:pt>
    <dgm:pt modelId="{F0FB3B0E-AFD8-4738-BF89-BAB5C41A7F06}" type="pres">
      <dgm:prSet presAssocID="{F20B02CC-FAE5-46C2-B31B-D1DF12203C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67C01D-D2FF-4640-9CFC-AF0B16FA5EA5}" type="pres">
      <dgm:prSet presAssocID="{1579E271-B80E-4D43-87E7-D8ED867EF417}" presName="hierRoot1" presStyleCnt="0">
        <dgm:presLayoutVars>
          <dgm:hierBranch val="init"/>
        </dgm:presLayoutVars>
      </dgm:prSet>
      <dgm:spPr/>
    </dgm:pt>
    <dgm:pt modelId="{A9798533-E52C-4F4D-8954-6E6B39DC7A80}" type="pres">
      <dgm:prSet presAssocID="{1579E271-B80E-4D43-87E7-D8ED867EF417}" presName="rootComposite1" presStyleCnt="0"/>
      <dgm:spPr/>
    </dgm:pt>
    <dgm:pt modelId="{C81E6305-3E05-4F51-9E35-3B81F2B4B20C}" type="pres">
      <dgm:prSet presAssocID="{1579E271-B80E-4D43-87E7-D8ED867EF417}" presName="rootText1" presStyleLbl="node0" presStyleIdx="0" presStyleCnt="1" custScaleX="71919" custScaleY="118872" custLinFactNeighborX="5765" custLinFactNeighborY="36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1241A5-0C70-4517-8C53-A4B9594535A7}" type="pres">
      <dgm:prSet presAssocID="{1579E271-B80E-4D43-87E7-D8ED867EF4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46F486E-2A43-4762-AC0C-CCF44CE5555E}" type="pres">
      <dgm:prSet presAssocID="{1579E271-B80E-4D43-87E7-D8ED867EF417}" presName="hierChild2" presStyleCnt="0"/>
      <dgm:spPr/>
    </dgm:pt>
    <dgm:pt modelId="{184F4DCB-B96F-4554-8FBC-FBA1EAE3D1C1}" type="pres">
      <dgm:prSet presAssocID="{1579E271-B80E-4D43-87E7-D8ED867EF417}" presName="hierChild3" presStyleCnt="0"/>
      <dgm:spPr/>
    </dgm:pt>
  </dgm:ptLst>
  <dgm:cxnLst>
    <dgm:cxn modelId="{C0542087-3537-4352-BC0D-75A5862AE910}" type="presOf" srcId="{1579E271-B80E-4D43-87E7-D8ED867EF417}" destId="{C81E6305-3E05-4F51-9E35-3B81F2B4B20C}" srcOrd="0" destOrd="0" presId="urn:microsoft.com/office/officeart/2005/8/layout/orgChart1"/>
    <dgm:cxn modelId="{6AA32431-770F-4D12-9428-4869F6554181}" type="presOf" srcId="{F20B02CC-FAE5-46C2-B31B-D1DF12203C19}" destId="{F0FB3B0E-AFD8-4738-BF89-BAB5C41A7F06}" srcOrd="0" destOrd="0" presId="urn:microsoft.com/office/officeart/2005/8/layout/orgChart1"/>
    <dgm:cxn modelId="{422E6BA7-67A4-4934-9BC2-A885D98668C5}" type="presOf" srcId="{1579E271-B80E-4D43-87E7-D8ED867EF417}" destId="{8B1241A5-0C70-4517-8C53-A4B9594535A7}" srcOrd="1" destOrd="0" presId="urn:microsoft.com/office/officeart/2005/8/layout/orgChart1"/>
    <dgm:cxn modelId="{553A30DD-50FB-429E-8AB2-3AD7E6534215}" srcId="{F20B02CC-FAE5-46C2-B31B-D1DF12203C19}" destId="{1579E271-B80E-4D43-87E7-D8ED867EF417}" srcOrd="0" destOrd="0" parTransId="{99890FD8-B31A-45CE-9EDD-B698C1D33B3F}" sibTransId="{BDA627B5-9A0C-4A08-848F-01A7FC472D3D}"/>
    <dgm:cxn modelId="{9462CE42-83B0-4AA8-9101-B153DEB2AA1D}" type="presParOf" srcId="{F0FB3B0E-AFD8-4738-BF89-BAB5C41A7F06}" destId="{A467C01D-D2FF-4640-9CFC-AF0B16FA5EA5}" srcOrd="0" destOrd="0" presId="urn:microsoft.com/office/officeart/2005/8/layout/orgChart1"/>
    <dgm:cxn modelId="{DE213EC8-12C3-46B5-A017-5AD3957279E7}" type="presParOf" srcId="{A467C01D-D2FF-4640-9CFC-AF0B16FA5EA5}" destId="{A9798533-E52C-4F4D-8954-6E6B39DC7A80}" srcOrd="0" destOrd="0" presId="urn:microsoft.com/office/officeart/2005/8/layout/orgChart1"/>
    <dgm:cxn modelId="{847CEF65-2091-4393-A68C-FBABABFA788B}" type="presParOf" srcId="{A9798533-E52C-4F4D-8954-6E6B39DC7A80}" destId="{C81E6305-3E05-4F51-9E35-3B81F2B4B20C}" srcOrd="0" destOrd="0" presId="urn:microsoft.com/office/officeart/2005/8/layout/orgChart1"/>
    <dgm:cxn modelId="{93BFB5C2-1E2F-4071-8210-0FE6CFC53EB9}" type="presParOf" srcId="{A9798533-E52C-4F4D-8954-6E6B39DC7A80}" destId="{8B1241A5-0C70-4517-8C53-A4B9594535A7}" srcOrd="1" destOrd="0" presId="urn:microsoft.com/office/officeart/2005/8/layout/orgChart1"/>
    <dgm:cxn modelId="{2F0F38FF-A3D0-431A-BF9F-ABB418DE1075}" type="presParOf" srcId="{A467C01D-D2FF-4640-9CFC-AF0B16FA5EA5}" destId="{646F486E-2A43-4762-AC0C-CCF44CE5555E}" srcOrd="1" destOrd="0" presId="urn:microsoft.com/office/officeart/2005/8/layout/orgChart1"/>
    <dgm:cxn modelId="{7CB8B5FC-410F-4371-A26E-C036DE8580EE}" type="presParOf" srcId="{A467C01D-D2FF-4640-9CFC-AF0B16FA5EA5}" destId="{184F4DCB-B96F-4554-8FBC-FBA1EAE3D1C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F421-51D3-4E7D-9459-73C54B11BF59}">
      <dsp:nvSpPr>
        <dsp:cNvPr id="0" name=""/>
        <dsp:cNvSpPr/>
      </dsp:nvSpPr>
      <dsp:spPr>
        <a:xfrm>
          <a:off x="3920172" y="1962068"/>
          <a:ext cx="2873624" cy="672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019"/>
              </a:lnTo>
              <a:lnTo>
                <a:pt x="2873624" y="421019"/>
              </a:lnTo>
              <a:lnTo>
                <a:pt x="2873624" y="67252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47539-9CE5-4166-BCEF-C8442A1C6701}">
      <dsp:nvSpPr>
        <dsp:cNvPr id="0" name=""/>
        <dsp:cNvSpPr/>
      </dsp:nvSpPr>
      <dsp:spPr>
        <a:xfrm>
          <a:off x="3874452" y="1962068"/>
          <a:ext cx="91440" cy="414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687"/>
              </a:lnTo>
              <a:lnTo>
                <a:pt x="132728" y="162687"/>
              </a:lnTo>
              <a:lnTo>
                <a:pt x="132728" y="41419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D2B95-2F45-4E32-A8D7-22D54FBBDA86}">
      <dsp:nvSpPr>
        <dsp:cNvPr id="0" name=""/>
        <dsp:cNvSpPr/>
      </dsp:nvSpPr>
      <dsp:spPr>
        <a:xfrm>
          <a:off x="1173821" y="1962068"/>
          <a:ext cx="2746350" cy="651254"/>
        </a:xfrm>
        <a:custGeom>
          <a:avLst/>
          <a:gdLst/>
          <a:ahLst/>
          <a:cxnLst/>
          <a:rect l="0" t="0" r="0" b="0"/>
          <a:pathLst>
            <a:path>
              <a:moveTo>
                <a:pt x="2746350" y="0"/>
              </a:moveTo>
              <a:lnTo>
                <a:pt x="2746350" y="399749"/>
              </a:lnTo>
              <a:lnTo>
                <a:pt x="0" y="399749"/>
              </a:lnTo>
              <a:lnTo>
                <a:pt x="0" y="65125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67681-40FC-4101-A701-F4ED88829FC9}">
      <dsp:nvSpPr>
        <dsp:cNvPr id="0" name=""/>
        <dsp:cNvSpPr/>
      </dsp:nvSpPr>
      <dsp:spPr>
        <a:xfrm>
          <a:off x="1584182" y="432043"/>
          <a:ext cx="4671980" cy="1530024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b="1" u="sng" kern="1200" dirty="0" smtClean="0">
              <a:solidFill>
                <a:schemeClr val="tx1"/>
              </a:solidFill>
              <a:effectLst/>
              <a:latin typeface="Times New Roman"/>
            </a:rPr>
            <a:t>Станом на 01.01.2025 року </a:t>
          </a:r>
          <a:r>
            <a:rPr lang="uk-UA" sz="3200" b="1" u="sng" kern="1200" dirty="0" err="1" smtClean="0">
              <a:solidFill>
                <a:schemeClr val="tx1"/>
              </a:solidFill>
              <a:effectLst/>
              <a:latin typeface="Times New Roman"/>
            </a:rPr>
            <a:t>працевлаштовано</a:t>
          </a:r>
          <a:r>
            <a:rPr lang="uk-UA" sz="3200" b="1" u="sng" kern="1200" dirty="0" smtClean="0">
              <a:solidFill>
                <a:schemeClr val="tx1"/>
              </a:solidFill>
              <a:effectLst/>
              <a:latin typeface="Times New Roman"/>
            </a:rPr>
            <a:t> молодих спеціалістів: </a:t>
          </a:r>
          <a:endParaRPr kumimoji="0" lang="ru-RU" sz="3200" b="1" i="0" u="none" strike="noStrike" kern="1200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1584182" y="432043"/>
        <a:ext cx="4671980" cy="1530024"/>
      </dsp:txXfrm>
    </dsp:sp>
    <dsp:sp modelId="{D57C66DF-15A9-4223-AB27-12BB3D75648E}">
      <dsp:nvSpPr>
        <dsp:cNvPr id="0" name=""/>
        <dsp:cNvSpPr/>
      </dsp:nvSpPr>
      <dsp:spPr>
        <a:xfrm>
          <a:off x="1784" y="2613322"/>
          <a:ext cx="2344074" cy="1991153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</a:rPr>
            <a:t>40</a:t>
          </a:r>
          <a:endParaRPr kumimoji="0" lang="ru-RU" sz="3600" b="1" i="0" u="none" strike="noStrike" kern="1200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1784" y="2613322"/>
        <a:ext cx="2344074" cy="1991153"/>
      </dsp:txXfrm>
    </dsp:sp>
    <dsp:sp modelId="{78E0EE07-D263-4AB6-831D-B1245BEBF31E}">
      <dsp:nvSpPr>
        <dsp:cNvPr id="0" name=""/>
        <dsp:cNvSpPr/>
      </dsp:nvSpPr>
      <dsp:spPr>
        <a:xfrm>
          <a:off x="2809538" y="2376260"/>
          <a:ext cx="2395285" cy="1697455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endParaRPr kumimoji="0" lang="ru-RU" sz="3600" b="1" i="0" u="none" strike="noStrike" kern="1200" cap="none" normalizeH="0" baseline="0" dirty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9538" y="2376260"/>
        <a:ext cx="2395285" cy="1697455"/>
      </dsp:txXfrm>
    </dsp:sp>
    <dsp:sp modelId="{7831FC9A-B96F-4A16-8B8D-230E696F7B7C}">
      <dsp:nvSpPr>
        <dsp:cNvPr id="0" name=""/>
        <dsp:cNvSpPr/>
      </dsp:nvSpPr>
      <dsp:spPr>
        <a:xfrm>
          <a:off x="5743835" y="2634592"/>
          <a:ext cx="2099922" cy="194861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Лікарі-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2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інтерни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3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28</a:t>
          </a:r>
          <a:endParaRPr kumimoji="0" lang="ru-RU" sz="3600" b="1" i="0" u="none" strike="noStrike" kern="1200" cap="none" normalizeH="0" baseline="0" dirty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3835" y="2634592"/>
        <a:ext cx="2099922" cy="1948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E6305-3E05-4F51-9E35-3B81F2B4B20C}">
      <dsp:nvSpPr>
        <dsp:cNvPr id="0" name=""/>
        <dsp:cNvSpPr/>
      </dsp:nvSpPr>
      <dsp:spPr>
        <a:xfrm>
          <a:off x="4818" y="230861"/>
          <a:ext cx="5176795" cy="4278257"/>
        </a:xfrm>
        <a:prstGeom prst="rect">
          <a:avLst/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</a:t>
          </a:r>
        </a:p>
        <a:p>
          <a:pPr lvl="0" algn="ctr" defTabSz="8001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міста Кропивницького діє галузева </a:t>
          </a:r>
        </a:p>
        <a:p>
          <a:pPr lvl="0" algn="ctr" defTabSz="8001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Програма розвитку галузі охорони здоров'я на 2021-2025 роки </a:t>
          </a:r>
        </a:p>
        <a:p>
          <a:pPr lvl="0" algn="ctr" defTabSz="8001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uk-UA" sz="18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зі</a:t>
          </a: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змінами</a:t>
          </a: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lvl="0" algn="ctr" defTabSz="8001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Протягом 2024 року здійснювалися заходи за рахунок коштів міського бюджету по реалізації міської галузевої Програми, якою затверджені видатки на 2024 рік у </a:t>
          </a: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сумі </a:t>
          </a:r>
          <a:r>
            <a:rPr lang="uk-UA" sz="18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179 480,6</a:t>
          </a:r>
          <a:r>
            <a:rPr lang="uk-UA" sz="20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тис. грн.</a:t>
          </a:r>
        </a:p>
      </dsp:txBody>
      <dsp:txXfrm>
        <a:off x="4818" y="230861"/>
        <a:ext cx="5176795" cy="4278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0.44621</cdr:x>
      <cdr:y>0.82225</cdr:y>
    </cdr:from>
    <cdr:to>
      <cdr:x>0.67824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1933192"/>
          <a:ext cx="936104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Діти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0.44527</cdr:x>
      <cdr:y>0.79773</cdr:y>
    </cdr:from>
    <cdr:to>
      <cdr:x>0.68056</cdr:x>
      <cdr:y>0.96619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9379" y="2256016"/>
          <a:ext cx="1067086" cy="476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Діти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7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427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27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D89FB2-7B64-4535-8E4F-B0148732050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7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614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311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597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917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107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D5DB24-1AF5-4967-BE30-24837ACEB0C6}" type="slidenum">
              <a:rPr lang="uk-UA" sz="1200" smtClean="0">
                <a:latin typeface="Arial" charset="0"/>
              </a:rPr>
              <a:pPr eaLnBrk="1" hangingPunct="1"/>
              <a:t>23</a:t>
            </a:fld>
            <a:endParaRPr lang="uk-UA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54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155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807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841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500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85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273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Ліжка на 10 тисяч рахуються</a:t>
            </a:r>
            <a:r>
              <a:rPr lang="uk-UA" baseline="0" dirty="0" smtClean="0"/>
              <a:t> на постійне населення та середні ліжка!!!!!!!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198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6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2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 ф.20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3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3F7EAB73-B007-4D79-9419-8A078CBE4EC5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7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41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042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3065643 w 4917"/>
                <a:gd name="T3" fmla="*/ 0 h 1000"/>
                <a:gd name="T4" fmla="*/ 3413558 w 4917"/>
                <a:gd name="T5" fmla="*/ 70846 h 1000"/>
                <a:gd name="T6" fmla="*/ 3066398 w 4917"/>
                <a:gd name="T7" fmla="*/ 141455 h 1000"/>
                <a:gd name="T8" fmla="*/ 0 w 4917"/>
                <a:gd name="T9" fmla="*/ 141455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83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283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065C-7D52-4E85-BF70-6443F41606F4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15286-2149-4361-8449-9E1B4C1F744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8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39FA-5812-4D08-9B10-63C49AA71011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5CE99-FF37-4185-9042-7F7D00173B2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B3074-2237-4D23-B094-91C633FD9301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213E-7995-49D3-934D-FCAB5391201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8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4B97-3FF4-4787-B039-67443B484185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F2B44-9919-41E9-9001-2157E14519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63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B66F1-502C-4A63-B69D-A6F8FF112CE1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A6AD-6C2E-40BB-A396-FBEE5B2AF70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3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18B92-0EAF-477B-AA49-C99963B301DD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69AB-A787-44BF-9EA1-261DE6B970D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5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DF4C7-2858-47F4-B6E2-F24F1A7A0FEE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A05F9-6217-483A-97DB-C2174E69F37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8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ED8A-18BD-4941-B328-6D7CE7E6C1E2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C811-25C4-434D-AE97-F375151CE8C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28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AA24-F660-4051-B27C-07A8F7A3A418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9450-A12C-4A22-8A9F-0302889B47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2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7FE3-8DC0-4927-A478-6C0DAF326C1A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7669-4761-4563-B1E3-065D64454F7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7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E6D0A-C8A5-44F6-B6A6-1D98136F5E5D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91BA-D838-46A2-909B-CBB75FBA11C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1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38EB-9923-4900-9F75-2B5ED1F9A3CA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DF38-1813-47BB-878B-D8962F57629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41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1DEF-708E-4709-89EA-2B7E663E98A2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DCBF-6447-4906-B326-6C512AEB76A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8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A653-4AC5-472C-BED8-7AE5EB975EE7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4195-6750-4D98-B6F8-8D0AAAD020A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05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1CA11-B2BA-4D55-9F81-A429947C009C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77830-48C1-45D2-B047-4EB42E3307E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64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A42D-11C0-4546-B6A5-14D6330C6229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8A74-A2ED-41D2-9642-991B0EFCAD0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8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C0FB-31C2-4237-96C7-B2DEE03ACA74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5D27-7AD9-4CFF-B001-560A8FA1514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4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121B4-4BEC-49E1-A39F-2C36DE55A408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B81CD-3AB0-411F-A939-6AF7B6DE1FF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0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55E6-B40E-4695-AA8C-05F6F6949248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1A0C-C8C0-4B1F-894A-9C117CBC2C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7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5AC80-B657-4B4A-9E97-2CD7035D5205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175B6-B0F7-49BD-B082-D5B3877E617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2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02A2-50B9-4907-883C-38310F6859B1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8747-B824-491A-B03B-69861D7B246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5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6D50-EB14-4CE2-BE1F-B4E4AB4352F1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01723-184C-48A3-B298-6AAFFD2BB9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6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A527-F749-48DF-B0DB-4301F1110379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1EBC2-CDED-429E-97F8-5E00757EF4D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5 w 7000"/>
                <a:gd name="T3" fmla="*/ 0 h 1000"/>
                <a:gd name="T4" fmla="*/ 5 w 7000"/>
                <a:gd name="T5" fmla="*/ 2 h 1000"/>
                <a:gd name="T6" fmla="*/ 5 w 7000"/>
                <a:gd name="T7" fmla="*/ 2 h 1000"/>
                <a:gd name="T8" fmla="*/ 0 w 7000"/>
                <a:gd name="T9" fmla="*/ 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73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fld id="{E5A3602F-1BD7-4014-B88D-66E224216018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2273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7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A824A95-E47B-4127-8248-90EE73712B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  <p:sldLayoutId id="2147484943" r:id="rId12"/>
    <p:sldLayoutId id="2147484944" r:id="rId13"/>
    <p:sldLayoutId id="2147484945" r:id="rId14"/>
    <p:sldLayoutId id="2147484946" r:id="rId15"/>
    <p:sldLayoutId id="2147484947" r:id="rId16"/>
    <p:sldLayoutId id="2147484948" r:id="rId17"/>
    <p:sldLayoutId id="2147484949" r:id="rId18"/>
    <p:sldLayoutId id="2147484950" r:id="rId19"/>
    <p:sldLayoutId id="2147484951" r:id="rId20"/>
    <p:sldLayoutId id="2147484952" r:id="rId21"/>
    <p:sldLayoutId id="2147484953" r:id="rId22"/>
    <p:sldLayoutId id="2147484954" r:id="rId2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chart" Target="../charts/char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chart" Target="../charts/chart3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7" Type="http://schemas.openxmlformats.org/officeDocument/2006/relationships/chart" Target="../charts/chart3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chart" Target="../charts/chart40.xml"/><Relationship Id="rId7" Type="http://schemas.openxmlformats.org/officeDocument/2006/relationships/chart" Target="../charts/chart4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chart" Target="../charts/chart42.xml"/><Relationship Id="rId10" Type="http://schemas.openxmlformats.org/officeDocument/2006/relationships/image" Target="../media/image38.jpeg"/><Relationship Id="rId4" Type="http://schemas.openxmlformats.org/officeDocument/2006/relationships/chart" Target="../charts/chart41.xml"/><Relationship Id="rId9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7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6.jpeg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3924300" y="5214938"/>
            <a:ext cx="43195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УПРАВЛІННЯ ОХОРОНИ ЗДОРОВ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’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Я </a:t>
            </a:r>
          </a:p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КРОПИВНИЦЬКОЇ</a:t>
            </a:r>
            <a:endParaRPr lang="uk-UA" sz="1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МІСЬКОЇ РАДИ </a:t>
            </a:r>
          </a:p>
        </p:txBody>
      </p:sp>
      <p:pic>
        <p:nvPicPr>
          <p:cNvPr id="3075" name="Picture 5" descr="1420541817_at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8873"/>
            <a:ext cx="2721590" cy="1811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90575" y="1271588"/>
            <a:ext cx="8353425" cy="3167062"/>
          </a:xfrm>
          <a:solidFill>
            <a:schemeClr val="bg1">
              <a:alpha val="0"/>
            </a:schemeClr>
          </a:solidFill>
        </p:spPr>
        <p:txBody>
          <a:bodyPr anchor="b"/>
          <a:lstStyle/>
          <a:p>
            <a:pPr algn="ctr" eaLnBrk="1" hangingPunct="1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Підсумки роботи 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закладів охорони здоров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’</a:t>
            </a: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я 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міста Кропивницького 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за 2024 рік </a:t>
            </a:r>
          </a:p>
        </p:txBody>
      </p:sp>
      <p:pic>
        <p:nvPicPr>
          <p:cNvPr id="3077" name="Picture 11" descr="Картинки по запросу підсумки роботи лікарн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747"/>
            <a:ext cx="24114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844824"/>
            <a:ext cx="7777163" cy="3888432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0099"/>
              </a:buClr>
              <a:buSzPct val="120000"/>
              <a:buFont typeface="Wingdings" pitchFamily="2" charset="2"/>
              <a:buChar char="§"/>
              <a:defRPr/>
            </a:pPr>
            <a:r>
              <a:rPr lang="uk-UA" sz="2200" b="1" dirty="0" smtClean="0">
                <a:latin typeface="Times New Roman" pitchFamily="18" charset="0"/>
              </a:rPr>
              <a:t>Планова потужність</a:t>
            </a:r>
            <a:r>
              <a:rPr lang="uk-UA" sz="2200" dirty="0" smtClean="0">
                <a:latin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</a:rPr>
              <a:t>в зміну</a:t>
            </a:r>
            <a:r>
              <a:rPr lang="uk-UA" sz="2200" dirty="0" smtClean="0">
                <a:latin typeface="Times New Roman" pitchFamily="18" charset="0"/>
              </a:rPr>
              <a:t> всіх амбулаторно-поліклінічних закладів міста протягом </a:t>
            </a:r>
            <a:r>
              <a:rPr lang="uk-UA" sz="2200" b="1" dirty="0" smtClean="0">
                <a:latin typeface="Times New Roman" pitchFamily="18" charset="0"/>
              </a:rPr>
              <a:t>2024 року</a:t>
            </a:r>
            <a:r>
              <a:rPr lang="uk-UA" sz="2200" dirty="0" smtClean="0">
                <a:latin typeface="Times New Roman" pitchFamily="18" charset="0"/>
              </a:rPr>
              <a:t> залишилась незмінною і становить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4431 </a:t>
            </a:r>
            <a:r>
              <a:rPr lang="uk-UA" sz="2200" b="1" dirty="0" smtClean="0">
                <a:latin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</a:rPr>
              <a:t>відвідування. </a:t>
            </a:r>
          </a:p>
          <a:p>
            <a:pPr eaLnBrk="1" hangingPunct="1">
              <a:buClr>
                <a:srgbClr val="000099"/>
              </a:buClr>
              <a:buSzPct val="120000"/>
              <a:buFont typeface="Wingdings" pitchFamily="2" charset="2"/>
              <a:buChar char="§"/>
              <a:defRPr/>
            </a:pPr>
            <a:r>
              <a:rPr lang="uk-UA" sz="2200" b="1" dirty="0" smtClean="0">
                <a:latin typeface="Times New Roman" pitchFamily="18" charset="0"/>
              </a:rPr>
              <a:t>Ліжковий фонд</a:t>
            </a:r>
            <a:r>
              <a:rPr lang="uk-UA" sz="2200" dirty="0" smtClean="0">
                <a:latin typeface="Times New Roman" pitchFamily="18" charset="0"/>
              </a:rPr>
              <a:t> на кінець </a:t>
            </a:r>
            <a:r>
              <a:rPr lang="uk-UA" sz="2200" b="1" dirty="0" smtClean="0">
                <a:latin typeface="Times New Roman" pitchFamily="18" charset="0"/>
              </a:rPr>
              <a:t>2024 року</a:t>
            </a:r>
            <a:r>
              <a:rPr lang="uk-UA" sz="2200" dirty="0" smtClean="0">
                <a:latin typeface="Times New Roman" pitchFamily="18" charset="0"/>
              </a:rPr>
              <a:t> нараховує                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865</a:t>
            </a: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</a:rPr>
              <a:t> (у 2023 році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915</a:t>
            </a:r>
            <a:r>
              <a:rPr lang="uk-UA" sz="2200" dirty="0" smtClean="0">
                <a:latin typeface="Times New Roman" pitchFamily="18" charset="0"/>
              </a:rPr>
              <a:t>) ліжок цілодобового перебування та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240</a:t>
            </a:r>
            <a:r>
              <a:rPr lang="uk-UA" sz="2200" b="1" dirty="0" smtClean="0">
                <a:latin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</a:rPr>
              <a:t> (у 2023 році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240</a:t>
            </a:r>
            <a:r>
              <a:rPr lang="uk-UA" sz="2200" dirty="0" smtClean="0">
                <a:latin typeface="Times New Roman" pitchFamily="18" charset="0"/>
              </a:rPr>
              <a:t>) ліжок денного стаціонару поліклініки. </a:t>
            </a:r>
          </a:p>
          <a:p>
            <a:pPr eaLnBrk="1" hangingPunct="1">
              <a:buClr>
                <a:srgbClr val="000099"/>
              </a:buClr>
              <a:buSzPct val="120000"/>
              <a:buFont typeface="Wingdings" pitchFamily="2" charset="2"/>
              <a:buChar char="§"/>
              <a:defRPr/>
            </a:pPr>
            <a:r>
              <a:rPr lang="uk-UA" sz="2200" b="1" dirty="0" smtClean="0">
                <a:latin typeface="Times New Roman" pitchFamily="18" charset="0"/>
              </a:rPr>
              <a:t>Забезпеченість  стаціонарними ліжками на 100 тис. населення</a:t>
            </a:r>
            <a:r>
              <a:rPr lang="uk-UA" sz="2200" dirty="0" smtClean="0">
                <a:latin typeface="Times New Roman" pitchFamily="18" charset="0"/>
              </a:rPr>
              <a:t> становить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2082,1</a:t>
            </a:r>
            <a:r>
              <a:rPr lang="uk-UA" sz="2200" dirty="0" smtClean="0">
                <a:latin typeface="Times New Roman" pitchFamily="18" charset="0"/>
              </a:rPr>
              <a:t>, </a:t>
            </a:r>
          </a:p>
          <a:p>
            <a:pPr marL="0" indent="0" eaLnBrk="1" hangingPunct="1">
              <a:buClr>
                <a:srgbClr val="000099"/>
              </a:buClr>
              <a:buSzPct val="120000"/>
              <a:buNone/>
              <a:defRPr/>
            </a:pPr>
            <a:r>
              <a:rPr lang="uk-UA" sz="2200" b="1" dirty="0">
                <a:latin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</a:rPr>
              <a:t>    ліжками денного стаціонару поліклініки </a:t>
            </a:r>
            <a:r>
              <a:rPr lang="uk-UA" sz="2200" dirty="0" smtClean="0">
                <a:latin typeface="Times New Roman" pitchFamily="18" charset="0"/>
              </a:rPr>
              <a:t>–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107,0.</a:t>
            </a:r>
            <a:endParaRPr lang="uk-UA" sz="2200" dirty="0" smtClean="0">
              <a:latin typeface="Times New Roman" pitchFamily="18" charset="0"/>
            </a:endParaRPr>
          </a:p>
          <a:p>
            <a:pPr marL="0" indent="0" eaLnBrk="1" hangingPunct="1">
              <a:buClr>
                <a:srgbClr val="000099"/>
              </a:buClr>
              <a:buSzPct val="120000"/>
              <a:buFont typeface="Wingdings" pitchFamily="2" charset="2"/>
              <a:buNone/>
              <a:defRPr/>
            </a:pPr>
            <a:r>
              <a:rPr lang="uk-UA" sz="2200" dirty="0" smtClean="0">
                <a:latin typeface="Times New Roman" pitchFamily="18" charset="0"/>
              </a:rPr>
              <a:t>   </a:t>
            </a:r>
            <a:endParaRPr lang="ru-RU" sz="2200" dirty="0" smtClean="0">
              <a:latin typeface="Times New Roman" pitchFamily="18" charset="0"/>
            </a:endParaRPr>
          </a:p>
        </p:txBody>
      </p:sp>
      <p:pic>
        <p:nvPicPr>
          <p:cNvPr id="11267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3" cstate="print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7" y="0"/>
            <a:ext cx="7669213" cy="1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60040" y="285586"/>
            <a:ext cx="9144000" cy="1381652"/>
          </a:xfrm>
        </p:spPr>
        <p:txBody>
          <a:bodyPr>
            <a:normAutofit fontScale="90000"/>
          </a:bodyPr>
          <a:lstStyle/>
          <a:p>
            <a:r>
              <a:rPr lang="uk-UA" sz="6500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Кадрова ситуація</a:t>
            </a:r>
            <a:r>
              <a:rPr lang="uk-UA" sz="6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5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700" b="1" u="sng" dirty="0">
                <a:ln w="6350"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  <a:t/>
            </a:r>
            <a:br>
              <a:rPr lang="uk-UA" sz="2700" b="1" u="sng" dirty="0">
                <a:ln w="6350"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</a:br>
            <a:endParaRPr lang="ru-RU" sz="2700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2843808" y="2177323"/>
            <a:ext cx="3312368" cy="5977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Число фізичних осіб медичних працівників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47720"/>
              </p:ext>
            </p:extLst>
          </p:nvPr>
        </p:nvGraphicFramePr>
        <p:xfrm>
          <a:off x="88154" y="2434386"/>
          <a:ext cx="7868221" cy="411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8283" y="1393414"/>
            <a:ext cx="5671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6350">
                  <a:noFill/>
                </a:ln>
                <a:latin typeface="Times New Roman"/>
              </a:rPr>
              <a:t>Число штатних посад всіх працівників – </a:t>
            </a:r>
            <a:r>
              <a:rPr lang="uk-UA" sz="2000" b="1" u="sng" dirty="0" smtClean="0">
                <a:ln w="6350">
                  <a:noFill/>
                </a:ln>
                <a:latin typeface="Times New Roman"/>
              </a:rPr>
              <a:t>2820,5</a:t>
            </a:r>
            <a:r>
              <a:rPr lang="uk-UA" sz="2000" b="1" dirty="0">
                <a:ln w="6350">
                  <a:noFill/>
                </a:ln>
                <a:latin typeface="Times New Roman"/>
              </a:rPr>
              <a:t/>
            </a:r>
            <a:br>
              <a:rPr lang="uk-UA" sz="2000" b="1" dirty="0">
                <a:ln w="6350">
                  <a:noFill/>
                </a:ln>
                <a:latin typeface="Times New Roman"/>
              </a:rPr>
            </a:br>
            <a:r>
              <a:rPr lang="uk-UA" sz="2000" dirty="0"/>
              <a:t>в минулому році – </a:t>
            </a:r>
            <a:r>
              <a:rPr lang="uk-UA" sz="2000" b="1" dirty="0">
                <a:ln w="6350">
                  <a:noFill/>
                </a:ln>
                <a:latin typeface="Times New Roman"/>
              </a:rPr>
              <a:t> </a:t>
            </a:r>
            <a:r>
              <a:rPr lang="uk-UA" sz="2000" b="1" u="sng" dirty="0">
                <a:ln w="6350">
                  <a:noFill/>
                </a:ln>
                <a:latin typeface="Times New Roman"/>
              </a:rPr>
              <a:t>2 987,5</a:t>
            </a:r>
            <a:r>
              <a:rPr lang="uk-UA" sz="2000" b="1" dirty="0">
                <a:ln w="6350">
                  <a:noFill/>
                </a:ln>
                <a:latin typeface="Times New Roman"/>
              </a:rPr>
              <a:t>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894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16560681"/>
              </p:ext>
            </p:extLst>
          </p:nvPr>
        </p:nvGraphicFramePr>
        <p:xfrm>
          <a:off x="395536" y="980728"/>
          <a:ext cx="7848872" cy="518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336" name="Picture 16" descr="depositphotos_10599917-stock-photo-collage-of-young-doctors-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848" y="4999958"/>
            <a:ext cx="2880320" cy="18580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5840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Молоді спеціалісти галузі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2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4610100" cy="1079500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</a:rPr>
              <a:t>Забезпеченість фізичними особами лікарів та середніх медичних працівників на 100 тис. населення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291" name="Picture 22" descr="33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" y="5312892"/>
            <a:ext cx="2103052" cy="1383618"/>
          </a:xfrm>
          <a:prstGeom prst="rect">
            <a:avLst/>
          </a:prstGeom>
          <a:ln w="1905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346156"/>
              </p:ext>
            </p:extLst>
          </p:nvPr>
        </p:nvGraphicFramePr>
        <p:xfrm>
          <a:off x="298141" y="1412776"/>
          <a:ext cx="4013818" cy="464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266728" y="332656"/>
            <a:ext cx="3168352" cy="8648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Кадрова ситуація </a:t>
            </a:r>
            <a:b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первинній ланці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434660"/>
              </p:ext>
            </p:extLst>
          </p:nvPr>
        </p:nvGraphicFramePr>
        <p:xfrm>
          <a:off x="3707904" y="1124744"/>
          <a:ext cx="5544616" cy="510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0744" y="131838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/>
              <a:t>Лікарі первинної ланки</a:t>
            </a:r>
            <a:endParaRPr lang="uk-UA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29" name="Picture 3" descr="E:\Мои документы\Downloads\9834ebf86290350e5d6647163a45b32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2896" y="31836"/>
            <a:ext cx="1366341" cy="9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572319" y="194770"/>
            <a:ext cx="597666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200" u="sng" dirty="0" smtClean="0">
                <a:ln w="50800"/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зареєстрованих декларацій з пацієнтами на  01.01.2025</a:t>
            </a:r>
            <a:endParaRPr lang="ru-RU" sz="2200" u="sng" dirty="0">
              <a:ln w="50800"/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72319" cy="96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42881"/>
              </p:ext>
            </p:extLst>
          </p:nvPr>
        </p:nvGraphicFramePr>
        <p:xfrm>
          <a:off x="1201108" y="924707"/>
          <a:ext cx="6886575" cy="263409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2665"/>
                <a:gridCol w="1787575"/>
                <a:gridCol w="1099531"/>
                <a:gridCol w="1008112"/>
                <a:gridCol w="1710245"/>
                <a:gridCol w="908447"/>
              </a:tblGrid>
              <a:tr h="9753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Назва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АЗПСМ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Чисельність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постійного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населення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зареєстрованих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декларацій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пацієнтом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системі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Health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одного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№1"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uk-UA" sz="1600" b="1" u="none" strike="noStrike" dirty="0" smtClean="0">
                          <a:effectLst/>
                        </a:rPr>
                        <a:t>71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91290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1285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№2"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uk-UA" sz="1600" b="1" u="none" strike="noStrike" dirty="0" smtClean="0">
                          <a:effectLst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52921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1392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"АЗПСМ"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9476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1353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"КЗПО"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1643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1643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місту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224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340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117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155330</a:t>
                      </a:r>
                      <a:endParaRPr lang="uk-UA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1305</a:t>
                      </a:r>
                      <a:endParaRPr lang="uk-UA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88191"/>
              </p:ext>
            </p:extLst>
          </p:nvPr>
        </p:nvGraphicFramePr>
        <p:xfrm>
          <a:off x="2088112" y="3968876"/>
          <a:ext cx="5112569" cy="2170309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643206"/>
                <a:gridCol w="2081231"/>
                <a:gridCol w="1197282"/>
                <a:gridCol w="1190850"/>
              </a:tblGrid>
              <a:tr h="326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ЗОЗ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01.01.2025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"ЦПМСД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№1»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91290</a:t>
                      </a:r>
                      <a:endParaRPr lang="uk-U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uk-UA" sz="1600" b="1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393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"ЦПМСД №2"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52921</a:t>
                      </a:r>
                      <a:endParaRPr lang="uk-U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924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0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КНП"АЗПСМ"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9476</a:t>
                      </a:r>
                      <a:endParaRPr lang="uk-U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9935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"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1643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2707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місту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155330</a:t>
                      </a:r>
                      <a:endParaRPr lang="uk-UA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r>
                        <a:rPr lang="uk-UA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959</a:t>
                      </a:r>
                      <a:endParaRPr lang="uk-UA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3119" y="3558804"/>
            <a:ext cx="840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prstClr val="black"/>
                </a:solidFill>
              </a:rPr>
              <a:t>Порівняльна кількість зареєстрованих декларацій по ЗОЗ</a:t>
            </a:r>
            <a:endParaRPr lang="uk-UA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7163"/>
            <a:ext cx="8893175" cy="1609725"/>
          </a:xfrm>
        </p:spPr>
        <p:txBody>
          <a:bodyPr/>
          <a:lstStyle/>
          <a:p>
            <a:pPr algn="ctr" eaLnBrk="1" hangingPunct="1"/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  <a:t>Основні показники поширеності </a:t>
            </a:r>
            <a:b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  <a:t>та захворюваності </a:t>
            </a:r>
            <a:b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</a:rPr>
              <a:t>(на 100 тисяч населення)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6387" name="Picture 34" descr="ohorona_zdorovya-1110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61127"/>
            <a:ext cx="302418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5" descr="16-07-13-oxorona-zdoroviya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17986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32813" cy="914400"/>
          </a:xfrm>
        </p:spPr>
        <p:txBody>
          <a:bodyPr/>
          <a:lstStyle/>
          <a:p>
            <a:pPr algn="ctr" eaLnBrk="1" hangingPunct="1"/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Поширеність захворювань </a:t>
            </a:r>
            <a:b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100 тис. нас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7113624"/>
              </p:ext>
            </p:extLst>
          </p:nvPr>
        </p:nvGraphicFramePr>
        <p:xfrm>
          <a:off x="467544" y="1410814"/>
          <a:ext cx="4106416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02379929"/>
              </p:ext>
            </p:extLst>
          </p:nvPr>
        </p:nvGraphicFramePr>
        <p:xfrm>
          <a:off x="4355976" y="1341438"/>
          <a:ext cx="4227637" cy="246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1069330"/>
              </p:ext>
            </p:extLst>
          </p:nvPr>
        </p:nvGraphicFramePr>
        <p:xfrm>
          <a:off x="4086144" y="3645024"/>
          <a:ext cx="44482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414" name="Picture 12" descr="internal-medicine-01-300-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2" y="4953000"/>
            <a:ext cx="2281846" cy="14817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88913"/>
            <a:ext cx="8460432" cy="936625"/>
          </a:xfrm>
        </p:spPr>
        <p:txBody>
          <a:bodyPr/>
          <a:lstStyle/>
          <a:p>
            <a:pPr algn="ctr" eaLnBrk="1" hangingPunct="1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Захворюваність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100 тис. нас.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1418766"/>
              </p:ext>
            </p:extLst>
          </p:nvPr>
        </p:nvGraphicFramePr>
        <p:xfrm>
          <a:off x="467544" y="1916832"/>
          <a:ext cx="4413250" cy="375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55588067"/>
              </p:ext>
            </p:extLst>
          </p:nvPr>
        </p:nvGraphicFramePr>
        <p:xfrm>
          <a:off x="4067944" y="1121662"/>
          <a:ext cx="458152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90304268"/>
              </p:ext>
            </p:extLst>
          </p:nvPr>
        </p:nvGraphicFramePr>
        <p:xfrm>
          <a:off x="3947892" y="3645024"/>
          <a:ext cx="4535198" cy="282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93175" cy="865188"/>
          </a:xfrm>
        </p:spPr>
        <p:txBody>
          <a:bodyPr anchor="b"/>
          <a:lstStyle/>
          <a:p>
            <a:pPr algn="ctr" eaLnBrk="1" hangingPunct="1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</a:rPr>
              <a:t>Структура поширеності та захворюваності серед дорослих (абсолютне число).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74135410"/>
              </p:ext>
            </p:extLst>
          </p:nvPr>
        </p:nvGraphicFramePr>
        <p:xfrm>
          <a:off x="413766" y="1454667"/>
          <a:ext cx="4032821" cy="476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605390"/>
              </p:ext>
            </p:extLst>
          </p:nvPr>
        </p:nvGraphicFramePr>
        <p:xfrm>
          <a:off x="4572000" y="1484784"/>
          <a:ext cx="4104134" cy="489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425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" y="115888"/>
            <a:ext cx="7019924" cy="115252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b"/>
          <a:lstStyle/>
          <a:p>
            <a:pPr algn="ctr" eaLnBrk="1" hangingPunct="1"/>
            <a:r>
              <a:rPr lang="uk-UA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Показники  онкологічної служби за </a:t>
            </a:r>
            <a:r>
              <a:rPr lang="uk-UA" sz="3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даними ООД</a:t>
            </a:r>
            <a:endParaRPr lang="ru-RU" sz="3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99175070"/>
              </p:ext>
            </p:extLst>
          </p:nvPr>
        </p:nvGraphicFramePr>
        <p:xfrm>
          <a:off x="684213" y="3716338"/>
          <a:ext cx="3692525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467544" y="1628800"/>
            <a:ext cx="4032448" cy="1785081"/>
          </a:xfrm>
        </p:spPr>
        <p:txBody>
          <a:bodyPr/>
          <a:lstStyle/>
          <a:p>
            <a:pPr>
              <a:defRPr/>
            </a:pP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Захворюваність злоякісних новоутворень збільшилась на </a:t>
            </a:r>
            <a:r>
              <a:rPr lang="uk-UA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,7%</a:t>
            </a: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порівнянні з минулим роком</a:t>
            </a:r>
          </a:p>
          <a:p>
            <a:pPr>
              <a:defRPr/>
            </a:pP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Питома вага занедбаних форм раку зменшилась з </a:t>
            </a:r>
            <a:r>
              <a:rPr lang="uk-UA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27,9%</a:t>
            </a: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25,2%</a:t>
            </a:r>
            <a:endParaRPr lang="uk-UA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3" name="Picture 10" descr="E:\Мои документы\Downloads\1485867773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26" y="249933"/>
            <a:ext cx="1869259" cy="1198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249766"/>
              </p:ext>
            </p:extLst>
          </p:nvPr>
        </p:nvGraphicFramePr>
        <p:xfrm>
          <a:off x="4704377" y="1379879"/>
          <a:ext cx="4056097" cy="241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584811"/>
              </p:ext>
            </p:extLst>
          </p:nvPr>
        </p:nvGraphicFramePr>
        <p:xfrm>
          <a:off x="648280" y="3570319"/>
          <a:ext cx="4056097" cy="241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13526"/>
              </p:ext>
            </p:extLst>
          </p:nvPr>
        </p:nvGraphicFramePr>
        <p:xfrm>
          <a:off x="3697213" y="3753209"/>
          <a:ext cx="4904472" cy="241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060848"/>
            <a:ext cx="7924800" cy="2592288"/>
          </a:xfrm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b="1" u="sng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січня 2025 року </a:t>
            </a: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місті функціонують </a:t>
            </a:r>
            <a:r>
              <a:rPr lang="uk-UA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лікувальних закладів із загальним ліжковим фондом</a:t>
            </a:r>
          </a:p>
          <a:p>
            <a:pPr marL="0" indent="0" algn="ctr">
              <a:buNone/>
              <a:defRPr/>
            </a:pPr>
            <a:r>
              <a:rPr lang="uk-UA" b="1" u="sng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865 </a:t>
            </a: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ліжок</a:t>
            </a:r>
          </a:p>
        </p:txBody>
      </p:sp>
      <p:pic>
        <p:nvPicPr>
          <p:cNvPr id="4099" name="Picture 9" descr="images (6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70" y="4077072"/>
            <a:ext cx="3047985" cy="1795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7" name="Picture 1" descr="E:\Мои документы\Downloads\images (5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49" y="4077072"/>
            <a:ext cx="2824556" cy="1793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512" y="253119"/>
            <a:ext cx="7019925" cy="954087"/>
          </a:xfrm>
        </p:spPr>
        <p:txBody>
          <a:bodyPr/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Диспансерний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захворюваність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ВІЛ, СНІД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269505"/>
              </p:ext>
            </p:extLst>
          </p:nvPr>
        </p:nvGraphicFramePr>
        <p:xfrm>
          <a:off x="430995" y="3218469"/>
          <a:ext cx="4392488" cy="309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552752"/>
              </p:ext>
            </p:extLst>
          </p:nvPr>
        </p:nvGraphicFramePr>
        <p:xfrm>
          <a:off x="323528" y="1497630"/>
          <a:ext cx="3887341" cy="306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707477"/>
              </p:ext>
            </p:extLst>
          </p:nvPr>
        </p:nvGraphicFramePr>
        <p:xfrm>
          <a:off x="4692343" y="4122235"/>
          <a:ext cx="3456384" cy="218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30" y="913738"/>
            <a:ext cx="2710749" cy="203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790869" y="307342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dirty="0" err="1">
                <a:cs typeface="Times New Roman" panose="02020603050405020304" pitchFamily="18" charset="0"/>
              </a:rPr>
              <a:t>Охопленість</a:t>
            </a:r>
            <a:r>
              <a:rPr lang="uk-UA" sz="1600" dirty="0"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cs typeface="Times New Roman" panose="02020603050405020304" pitchFamily="18" charset="0"/>
              </a:rPr>
              <a:t>антиретровірусною</a:t>
            </a:r>
            <a:r>
              <a:rPr lang="uk-UA" sz="1600" dirty="0">
                <a:cs typeface="Times New Roman" panose="02020603050405020304" pitchFamily="18" charset="0"/>
              </a:rPr>
              <a:t> терапією в 2024 р. складає – </a:t>
            </a:r>
            <a:r>
              <a:rPr lang="uk-UA" sz="1600" u="sng" dirty="0">
                <a:solidFill>
                  <a:srgbClr val="0000FF"/>
                </a:solidFill>
                <a:cs typeface="Times New Roman" panose="02020603050405020304" pitchFamily="18" charset="0"/>
              </a:rPr>
              <a:t>100% </a:t>
            </a:r>
          </a:p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u="sng" dirty="0">
                <a:cs typeface="Times New Roman" panose="02020603050405020304" pitchFamily="18" charset="0"/>
              </a:rPr>
              <a:t>в 2023 році </a:t>
            </a:r>
            <a:r>
              <a:rPr lang="uk-UA" sz="1600" u="sng" dirty="0">
                <a:solidFill>
                  <a:srgbClr val="0000FF"/>
                </a:solidFill>
                <a:cs typeface="Times New Roman" panose="02020603050405020304" pitchFamily="18" charset="0"/>
              </a:rPr>
              <a:t>100%</a:t>
            </a:r>
            <a:endParaRPr lang="ru-RU" sz="1600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228600"/>
            <a:ext cx="8459788" cy="914400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Ситуація з туберкульозом</a:t>
            </a:r>
            <a:b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(розрахунок на 100 тис. населення)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08213884"/>
              </p:ext>
            </p:extLst>
          </p:nvPr>
        </p:nvGraphicFramePr>
        <p:xfrm>
          <a:off x="374650" y="1445954"/>
          <a:ext cx="4917430" cy="241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00514668"/>
              </p:ext>
            </p:extLst>
          </p:nvPr>
        </p:nvGraphicFramePr>
        <p:xfrm>
          <a:off x="529109" y="3576607"/>
          <a:ext cx="4608512" cy="273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23747430"/>
              </p:ext>
            </p:extLst>
          </p:nvPr>
        </p:nvGraphicFramePr>
        <p:xfrm>
          <a:off x="4355976" y="3645023"/>
          <a:ext cx="4275212" cy="287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534" name="Picture 10" descr="E:\Мои документы\Downloads\2hgdfhdfhdfh45745eyrthydtjh5u7ew557eyw5e471-82-300x2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45953"/>
            <a:ext cx="2520280" cy="1890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388350" cy="1268413"/>
          </a:xfrm>
        </p:spPr>
        <p:txBody>
          <a:bodyPr/>
          <a:lstStyle/>
          <a:p>
            <a:pPr algn="ctr" eaLnBrk="1" hangingPunct="1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Профілактика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туберкульозу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97200969"/>
              </p:ext>
            </p:extLst>
          </p:nvPr>
        </p:nvGraphicFramePr>
        <p:xfrm>
          <a:off x="251520" y="1603728"/>
          <a:ext cx="4208463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30286763"/>
              </p:ext>
            </p:extLst>
          </p:nvPr>
        </p:nvGraphicFramePr>
        <p:xfrm>
          <a:off x="3923928" y="1420071"/>
          <a:ext cx="4752131" cy="272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43237624"/>
              </p:ext>
            </p:extLst>
          </p:nvPr>
        </p:nvGraphicFramePr>
        <p:xfrm>
          <a:off x="395536" y="4005064"/>
          <a:ext cx="4202113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558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45" y="3789040"/>
            <a:ext cx="3455987" cy="214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57869" y="273845"/>
            <a:ext cx="81010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196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 sz="3600" b="1" dirty="0">
                <a:solidFill>
                  <a:srgbClr val="FFFF00"/>
                </a:solidFill>
                <a:cs typeface="Times New Roman" pitchFamily="18" charset="0"/>
              </a:rPr>
              <a:t>Показник інфекційної захворюваності </a:t>
            </a:r>
          </a:p>
        </p:txBody>
      </p:sp>
      <p:sp>
        <p:nvSpPr>
          <p:cNvPr id="18436" name="Rectangle 60"/>
          <p:cNvSpPr>
            <a:spLocks noGrp="1" noChangeArrowheads="1"/>
          </p:cNvSpPr>
          <p:nvPr>
            <p:ph idx="1"/>
          </p:nvPr>
        </p:nvSpPr>
        <p:spPr>
          <a:xfrm>
            <a:off x="395537" y="1412777"/>
            <a:ext cx="3783280" cy="4608511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Збільшення </a:t>
            </a:r>
          </a:p>
          <a:p>
            <a:pPr marL="0" indent="0" eaLnBrk="1" hangingPunct="1">
              <a:buNone/>
              <a:defRPr/>
            </a:pP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захворюваності:</a:t>
            </a:r>
            <a:endParaRPr lang="uk-UA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8000" lvl="1" eaLnBrk="1" hangingPunct="1"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Вітряна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віспа на </a:t>
            </a:r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322,2%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(2024 – 798, 2023 – 189)</a:t>
            </a:r>
            <a:endParaRPr lang="uk-UA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8000" lvl="1" eaLnBrk="1" hangingPunct="1"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ГЕК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встановленої етіології на </a:t>
            </a:r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44,4%</a:t>
            </a:r>
            <a:endParaRPr lang="uk-UA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8000" lvl="1" eaLnBrk="1" hangingPunct="1"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Вірусний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гепатит на </a:t>
            </a:r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14,9%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(2024 – 201, 2022 – 175)</a:t>
            </a:r>
          </a:p>
          <a:p>
            <a:pPr marL="468000" lvl="1" eaLnBrk="1" hangingPunct="1">
              <a:defRPr/>
            </a:pPr>
            <a:endParaRPr lang="uk-UA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8000" lvl="1" eaLnBrk="1" hangingPunct="1">
              <a:defRPr/>
            </a:pPr>
            <a:endParaRPr lang="uk-UA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0"/>
          <p:cNvSpPr txBox="1">
            <a:spLocks noChangeArrowheads="1"/>
          </p:cNvSpPr>
          <p:nvPr/>
        </p:nvSpPr>
        <p:spPr bwMode="auto">
          <a:xfrm>
            <a:off x="3563888" y="1401630"/>
            <a:ext cx="5073186" cy="32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захворюваності</a:t>
            </a:r>
            <a:r>
              <a:rPr lang="ru-RU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defRPr/>
            </a:pPr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Грип </a:t>
            </a:r>
            <a:r>
              <a:rPr lang="uk-UA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46,2%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(2024 – 24, 2023 – 65)</a:t>
            </a:r>
          </a:p>
          <a:p>
            <a:pPr lvl="1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ГЕК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невстановленої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етіології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63,1% 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(2024 – 49, 2023 – 91)</a:t>
            </a:r>
          </a:p>
          <a:p>
            <a:pPr lvl="1" eaLnBrk="1" hangingPunct="1">
              <a:defRPr/>
            </a:pPr>
            <a:endParaRPr lang="uk-UA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ru-RU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uk-UA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6" descr="images (3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609020"/>
            <a:ext cx="337321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95" y="476672"/>
            <a:ext cx="8625209" cy="914400"/>
          </a:xfrm>
        </p:spPr>
        <p:txBody>
          <a:bodyPr/>
          <a:lstStyle/>
          <a:p>
            <a:r>
              <a:rPr lang="uk-UA" sz="3600" b="1" i="1" dirty="0"/>
              <a:t>Виконання   плану  профілактичних  щеплень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44204"/>
              </p:ext>
            </p:extLst>
          </p:nvPr>
        </p:nvGraphicFramePr>
        <p:xfrm>
          <a:off x="395536" y="1391072"/>
          <a:ext cx="7776862" cy="46863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4536503"/>
                <a:gridCol w="792088"/>
                <a:gridCol w="926329"/>
                <a:gridCol w="760971"/>
                <a:gridCol w="760971"/>
              </a:tblGrid>
              <a:tr h="4157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щеплень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рік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Виконано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рік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Відсоток виконання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63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рік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рік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8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проти дифтерії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Ревакцинація дифтерії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8349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8349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83,3%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67,3%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679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 кашлюку  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Ревакцинація кашлюку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946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945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100,0%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95,2%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87,4,%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95,1%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кору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Ревакцинація кору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844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1470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844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1443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100,0%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98,2%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93,2 %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90,0,%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479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туберкульозу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1107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1093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98,2%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96,0%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722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поліомієліту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Ревакцинація поліомієліту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877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4521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877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4521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83,3%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319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проти гепатиту В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1259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100,0%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72,4%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479112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Вакцинація проти гемофільної  інфекції   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783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1393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73,4%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b="1" dirty="0" smtClean="0">
                <a:latin typeface="Times New Roman" pitchFamily="18" charset="0"/>
              </a:rPr>
              <a:t>Показники первинного виходу на інвалідність</a:t>
            </a:r>
            <a:endParaRPr lang="ru-RU" b="1" dirty="0" smtClean="0">
              <a:latin typeface="Times New Roman" pitchFamily="18" charset="0"/>
            </a:endParaRPr>
          </a:p>
        </p:txBody>
      </p:sp>
      <p:pic>
        <p:nvPicPr>
          <p:cNvPr id="25603" name="Picture 6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40088"/>
            <a:ext cx="3384550" cy="21097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00361"/>
            <a:ext cx="7923411" cy="1512639"/>
          </a:xfrm>
        </p:spPr>
        <p:txBody>
          <a:bodyPr/>
          <a:lstStyle/>
          <a:p>
            <a:pPr eaLnBrk="1" hangingPunct="1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Первинно визнано особами з інвалідністю серед дорослого населення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88913"/>
            <a:ext cx="7921625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2000" b="1" dirty="0">
                <a:solidFill>
                  <a:schemeClr val="tx2"/>
                </a:solidFill>
                <a:cs typeface="Times New Roman" pitchFamily="18" charset="0"/>
              </a:rPr>
              <a:t>Показники інвалідності </a:t>
            </a:r>
            <a:r>
              <a:rPr lang="uk-UA" sz="2000" b="1" dirty="0" smtClean="0">
                <a:solidFill>
                  <a:schemeClr val="tx2"/>
                </a:solidFill>
                <a:cs typeface="Times New Roman" pitchFamily="18" charset="0"/>
              </a:rPr>
              <a:t>дорослого населення за даними ЛКК</a:t>
            </a:r>
            <a:endParaRPr lang="ru-RU" sz="2000" b="1" u="sng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6628" name="Picture 3" descr="http://moylichniydoktor.narod.ru/olderfiles/1/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286"/>
            <a:ext cx="1023852" cy="1061877"/>
          </a:xfrm>
          <a:prstGeom prst="rect">
            <a:avLst/>
          </a:prstGeom>
          <a:noFill/>
          <a:ln w="349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24"/>
          <p:cNvSpPr>
            <a:spLocks noChangeArrowheads="1"/>
          </p:cNvSpPr>
          <p:nvPr/>
        </p:nvSpPr>
        <p:spPr bwMode="auto">
          <a:xfrm>
            <a:off x="426814" y="2886472"/>
            <a:ext cx="738554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ru-RU" sz="1800" b="1" dirty="0" err="1" smtClean="0">
                <a:cs typeface="Times New Roman" pitchFamily="18" charset="0"/>
              </a:rPr>
              <a:t>Первинно</a:t>
            </a:r>
            <a:r>
              <a:rPr lang="ru-RU" sz="1800" b="1" dirty="0" smtClean="0">
                <a:cs typeface="Times New Roman" pitchFamily="18" charset="0"/>
              </a:rPr>
              <a:t> </a:t>
            </a:r>
            <a:r>
              <a:rPr lang="ru-RU" sz="1800" b="1" dirty="0" err="1" smtClean="0">
                <a:cs typeface="Times New Roman" pitchFamily="18" charset="0"/>
              </a:rPr>
              <a:t>визнано</a:t>
            </a:r>
            <a:r>
              <a:rPr lang="ru-RU" sz="1800" b="1" dirty="0" smtClean="0">
                <a:cs typeface="Times New Roman" pitchFamily="18" charset="0"/>
              </a:rPr>
              <a:t> особами з </a:t>
            </a:r>
            <a:r>
              <a:rPr lang="ru-RU" sz="1800" b="1" dirty="0" err="1" smtClean="0">
                <a:cs typeface="Times New Roman" pitchFamily="18" charset="0"/>
              </a:rPr>
              <a:t>інвалідністю</a:t>
            </a:r>
            <a:r>
              <a:rPr lang="ru-RU" sz="1800" b="1" dirty="0" smtClean="0">
                <a:cs typeface="Times New Roman" pitchFamily="18" charset="0"/>
              </a:rPr>
              <a:t> у </a:t>
            </a:r>
            <a:r>
              <a:rPr lang="ru-RU" sz="1800" b="1" dirty="0" err="1" smtClean="0">
                <a:cs typeface="Times New Roman" pitchFamily="18" charset="0"/>
              </a:rPr>
              <a:t>працездатному</a:t>
            </a:r>
            <a:r>
              <a:rPr lang="ru-RU" sz="1800" b="1" dirty="0" smtClean="0">
                <a:cs typeface="Times New Roman" pitchFamily="18" charset="0"/>
              </a:rPr>
              <a:t> </a:t>
            </a:r>
            <a:r>
              <a:rPr lang="ru-RU" sz="1800" b="1" dirty="0" err="1" smtClean="0">
                <a:cs typeface="Times New Roman" pitchFamily="18" charset="0"/>
              </a:rPr>
              <a:t>віці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26630" name="Rectangle 25"/>
          <p:cNvSpPr>
            <a:spLocks noChangeArrowheads="1"/>
          </p:cNvSpPr>
          <p:nvPr/>
        </p:nvSpPr>
        <p:spPr bwMode="auto">
          <a:xfrm>
            <a:off x="426814" y="4509524"/>
            <a:ext cx="8537673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uk-UA" sz="1800" b="1" dirty="0">
                <a:cs typeface="Times New Roman" pitchFamily="18" charset="0"/>
              </a:rPr>
              <a:t>Рівень первинної інвалідності серед осіб працездатного віку </a:t>
            </a:r>
            <a:r>
              <a:rPr lang="uk-UA" sz="1800" b="1" u="sng" dirty="0">
                <a:solidFill>
                  <a:srgbClr val="C00000"/>
                </a:solidFill>
                <a:cs typeface="Times New Roman" pitchFamily="18" charset="0"/>
              </a:rPr>
              <a:t>на </a:t>
            </a:r>
            <a:r>
              <a:rPr lang="uk-UA" sz="1800" b="1" u="sng" dirty="0" smtClean="0">
                <a:solidFill>
                  <a:srgbClr val="C00000"/>
                </a:solidFill>
                <a:cs typeface="Times New Roman" pitchFamily="18" charset="0"/>
              </a:rPr>
              <a:t>100 </a:t>
            </a:r>
            <a:r>
              <a:rPr lang="uk-UA" sz="1800" b="1" u="sng" dirty="0">
                <a:solidFill>
                  <a:srgbClr val="C00000"/>
                </a:solidFill>
                <a:cs typeface="Times New Roman" pitchFamily="18" charset="0"/>
              </a:rPr>
              <a:t>тис. нас. </a:t>
            </a:r>
            <a:endParaRPr lang="ru-RU" sz="1800" b="1" dirty="0">
              <a:cs typeface="Times New Roman" pitchFamily="18" charset="0"/>
            </a:endParaRPr>
          </a:p>
        </p:txBody>
      </p:sp>
      <p:graphicFrame>
        <p:nvGraphicFramePr>
          <p:cNvPr id="1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033719"/>
              </p:ext>
            </p:extLst>
          </p:nvPr>
        </p:nvGraphicFramePr>
        <p:xfrm>
          <a:off x="327008" y="3239906"/>
          <a:ext cx="3250815" cy="126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645293"/>
              </p:ext>
            </p:extLst>
          </p:nvPr>
        </p:nvGraphicFramePr>
        <p:xfrm>
          <a:off x="2404294" y="1743935"/>
          <a:ext cx="3430584" cy="115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216538"/>
              </p:ext>
            </p:extLst>
          </p:nvPr>
        </p:nvGraphicFramePr>
        <p:xfrm>
          <a:off x="2584063" y="3409005"/>
          <a:ext cx="3250815" cy="126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Object 2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9425001"/>
              </p:ext>
            </p:extLst>
          </p:nvPr>
        </p:nvGraphicFramePr>
        <p:xfrm>
          <a:off x="2821120" y="4352559"/>
          <a:ext cx="3490888" cy="249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5496" y="227147"/>
            <a:ext cx="7142170" cy="1196975"/>
          </a:xfrm>
        </p:spPr>
        <p:txBody>
          <a:bodyPr/>
          <a:lstStyle/>
          <a:p>
            <a:pPr algn="ctr" eaLnBrk="1" hangingPunct="1"/>
            <a:r>
              <a:rPr lang="uk-U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первинного виходу на інвалідність за даними ЛКК</a:t>
            </a:r>
            <a:endParaRPr lang="ru-RU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8" descr="E:\Мои документы\Downloads\інвалідність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83" y="332657"/>
            <a:ext cx="1523786" cy="1020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14852"/>
              </p:ext>
            </p:extLst>
          </p:nvPr>
        </p:nvGraphicFramePr>
        <p:xfrm>
          <a:off x="1283806" y="1353245"/>
          <a:ext cx="5760640" cy="353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90467012"/>
              </p:ext>
            </p:extLst>
          </p:nvPr>
        </p:nvGraphicFramePr>
        <p:xfrm>
          <a:off x="1313983" y="3861048"/>
          <a:ext cx="5730463" cy="249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44446" y="2564904"/>
            <a:ext cx="1632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/>
              <a:t>Серед осіб з інвалідністю переважно чоловіки – </a:t>
            </a:r>
            <a:r>
              <a:rPr lang="uk-UA" sz="1800" b="1" dirty="0" smtClean="0">
                <a:solidFill>
                  <a:srgbClr val="C00000"/>
                </a:solidFill>
              </a:rPr>
              <a:t>55,18%.</a:t>
            </a:r>
            <a:endParaRPr lang="uk-UA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604250" cy="1080343"/>
          </a:xfrm>
        </p:spPr>
        <p:txBody>
          <a:bodyPr/>
          <a:lstStyle/>
          <a:p>
            <a:pPr algn="ctr" eaLnBrk="1" hangingPunct="1"/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Діти з інвалідністю</a:t>
            </a:r>
            <a:b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(0-17років)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6963628"/>
              </p:ext>
            </p:extLst>
          </p:nvPr>
        </p:nvGraphicFramePr>
        <p:xfrm>
          <a:off x="684213" y="1260475"/>
          <a:ext cx="3959795" cy="292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1279069"/>
              </p:ext>
            </p:extLst>
          </p:nvPr>
        </p:nvGraphicFramePr>
        <p:xfrm>
          <a:off x="4478338" y="1387475"/>
          <a:ext cx="3719729" cy="277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8677" name="Picture 12" descr="images (74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370"/>
            <a:ext cx="2089872" cy="1351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3" descr="images (75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06" y="50099"/>
            <a:ext cx="2055109" cy="133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084183"/>
              </p:ext>
            </p:extLst>
          </p:nvPr>
        </p:nvGraphicFramePr>
        <p:xfrm>
          <a:off x="1495545" y="3933056"/>
          <a:ext cx="5620718" cy="2600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35896" y="3914138"/>
            <a:ext cx="259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/>
              <a:t>Структура первинної дитячої інвалідності</a:t>
            </a:r>
            <a:endParaRPr lang="uk-UA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3908425" y="3078163"/>
            <a:ext cx="1327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b="1" u="sng">
                <a:solidFill>
                  <a:schemeClr val="tx2"/>
                </a:solidFill>
              </a:rPr>
              <a:t>30,29</a:t>
            </a:r>
            <a:endParaRPr lang="ru-RU" b="1" u="sng">
              <a:solidFill>
                <a:schemeClr val="tx2"/>
              </a:solidFill>
            </a:endParaRPr>
          </a:p>
        </p:txBody>
      </p:sp>
      <p:sp>
        <p:nvSpPr>
          <p:cNvPr id="30723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Амбулаторно-поліклінічна допомога</a:t>
            </a:r>
            <a:endParaRPr lang="ru-RU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images (40)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13100"/>
            <a:ext cx="3097213" cy="2160588"/>
          </a:xfrm>
          <a:noFill/>
          <a:ln w="412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17" descr="20131125-oltas-uj-vedooltas-pneumococcus-illusztracio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13" y="332656"/>
            <a:ext cx="2195512" cy="1341438"/>
          </a:xfrm>
          <a:prstGeom prst="rect">
            <a:avLst/>
          </a:prstGeom>
          <a:noFill/>
          <a:ln w="476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18" descr="images (2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124075" cy="1412875"/>
          </a:xfrm>
          <a:prstGeom prst="rect">
            <a:avLst/>
          </a:prstGeom>
          <a:noFill/>
          <a:ln w="412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</a:rPr>
              <a:t>Показники</a:t>
            </a:r>
            <a:r>
              <a:rPr lang="uk-U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</a:rPr>
              <a:t>демографії</a:t>
            </a:r>
            <a:endParaRPr lang="ru-RU" sz="5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123" name="Picture 4" descr="%D0%B4%D0%B5%D0%BC%D0%BE%D0%B3%D1%80%D0%B0%D1%84%D1%96%D1%8F-%D0%BE%D0%BD%D0%BB%D0%B0%D0%B9%D0%BD-%D1%82%D0%B5%D1%81%D1%82-%D0%B7-%D0%B3%D0%B5%D0%BE%D0%B3%D1%80%D0%B0%D1%84%D1%96%D1%97-10-%D0%BA%D0%BB%D0%B0%D1%81-300x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28098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title"/>
          </p:nvPr>
        </p:nvSpPr>
        <p:spPr>
          <a:xfrm>
            <a:off x="136701" y="80069"/>
            <a:ext cx="6392961" cy="1080120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Забезпеченість амбулаторно-поліклінічною допомогою та робота поліклінік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1128933"/>
              </p:ext>
            </p:extLst>
          </p:nvPr>
        </p:nvGraphicFramePr>
        <p:xfrm>
          <a:off x="5525771" y="1387642"/>
          <a:ext cx="3077153" cy="294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73014756"/>
              </p:ext>
            </p:extLst>
          </p:nvPr>
        </p:nvGraphicFramePr>
        <p:xfrm>
          <a:off x="2871556" y="1298953"/>
          <a:ext cx="2984242" cy="2321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23192614"/>
              </p:ext>
            </p:extLst>
          </p:nvPr>
        </p:nvGraphicFramePr>
        <p:xfrm>
          <a:off x="2500297" y="3619271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1749" name="Picture 21" descr="images (28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8695" y="-79648"/>
            <a:ext cx="2060575" cy="1239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61428984"/>
              </p:ext>
            </p:extLst>
          </p:nvPr>
        </p:nvGraphicFramePr>
        <p:xfrm>
          <a:off x="366666" y="3979298"/>
          <a:ext cx="2735263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60222891"/>
              </p:ext>
            </p:extLst>
          </p:nvPr>
        </p:nvGraphicFramePr>
        <p:xfrm>
          <a:off x="366666" y="1381564"/>
          <a:ext cx="2735263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3" name="Picture 11" descr="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29" y="5484331"/>
            <a:ext cx="1800200" cy="1195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--stati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75" y="4528496"/>
            <a:ext cx="2094579" cy="1553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7586" y="3829489"/>
            <a:ext cx="240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Відвідування на одного </a:t>
            </a:r>
          </a:p>
          <a:p>
            <a:r>
              <a:rPr lang="uk-UA" sz="1600" b="1" dirty="0" smtClean="0"/>
              <a:t>жителя вдома</a:t>
            </a:r>
            <a:endParaRPr lang="uk-UA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Діяльність стаціонарів</a:t>
            </a:r>
            <a:endParaRPr lang="ru-RU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Медицина-будуще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2628454" cy="141287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1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35" y="3501008"/>
            <a:ext cx="2484438" cy="1412875"/>
          </a:xfrm>
          <a:prstGeom prst="rect">
            <a:avLst/>
          </a:prstGeom>
          <a:noFill/>
          <a:ln w="412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Використання ліжкового фонду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968437"/>
              </p:ext>
            </p:extLst>
          </p:nvPr>
        </p:nvGraphicFramePr>
        <p:xfrm>
          <a:off x="539552" y="1368778"/>
          <a:ext cx="3960812" cy="288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182109"/>
              </p:ext>
            </p:extLst>
          </p:nvPr>
        </p:nvGraphicFramePr>
        <p:xfrm>
          <a:off x="4500365" y="1412875"/>
          <a:ext cx="3959424" cy="244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846" name="Picture 5" descr="images (5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5614"/>
            <a:ext cx="2971360" cy="1867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210509"/>
              </p:ext>
            </p:extLst>
          </p:nvPr>
        </p:nvGraphicFramePr>
        <p:xfrm>
          <a:off x="4788024" y="3789040"/>
          <a:ext cx="3743325" cy="252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5067077" cy="1080790"/>
          </a:xfrm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Високими є показники по виконанню плану роботи ліжка  </a:t>
            </a:r>
            <a:b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відділенням, у %: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413055"/>
              </p:ext>
            </p:extLst>
          </p:nvPr>
        </p:nvGraphicFramePr>
        <p:xfrm>
          <a:off x="-200917" y="1275991"/>
          <a:ext cx="9318397" cy="503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 descr="E:\Мои документы\Downloads\6320d874cb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4781" y="174497"/>
            <a:ext cx="1547664" cy="1027746"/>
          </a:xfrm>
          <a:prstGeom prst="rect">
            <a:avLst/>
          </a:prstGeom>
          <a:noFill/>
          <a:ln>
            <a:solidFill>
              <a:schemeClr val="accent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6156"/>
            <a:ext cx="1542669" cy="102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17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6959471" cy="1080790"/>
          </a:xfrm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Низькими є показники по виконання плану роботи ліжка, у %: 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237498"/>
              </p:ext>
            </p:extLst>
          </p:nvPr>
        </p:nvGraphicFramePr>
        <p:xfrm>
          <a:off x="539552" y="1340768"/>
          <a:ext cx="8784976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5" descr="images (5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955449"/>
            <a:ext cx="2198299" cy="1353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Медичне забезпечення ВПО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050306"/>
              </p:ext>
            </p:extLst>
          </p:nvPr>
        </p:nvGraphicFramePr>
        <p:xfrm>
          <a:off x="0" y="1358153"/>
          <a:ext cx="8568952" cy="2215734"/>
        </p:xfrm>
        <a:graphic>
          <a:graphicData uri="http://schemas.openxmlformats.org/drawingml/2006/table">
            <a:tbl>
              <a:tblPr firstRow="1" firstCol="1" bandRow="1"/>
              <a:tblGrid>
                <a:gridCol w="633772"/>
                <a:gridCol w="738780"/>
                <a:gridCol w="633027"/>
                <a:gridCol w="633772"/>
                <a:gridCol w="633027"/>
                <a:gridCol w="633772"/>
                <a:gridCol w="621857"/>
                <a:gridCol w="644944"/>
                <a:gridCol w="621857"/>
                <a:gridCol w="502697"/>
                <a:gridCol w="564510"/>
                <a:gridCol w="545147"/>
                <a:gridCol w="590527"/>
                <a:gridCol w="571263"/>
              </a:tblGrid>
              <a:tr h="11130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медоглядів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(для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абулаторних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хворих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ФОГК(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          (для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абулаторних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та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стаціонарних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хворих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Амбулаторна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допомога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      (без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медоглядів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Госпіталізовано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                       (для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стаціонарних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хворих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Звернення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до ЕМД 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екстренна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медична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допомога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Зареєст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ровано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вагітних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(ПБ)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Народжено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дітей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(ПБ)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заключено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декларацій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64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38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14690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8179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2957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23064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8273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4503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739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5806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2042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12" y="3789040"/>
            <a:ext cx="4139952" cy="23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7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Робота акушерсько-гінекологічної служби</a:t>
            </a:r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5" descr="images (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303463" cy="16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8916" name="Picture 7" descr="images (4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2376488" cy="165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8" descr="images (27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83" y="4648645"/>
            <a:ext cx="2736850" cy="136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0153330"/>
              </p:ext>
            </p:extLst>
          </p:nvPr>
        </p:nvGraphicFramePr>
        <p:xfrm>
          <a:off x="3995936" y="1398588"/>
          <a:ext cx="46799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02841334"/>
              </p:ext>
            </p:extLst>
          </p:nvPr>
        </p:nvGraphicFramePr>
        <p:xfrm>
          <a:off x="735012" y="1557338"/>
          <a:ext cx="3706813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0" name="AutoShape 9" descr="Картинки по запросу денний стаціонар полікліні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ru-RU" sz="4400"/>
          </a:p>
        </p:txBody>
      </p:sp>
      <p:sp>
        <p:nvSpPr>
          <p:cNvPr id="39941" name="AutoShape 11" descr="Картинки по запросу денний стаціонар полікліні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ru-RU" sz="4400"/>
          </a:p>
        </p:txBody>
      </p:sp>
      <p:pic>
        <p:nvPicPr>
          <p:cNvPr id="39942" name="Picture 9" descr="images (1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74" y="174695"/>
            <a:ext cx="2088619" cy="12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images (1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57" y="174696"/>
            <a:ext cx="2084917" cy="12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196752"/>
            <a:ext cx="8077200" cy="1871886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Медична допомога ветеранам війни та особам потерпілим внаслідок аварії на ЧАЕС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6" descr="thumb_120464_news_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280929"/>
            <a:ext cx="3240087" cy="219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Картинки по запросу медична допомога учасникам бойових ді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66529"/>
            <a:ext cx="244951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115888"/>
            <a:ext cx="8713788" cy="1112837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медичної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допомоги ветеранам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особам,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поширюється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чинність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"Про статус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ветеранів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гарантії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 за  2024 р.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6921140"/>
              </p:ext>
            </p:extLst>
          </p:nvPr>
        </p:nvGraphicFramePr>
        <p:xfrm>
          <a:off x="611560" y="1412774"/>
          <a:ext cx="2664296" cy="482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7674012"/>
              </p:ext>
            </p:extLst>
          </p:nvPr>
        </p:nvGraphicFramePr>
        <p:xfrm>
          <a:off x="3087091" y="2060848"/>
          <a:ext cx="5445722" cy="361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190029"/>
            <a:ext cx="846043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altLang="uk-UA" sz="3200" b="1" dirty="0">
                <a:solidFill>
                  <a:schemeClr val="bg1"/>
                </a:solidFill>
                <a:cs typeface="Arial" charset="0"/>
              </a:rPr>
              <a:t>Чисельність  постійного </a:t>
            </a:r>
            <a:r>
              <a:rPr lang="uk-UA" altLang="uk-UA" sz="3200" b="1" dirty="0" smtClean="0">
                <a:solidFill>
                  <a:schemeClr val="bg1"/>
                </a:solidFill>
                <a:cs typeface="Arial" charset="0"/>
              </a:rPr>
              <a:t>населення (у </a:t>
            </a:r>
            <a:r>
              <a:rPr lang="uk-UA" altLang="uk-UA" sz="3200" b="1" dirty="0">
                <a:solidFill>
                  <a:schemeClr val="bg1"/>
                </a:solidFill>
                <a:cs typeface="Arial" charset="0"/>
              </a:rPr>
              <a:t>%)</a:t>
            </a:r>
            <a:endParaRPr lang="ru-RU" altLang="uk-UA" sz="32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577812"/>
              </p:ext>
            </p:extLst>
          </p:nvPr>
        </p:nvGraphicFramePr>
        <p:xfrm>
          <a:off x="478454" y="1628800"/>
          <a:ext cx="848603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2097206" cy="1347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7235825" cy="1058862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Надання медичної допомоги особам, потерпілим внаслідок аварії на ЧАЕС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5425874"/>
              </p:ext>
            </p:extLst>
          </p:nvPr>
        </p:nvGraphicFramePr>
        <p:xfrm>
          <a:off x="468313" y="1340768"/>
          <a:ext cx="417569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355976" y="3429000"/>
            <a:ext cx="4176464" cy="10801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Особи, потерпілі від аварії на ЧАЕС,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оглянуті та проліковані амбулаторно</a:t>
            </a:r>
          </a:p>
        </p:txBody>
      </p:sp>
      <p:pic>
        <p:nvPicPr>
          <p:cNvPr id="50182" name="Picture 6" descr="images (65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07" y="1576513"/>
            <a:ext cx="2556718" cy="160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10" descr="E:\Мои документы\Downloads\img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61" y="4389167"/>
            <a:ext cx="2520280" cy="168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Аналіз письмових звернень громадян, що надійшли в </a:t>
            </a:r>
            <a:b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УОЗ КМР за 2024 рік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5" descr="скачанные файлы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21" y="3269977"/>
            <a:ext cx="26193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6" descr="images (2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77289"/>
            <a:ext cx="2305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7" descr="images (4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33" y="4797152"/>
            <a:ext cx="2665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176" y="9925"/>
            <a:ext cx="7416824" cy="682771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chemeClr val="bg1"/>
                </a:solidFill>
                <a:effectLst/>
                <a:latin typeface="Times New Roman"/>
              </a:rPr>
              <a:t>Розподіл по характеру звернень:</a:t>
            </a:r>
            <a:endParaRPr lang="ru-RU" sz="36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3" name="Group 1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459666"/>
              </p:ext>
            </p:extLst>
          </p:nvPr>
        </p:nvGraphicFramePr>
        <p:xfrm>
          <a:off x="323528" y="836712"/>
          <a:ext cx="7596336" cy="57397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659285"/>
                <a:gridCol w="937051"/>
              </a:tblGrid>
              <a:tr h="32400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звернень</a:t>
                      </a:r>
                      <a:endParaRPr kumimoji="0" lang="uk-UA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uk-UA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2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незадовільне медобслуговування у стаціонарі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незадовільне медобслуговування в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поліклінічних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закладах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зв’язку зі смертю хворих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грубе та формальне відношення до хворих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неправильні дії медпрацівників та органів охорони здоров’я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надання медичної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допомоги,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них: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н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адання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матеріальної допомоги на лікування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</a:t>
                      </a: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санаторно-курортне.лікування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направлення на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МСЕК,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експертні питання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забезпечення ліками, виробами мед призначення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медобладнанням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Подяки працівникам охорони здоров'я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Питання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застосування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трудового 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законодавства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Надання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медичної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допомоги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дітям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питання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9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7308304" cy="1072307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  <a:effectLst/>
                <a:latin typeface="Times New Roman"/>
              </a:rPr>
              <a:t>Розподіл звернень </a:t>
            </a:r>
            <a:r>
              <a:rPr lang="uk-UA" sz="3600" dirty="0" smtClean="0">
                <a:solidFill>
                  <a:schemeClr val="bg1"/>
                </a:solidFill>
                <a:effectLst/>
                <a:latin typeface="Times New Roman"/>
              </a:rPr>
              <a:t>по ЗОЗ </a:t>
            </a:r>
            <a:br>
              <a:rPr lang="uk-UA" sz="3600" dirty="0" smtClean="0">
                <a:solidFill>
                  <a:schemeClr val="bg1"/>
                </a:solidFill>
                <a:effectLst/>
                <a:latin typeface="Times New Roman"/>
              </a:rPr>
            </a:br>
            <a:r>
              <a:rPr lang="uk-UA" sz="3600" dirty="0" smtClean="0">
                <a:solidFill>
                  <a:schemeClr val="bg1"/>
                </a:solidFill>
                <a:effectLst/>
                <a:latin typeface="Times New Roman"/>
              </a:rPr>
              <a:t>міста Кропивницького</a:t>
            </a:r>
            <a:endParaRPr lang="ru-RU" sz="36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3" name="Group 1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796217"/>
              </p:ext>
            </p:extLst>
          </p:nvPr>
        </p:nvGraphicFramePr>
        <p:xfrm>
          <a:off x="971600" y="1628800"/>
          <a:ext cx="6912768" cy="432048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88309"/>
                <a:gridCol w="824459"/>
              </a:tblGrid>
              <a:tr h="7790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Заклади</a:t>
                      </a:r>
                      <a:endParaRPr kumimoji="0" lang="uk-UA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uk-UA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«Поліклінічне об’єднання»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 м.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«Центральна міська лікарня»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 м.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«МЛШМД» МР м.Кропивницького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«Дитяча міська лікарня» Міської ради міста Кропивницького»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«АЗП-СМ» МР міста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«ЦПМСД № 1» МР міста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«ЦПМСД №2» МР міста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Кропивницького»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закладу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Всього: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0" name="Picture 2" descr="E:\Мои документы\Downloads\Semei--nyii---vr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sz="4800" b="1" smtClean="0">
                <a:latin typeface="Times New Roman" pitchFamily="18" charset="0"/>
                <a:cs typeface="Times New Roman" pitchFamily="18" charset="0"/>
              </a:rPr>
              <a:t>Виконання бюджету</a:t>
            </a:r>
            <a:endParaRPr lang="ru-RU" sz="4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6" descr="images (7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51494"/>
            <a:ext cx="2909168" cy="216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44" name="Picture 7" descr="images (7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208756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vz26-27_Страница_01_Изображение_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01043" cy="131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69"/>
            <a:ext cx="8208912" cy="136815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/>
            <a:r>
              <a:rPr lang="ru-RU" sz="2200" b="1" dirty="0" err="1" smtClean="0">
                <a:latin typeface="Times New Roman" pitchFamily="18" charset="0"/>
              </a:rPr>
              <a:t>Профінансовано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галузь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охорони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здоров'я</a:t>
            </a:r>
            <a:r>
              <a:rPr lang="ru-RU" sz="2200" b="1" dirty="0" smtClean="0">
                <a:latin typeface="Times New Roman" pitchFamily="18" charset="0"/>
              </a:rPr>
              <a:t> м. </a:t>
            </a:r>
            <a:r>
              <a:rPr lang="ru-RU" sz="2200" b="1" dirty="0" err="1" smtClean="0">
                <a:latin typeface="Times New Roman" pitchFamily="18" charset="0"/>
              </a:rPr>
              <a:t>Кропивницького</a:t>
            </a:r>
            <a:r>
              <a:rPr lang="ru-RU" sz="2200" b="1" dirty="0" smtClean="0">
                <a:latin typeface="Times New Roman" pitchFamily="18" charset="0"/>
              </a:rPr>
              <a:t> за 202</a:t>
            </a:r>
            <a:r>
              <a:rPr lang="en-US" sz="2200" b="1" dirty="0" smtClean="0">
                <a:latin typeface="Times New Roman" pitchFamily="18" charset="0"/>
              </a:rPr>
              <a:t>4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рік</a:t>
            </a:r>
            <a:r>
              <a:rPr lang="ru-RU" sz="2200" b="1" dirty="0" smtClean="0">
                <a:latin typeface="Times New Roman" pitchFamily="18" charset="0"/>
              </a:rPr>
              <a:t> на </a:t>
            </a:r>
            <a:r>
              <a:rPr lang="ru-RU" sz="2200" b="1" dirty="0" err="1" smtClean="0">
                <a:latin typeface="Times New Roman" pitchFamily="18" charset="0"/>
              </a:rPr>
              <a:t>загальну</a:t>
            </a:r>
            <a:r>
              <a:rPr lang="ru-RU" sz="2200" b="1" dirty="0" smtClean="0">
                <a:latin typeface="Times New Roman" pitchFamily="18" charset="0"/>
              </a:rPr>
              <a:t> суму </a:t>
            </a:r>
            <a:br>
              <a:rPr lang="ru-RU" sz="2200" b="1" dirty="0" smtClean="0">
                <a:latin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</a:rPr>
              <a:t>90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</a:rPr>
              <a:t>503</a:t>
            </a:r>
            <a:r>
              <a:rPr lang="ru-RU" sz="2200" b="1" dirty="0" smtClean="0">
                <a:latin typeface="Times New Roman" pitchFamily="18" charset="0"/>
              </a:rPr>
              <a:t>,</a:t>
            </a:r>
            <a:r>
              <a:rPr lang="en-US" sz="2200" b="1" dirty="0">
                <a:latin typeface="Times New Roman" pitchFamily="18" charset="0"/>
              </a:rPr>
              <a:t>4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тис.грн</a:t>
            </a:r>
            <a:r>
              <a:rPr lang="ru-RU" sz="2200" b="1" dirty="0" smtClean="0">
                <a:latin typeface="Times New Roman" pitchFamily="18" charset="0"/>
              </a:rPr>
              <a:t>, </a:t>
            </a:r>
            <a:r>
              <a:rPr lang="ru-RU" sz="2200" b="1" dirty="0" err="1" smtClean="0">
                <a:latin typeface="Times New Roman" pitchFamily="18" charset="0"/>
              </a:rPr>
              <a:t>що</a:t>
            </a:r>
            <a:r>
              <a:rPr lang="ru-RU" sz="2200" b="1" dirty="0" smtClean="0">
                <a:latin typeface="Times New Roman" pitchFamily="18" charset="0"/>
              </a:rPr>
              <a:t> становить 9</a:t>
            </a:r>
            <a:r>
              <a:rPr lang="en-US" sz="2200" b="1" dirty="0" smtClean="0">
                <a:latin typeface="Times New Roman" pitchFamily="18" charset="0"/>
              </a:rPr>
              <a:t>0</a:t>
            </a:r>
            <a:r>
              <a:rPr lang="ru-RU" sz="2200" b="1" dirty="0" smtClean="0">
                <a:latin typeface="Times New Roman" pitchFamily="18" charset="0"/>
              </a:rPr>
              <a:t>,</a:t>
            </a:r>
            <a:r>
              <a:rPr lang="en-US" sz="2200" b="1" dirty="0" smtClean="0">
                <a:latin typeface="Times New Roman" pitchFamily="18" charset="0"/>
              </a:rPr>
              <a:t>9</a:t>
            </a:r>
            <a:r>
              <a:rPr lang="ru-RU" sz="2200" b="1" dirty="0" smtClean="0">
                <a:latin typeface="Times New Roman" pitchFamily="18" charset="0"/>
              </a:rPr>
              <a:t>% до </a:t>
            </a:r>
            <a:r>
              <a:rPr lang="ru-RU" sz="2200" b="1" dirty="0" err="1" smtClean="0">
                <a:latin typeface="Times New Roman" pitchFamily="18" charset="0"/>
              </a:rPr>
              <a:t>затверджених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видатків</a:t>
            </a:r>
            <a:r>
              <a:rPr lang="ru-RU" sz="2200" b="1" dirty="0" smtClean="0">
                <a:latin typeface="Times New Roman" pitchFamily="18" charset="0"/>
              </a:rPr>
              <a:t> на 202</a:t>
            </a:r>
            <a:r>
              <a:rPr lang="en-US" sz="2200" b="1" dirty="0" smtClean="0">
                <a:latin typeface="Times New Roman" pitchFamily="18" charset="0"/>
              </a:rPr>
              <a:t>4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рік</a:t>
            </a:r>
            <a:endParaRPr lang="uk-UA" sz="2200" b="1" dirty="0" smtClean="0">
              <a:latin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280920" cy="4896544"/>
          </a:xfrm>
        </p:spPr>
        <p:txBody>
          <a:bodyPr/>
          <a:lstStyle/>
          <a:p>
            <a:r>
              <a:rPr lang="uk-UA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галузь охорони здоров'я м. Кропивницького по загальному фонду затверджено з усіма уточненнями обсяг видатків у сумі </a:t>
            </a:r>
            <a:r>
              <a:rPr lang="uk-UA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553,2</a:t>
            </a:r>
            <a:r>
              <a:rPr lang="uk-UA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тис. грн., </a:t>
            </a:r>
            <a:r>
              <a:rPr lang="uk-UA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 тому числі </a:t>
            </a:r>
            <a:r>
              <a:rPr lang="uk-UA" sz="1700" b="1" dirty="0">
                <a:solidFill>
                  <a:srgbClr val="660033"/>
                </a:solidFill>
                <a:latin typeface="Times New Roman" pitchFamily="18" charset="0"/>
              </a:rPr>
              <a:t>кошти місцевого бюджету  у сумі </a:t>
            </a:r>
            <a:r>
              <a:rPr lang="uk-UA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553</a:t>
            </a:r>
            <a:r>
              <a:rPr lang="uk-UA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</a:rPr>
              <a:t>тис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</a:rPr>
              <a:t>. грн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</a:rPr>
              <a:t>.;</a:t>
            </a:r>
            <a:r>
              <a:rPr lang="uk-UA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ч</a:t>
            </a:r>
          </a:p>
          <a:p>
            <a:pPr marL="0" indent="0">
              <a:buNone/>
            </a:pPr>
            <a:r>
              <a:rPr lang="uk-UA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Видатки загального фонду спрямовано на:</a:t>
            </a:r>
            <a:endParaRPr lang="ru-RU" sz="17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праці з нарахуваннями – 2 718,5 тис. грн (3,0 %);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медикаментів та перев’язувальних матеріалів –                        8 133,7 тис. грн (9,0 %);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придбання продуктів харчування – 232,0  тис. грн (0,3 %);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енергоносіїв та комунальних послуг – 53 725,8 тис. грн (59,4 %);   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витрат, пов’язаних з відпуском лікарських засобів за рецептами лікарів безоплатно і на пільгових умовах громадянам, які мають на це право відповідно до законодавства та на пільгове зубопротезування – 9 607,4 тис. грн (10,6 %);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предметів, матеріалів та інвентарю – 5 338,0 тис. грн (5,9 %);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послуг (крім комунальних) – 10 526,0 тис. грн (11,6 %);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видатки (податки та збори) – 222,0 тис. грн (0,2 %).</a:t>
            </a:r>
          </a:p>
          <a:p>
            <a:endParaRPr lang="ru-RU" sz="1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ои документы\Downloads\images (8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92896"/>
            <a:ext cx="1830837" cy="120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\\Ksy\обмен\фото на слайди\інс\vt2e1wzik40g9qkuyv8swp6r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" y="5916239"/>
            <a:ext cx="1316422" cy="90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48" y="5779716"/>
            <a:ext cx="1559204" cy="103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7956376" cy="1340768"/>
          </a:xfrm>
        </p:spPr>
        <p:txBody>
          <a:bodyPr/>
          <a:lstStyle/>
          <a:p>
            <a:pPr eaLnBrk="1" hangingPunct="1"/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</a:rPr>
              <a:t>По спеціальному фонду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 міського бюджету (бюджет розвитку) </a:t>
            </a:r>
            <a:r>
              <a:rPr lang="uk-UA" sz="1800" b="1" u="sng" dirty="0" smtClean="0">
                <a:solidFill>
                  <a:schemeClr val="bg1"/>
                </a:solidFill>
                <a:latin typeface="Times New Roman" pitchFamily="18" charset="0"/>
              </a:rPr>
              <a:t>на галузь охорони здоров</a:t>
            </a:r>
            <a:r>
              <a:rPr lang="en-US" sz="1800" b="1" u="sng" dirty="0" smtClean="0">
                <a:solidFill>
                  <a:schemeClr val="bg1"/>
                </a:solidFill>
                <a:latin typeface="Times New Roman" pitchFamily="18" charset="0"/>
              </a:rPr>
              <a:t>’</a:t>
            </a:r>
            <a:r>
              <a:rPr lang="uk-UA" sz="1800" b="1" u="sng" dirty="0" smtClean="0">
                <a:solidFill>
                  <a:schemeClr val="bg1"/>
                </a:solidFill>
                <a:latin typeface="Times New Roman" pitchFamily="18" charset="0"/>
              </a:rPr>
              <a:t>я міста</a:t>
            </a: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на 202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 рік затверджено бюджетні призначення на загальну суму  - </a:t>
            </a:r>
            <a:r>
              <a:rPr lang="uk-UA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79 927,4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тис. грн. 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40768"/>
            <a:ext cx="8676455" cy="5400600"/>
          </a:xfrm>
        </p:spPr>
        <p:txBody>
          <a:bodyPr/>
          <a:lstStyle/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Профінансовано із спеціального фонду міського бюджету (бюджет розвитку) кошти у сумі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78, 984,0 тис. грн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(98,8 % від затверджених видатків на 2023 рік).</a:t>
            </a:r>
          </a:p>
          <a:p>
            <a:pPr marL="457200" lvl="1" indent="0" algn="just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Використано коштів по спеціальному фонду міського бюджету (бюджет розвитку) у сумі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78 984,0 тис. грн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, які спрямовані на:</a:t>
            </a:r>
          </a:p>
          <a:p>
            <a:pPr lvl="1" algn="just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придбання аналізатора біохімічного (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1 100,0 тис. грн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), столів процедурних (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462,0 тис. грн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) для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КНП «МЛШМД КМР»;</a:t>
            </a:r>
            <a:endParaRPr lang="uk-UA" sz="16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капітальний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підвального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облаштування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захисної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укриття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), за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адресою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: м. Кропивницкий,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вул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Габрахманова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, 5, -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1 300,0 тис.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грн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;</a:t>
            </a:r>
            <a:endParaRPr lang="uk-UA" sz="16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аналізатора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бактеріологічного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699,0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тис.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грн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) для банку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крові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КНП «ЦМЛ КМР»;</a:t>
            </a:r>
            <a:endParaRPr lang="uk-UA" sz="16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капітальний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теплопостачання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КНП «МЛШМД КМР» 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адресою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: м.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Кропивницький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вул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. О.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Журливої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, 1 –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3 710,6 тис.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грн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;</a:t>
            </a:r>
            <a:endParaRPr lang="uk-UA" sz="14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нове будівництво </a:t>
            </a:r>
            <a:r>
              <a:rPr lang="uk-UA" sz="1600" b="1" dirty="0" err="1">
                <a:latin typeface="Times New Roman" pitchFamily="18" charset="0"/>
                <a:cs typeface="Times New Roman" panose="02020603050405020304" pitchFamily="18" charset="0"/>
              </a:rPr>
              <a:t>розвідувально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 - експлуатаційної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свердловини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КНП </a:t>
            </a:r>
            <a:r>
              <a:rPr lang="uk-UA" sz="1600" b="1" dirty="0" smtClean="0">
                <a:latin typeface="Times New Roman" pitchFamily="18" charset="0"/>
                <a:cs typeface="Times New Roman" panose="02020603050405020304" pitchFamily="18" charset="0"/>
              </a:rPr>
              <a:t>«МЛШМД»КМР» 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за </a:t>
            </a:r>
            <a:r>
              <a:rPr lang="uk-UA" sz="1600" b="1" dirty="0" err="1">
                <a:latin typeface="Times New Roman" pitchFamily="18" charset="0"/>
                <a:cs typeface="Times New Roman" panose="02020603050405020304" pitchFamily="18" charset="0"/>
              </a:rPr>
              <a:t>адресою</a:t>
            </a:r>
            <a:r>
              <a:rPr lang="uk-UA" sz="1600" b="1" dirty="0">
                <a:latin typeface="Times New Roman" pitchFamily="18" charset="0"/>
                <a:cs typeface="Times New Roman" panose="02020603050405020304" pitchFamily="18" charset="0"/>
              </a:rPr>
              <a:t>: м. Кропивницький, вул. Олени Журливої, 1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- 893,4 тис. грн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lvl="1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капітальний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підвального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облаштування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захисної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укриття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) за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адресою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: с.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Нове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м.Кропивницький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вул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  <a:cs typeface="Times New Roman" panose="02020603050405020304" pitchFamily="18" charset="0"/>
              </a:rPr>
              <a:t>Металургів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, 25-А -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640,4 тис.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грн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;</a:t>
            </a:r>
            <a:endParaRPr lang="uk-UA" sz="1600" b="1" dirty="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6" name="Picture 7" descr="\\Ksy\обмен\фото на слайди\інс\01jwrez6tx9xe5bu937kesor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95" y="540076"/>
            <a:ext cx="1087457" cy="72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9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50" y="2060848"/>
            <a:ext cx="8604447" cy="1728192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рік до </a:t>
            </a:r>
            <a:r>
              <a:rPr lang="uk-UA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КНП галузі </a:t>
            </a: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охорони здоров’я міста Кропивницького надійшло від Національної служби здоров’я України коштів на загальну суму </a:t>
            </a:r>
            <a:r>
              <a:rPr lang="uk-UA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686 664,9 </a:t>
            </a:r>
            <a:r>
              <a:rPr lang="uk-UA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</a:t>
            </a: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грн.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3378" y="3933056"/>
            <a:ext cx="8012991" cy="2121166"/>
          </a:xfrm>
        </p:spPr>
        <p:txBody>
          <a:bodyPr/>
          <a:lstStyle/>
          <a:p>
            <a:pPr marL="144000" indent="252000" eaLnBrk="1" hangingPunct="1">
              <a:spcBef>
                <a:spcPts val="0"/>
              </a:spcBef>
              <a:buClrTx/>
              <a:buSzPct val="100000"/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Використано коштів НСЗУ за 2024 рік на суму  </a:t>
            </a:r>
          </a:p>
          <a:p>
            <a:pPr marL="144000" indent="0" eaLnBrk="1" hangingPunct="1">
              <a:spcBef>
                <a:spcPts val="0"/>
              </a:spcBef>
              <a:buClrTx/>
              <a:buSzPct val="100000"/>
              <a:buNone/>
            </a:pPr>
            <a:r>
              <a:rPr lang="uk-UA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754 027,7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</a:rPr>
              <a:t>тис. грн.;</a:t>
            </a:r>
          </a:p>
          <a:p>
            <a:pPr marL="144000" indent="252000" eaLnBrk="1" hangingPunct="1">
              <a:spcBef>
                <a:spcPts val="0"/>
              </a:spcBef>
              <a:buClrTx/>
              <a:buSzPct val="100000"/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Залишки коштів НСЗУ на рахунках КНП станом на 01.01.2025р.                    </a:t>
            </a:r>
          </a:p>
          <a:p>
            <a:pPr marL="144000" indent="0" eaLnBrk="1" hangingPunct="1">
              <a:spcBef>
                <a:spcPts val="0"/>
              </a:spcBef>
              <a:buClrTx/>
              <a:buSzPct val="100000"/>
              <a:buNone/>
            </a:pPr>
            <a:r>
              <a:rPr lang="uk-UA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71 183,2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</a:rPr>
              <a:t>тис. грн.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800100" lvl="2" indent="0" algn="ctr" eaLnBrk="1" hangingPunct="1">
              <a:buClrTx/>
              <a:buSzPct val="100000"/>
              <a:buNone/>
            </a:pPr>
            <a:endParaRPr lang="uk-UA" sz="1200" b="1" dirty="0" smtClean="0">
              <a:solidFill>
                <a:srgbClr val="660033"/>
              </a:solidFill>
              <a:latin typeface="Times New Roman" pitchFamily="18" charset="0"/>
            </a:endParaRPr>
          </a:p>
          <a:p>
            <a:pPr marL="457200" lvl="1" indent="0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uk-UA" sz="2400" b="1" dirty="0" smtClean="0">
              <a:latin typeface="Times New Roman" pitchFamily="18" charset="0"/>
            </a:endParaRPr>
          </a:p>
          <a:p>
            <a:pPr marL="457200" lvl="1" indent="0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uk-UA" sz="1800" b="1" dirty="0" smtClean="0">
              <a:latin typeface="Times New Roman" pitchFamily="18" charset="0"/>
            </a:endParaRPr>
          </a:p>
        </p:txBody>
      </p:sp>
      <p:pic>
        <p:nvPicPr>
          <p:cNvPr id="66566" name="Picture 7" descr="\\Ksy\обмен\фото на слайди\інс\01jwrez6tx9xe5bu937kesor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24" y="160929"/>
            <a:ext cx="1578565" cy="105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\\Ksy\обмен\фото на слайди\інс\vt2e1wzik40g9qkuyv8swp6r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" y="163699"/>
            <a:ext cx="1533010" cy="10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36" y="131013"/>
            <a:ext cx="2683609" cy="17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45" y="131013"/>
            <a:ext cx="2384160" cy="17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7634287" cy="1268413"/>
          </a:xfrm>
        </p:spPr>
        <p:txBody>
          <a:bodyPr/>
          <a:lstStyle/>
          <a:p>
            <a:pPr eaLnBrk="1" hangingPunct="1"/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21932511"/>
              </p:ext>
            </p:extLst>
          </p:nvPr>
        </p:nvGraphicFramePr>
        <p:xfrm>
          <a:off x="2126690" y="1700808"/>
          <a:ext cx="5181614" cy="450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:\Мои документы\Downloads\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633350" cy="170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Downloads\e926eb3-andresr-depositphotos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2555776" cy="171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E:\Мои документы\Downloads\скачанные файлы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12" y="1268760"/>
            <a:ext cx="464343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899592" y="188640"/>
            <a:ext cx="6480522" cy="93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altLang="uk-UA" sz="3600" b="1" dirty="0">
                <a:solidFill>
                  <a:schemeClr val="bg1"/>
                </a:solidFill>
                <a:cs typeface="Arial" charset="0"/>
              </a:rPr>
              <a:t>Природний приріст населення</a:t>
            </a:r>
            <a:endParaRPr lang="ru-RU" altLang="uk-UA" sz="36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416401"/>
              </p:ext>
            </p:extLst>
          </p:nvPr>
        </p:nvGraphicFramePr>
        <p:xfrm>
          <a:off x="611560" y="1412776"/>
          <a:ext cx="804442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412776"/>
            <a:ext cx="2450804" cy="19508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93175" cy="865188"/>
          </a:xfrm>
        </p:spPr>
        <p:txBody>
          <a:bodyPr anchor="b"/>
          <a:lstStyle/>
          <a:p>
            <a:pPr algn="ctr" eaLnBrk="1" hangingPunct="1"/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</a:rPr>
              <a:t>Структура смертності населення міста Кропивницького </a:t>
            </a:r>
            <a:br>
              <a:rPr lang="uk-UA" sz="2400" b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</a:rPr>
              <a:t>за основними причинами смерті, (у%)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98348510"/>
              </p:ext>
            </p:extLst>
          </p:nvPr>
        </p:nvGraphicFramePr>
        <p:xfrm>
          <a:off x="4644008" y="1484784"/>
          <a:ext cx="4032821" cy="476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159702"/>
              </p:ext>
            </p:extLst>
          </p:nvPr>
        </p:nvGraphicFramePr>
        <p:xfrm>
          <a:off x="611560" y="1494910"/>
          <a:ext cx="4104134" cy="489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52525"/>
          </a:xfrm>
        </p:spPr>
        <p:txBody>
          <a:bodyPr anchor="b"/>
          <a:lstStyle/>
          <a:p>
            <a:pPr algn="ctr" eaLnBrk="1" hangingPunct="1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Структура смертності дитячого населення 0-17 років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м.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Кропивницького </a:t>
            </a:r>
            <a:b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за основними причинами смерті, (у%)</a:t>
            </a:r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851429"/>
              </p:ext>
            </p:extLst>
          </p:nvPr>
        </p:nvGraphicFramePr>
        <p:xfrm>
          <a:off x="4283968" y="1291451"/>
          <a:ext cx="42484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55288"/>
              </p:ext>
            </p:extLst>
          </p:nvPr>
        </p:nvGraphicFramePr>
        <p:xfrm>
          <a:off x="611560" y="1340768"/>
          <a:ext cx="41764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7163"/>
            <a:ext cx="8964613" cy="1609725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marL="838200" indent="-838200" algn="ctr" eaLnBrk="1" hangingPunct="1"/>
            <a:r>
              <a:rPr lang="uk-UA" sz="5400" b="1" dirty="0" smtClean="0">
                <a:latin typeface="Times New Roman" pitchFamily="18" charset="0"/>
              </a:rPr>
              <a:t>Ресурси охорони здоров’я</a:t>
            </a:r>
            <a:endParaRPr lang="ru-RU" sz="5400" b="1" dirty="0" smtClean="0">
              <a:latin typeface="Times New Roman" pitchFamily="18" charset="0"/>
            </a:endParaRPr>
          </a:p>
        </p:txBody>
      </p:sp>
      <p:pic>
        <p:nvPicPr>
          <p:cNvPr id="10243" name="Picture 6" descr="15-08-04-ohorona-zdorovie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3" cstate="print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76692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9735" y="185918"/>
            <a:ext cx="8568952" cy="706090"/>
          </a:xfrm>
        </p:spPr>
        <p:txBody>
          <a:bodyPr>
            <a:noAutofit/>
          </a:bodyPr>
          <a:lstStyle/>
          <a:p>
            <a:r>
              <a:rPr lang="ru-RU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Спроможна</a:t>
            </a: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м. </a:t>
            </a:r>
            <a:r>
              <a:rPr lang="ru-RU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Кропивницького</a:t>
            </a:r>
            <a:endParaRPr lang="ru-RU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одержимое 2"/>
          <p:cNvSpPr>
            <a:spLocks noGrp="1"/>
          </p:cNvSpPr>
          <p:nvPr>
            <p:ph idx="1"/>
          </p:nvPr>
        </p:nvSpPr>
        <p:spPr>
          <a:xfrm>
            <a:off x="303416" y="1319671"/>
            <a:ext cx="4643679" cy="498964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Кластерні заклади охорони здоров'я –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(ЛШМД, ЦМЛ) 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заклади охорони здоров’я –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(ДМЛ)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 медичних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 на первинному рівні допомогу </a:t>
            </a: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E:\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17537" r="15840" b="14443"/>
          <a:stretch/>
        </p:blipFill>
        <p:spPr bwMode="auto">
          <a:xfrm>
            <a:off x="4749700" y="1203594"/>
            <a:ext cx="3702986" cy="485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логотип красного креста, Больница Медицинский знак Здоровья, Медицинский  Крест, логотип, знак, медицина png | PNGW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0043" y="2380067"/>
            <a:ext cx="252855" cy="140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Групувати 22"/>
          <p:cNvGrpSpPr/>
          <p:nvPr/>
        </p:nvGrpSpPr>
        <p:grpSpPr>
          <a:xfrm>
            <a:off x="5868144" y="1628800"/>
            <a:ext cx="1728192" cy="3888432"/>
            <a:chOff x="0" y="0"/>
            <a:chExt cx="981575" cy="2340016"/>
          </a:xfrm>
        </p:grpSpPr>
        <p:pic>
          <p:nvPicPr>
            <p:cNvPr id="24" name="Рисунок 23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0778" y="0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Рисунок 24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9885" y="2242226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Рисунок 25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1715" y="1775298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Рисунок 26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9030" y="1206230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Рисунок 27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882302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Рисунок 28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1596" y="1468877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Рисунок 29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276" y="758757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Рисунок 30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>
              <a:off x="272374" y="724711"/>
              <a:ext cx="168910" cy="1593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Рисунок 31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 rot="186135">
              <a:off x="257783" y="924128"/>
              <a:ext cx="154940" cy="1466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Рисунок 32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>
              <a:off x="63230" y="924128"/>
              <a:ext cx="148590" cy="1409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  <a:fontScheme name="Скругленный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  <a:fontScheme name="Скругленный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31913</TotalTime>
  <Words>1847</Words>
  <Application>Microsoft Office PowerPoint</Application>
  <PresentationFormat>Екран (4:3)</PresentationFormat>
  <Paragraphs>519</Paragraphs>
  <Slides>49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49</vt:i4>
      </vt:variant>
    </vt:vector>
  </HeadingPairs>
  <TitlesOfParts>
    <vt:vector size="58" baseType="lpstr">
      <vt:lpstr>Arial</vt:lpstr>
      <vt:lpstr>Arial Black</vt:lpstr>
      <vt:lpstr>Calibri</vt:lpstr>
      <vt:lpstr>Garamond</vt:lpstr>
      <vt:lpstr>Magneto</vt:lpstr>
      <vt:lpstr>Monotype Corsiva</vt:lpstr>
      <vt:lpstr>Times New Roman</vt:lpstr>
      <vt:lpstr>Wingdings</vt:lpstr>
      <vt:lpstr>Скругленный</vt:lpstr>
      <vt:lpstr>Підсумки роботи  закладів охорони здоров’я  міста Кропивницького  за 2024 рік </vt:lpstr>
      <vt:lpstr>Презентація PowerPoint</vt:lpstr>
      <vt:lpstr>Показники демографії</vt:lpstr>
      <vt:lpstr>Презентація PowerPoint</vt:lpstr>
      <vt:lpstr>Презентація PowerPoint</vt:lpstr>
      <vt:lpstr>Структура смертності населення міста Кропивницького  за основними причинами смерті, (у%)</vt:lpstr>
      <vt:lpstr>Структура смертності дитячого населення 0-17 років  м. Кропивницького  за основними причинами смерті, (у%)</vt:lpstr>
      <vt:lpstr>Ресурси охорони здоров’я</vt:lpstr>
      <vt:lpstr>Спроможна мережа м. Кропивницького</vt:lpstr>
      <vt:lpstr>Презентація PowerPoint</vt:lpstr>
      <vt:lpstr>Кадрова ситуація  </vt:lpstr>
      <vt:lpstr>Презентація PowerPoint</vt:lpstr>
      <vt:lpstr>Забезпеченість фізичними особами лікарів та середніх медичних працівників на 100 тис. населення</vt:lpstr>
      <vt:lpstr>Презентація PowerPoint</vt:lpstr>
      <vt:lpstr>Основні показники поширеності  та захворюваності  (на 100 тисяч населення)</vt:lpstr>
      <vt:lpstr>Поширеність захворювань  на 100 тис. нас</vt:lpstr>
      <vt:lpstr>Захворюваність на 100 тис. нас.</vt:lpstr>
      <vt:lpstr>Структура поширеності та захворюваності серед дорослих (абсолютне число).</vt:lpstr>
      <vt:lpstr>Показники  онкологічної служби за даними ООД</vt:lpstr>
      <vt:lpstr>Диспансерний облік та захворюваність на ВІЛ, СНІД</vt:lpstr>
      <vt:lpstr>Ситуація з туберкульозом (розрахунок на 100 тис. населення)</vt:lpstr>
      <vt:lpstr>Профілактика туберкульозу</vt:lpstr>
      <vt:lpstr>Презентація PowerPoint</vt:lpstr>
      <vt:lpstr>Виконання   плану  профілактичних  щеплень </vt:lpstr>
      <vt:lpstr>Показники первинного виходу на інвалідність</vt:lpstr>
      <vt:lpstr>Презентація PowerPoint</vt:lpstr>
      <vt:lpstr>Структура первинного виходу на інвалідність за даними ЛКК</vt:lpstr>
      <vt:lpstr>Діти з інвалідністю (0-17років)</vt:lpstr>
      <vt:lpstr>Амбулаторно-поліклінічна допомога</vt:lpstr>
      <vt:lpstr>Забезпеченість амбулаторно-поліклінічною допомогою та робота поліклінік</vt:lpstr>
      <vt:lpstr>Діяльність стаціонарів</vt:lpstr>
      <vt:lpstr>Використання ліжкового фонду</vt:lpstr>
      <vt:lpstr>Високими є показники по виконанню плану роботи ліжка   по відділенням, у %: </vt:lpstr>
      <vt:lpstr>Низькими є показники по виконання плану роботи ліжка, у %: </vt:lpstr>
      <vt:lpstr>Медичне забезпечення ВПО</vt:lpstr>
      <vt:lpstr>Робота акушерсько-гінекологічної служби</vt:lpstr>
      <vt:lpstr>Презентація PowerPoint</vt:lpstr>
      <vt:lpstr>Медична допомога ветеранам війни та особам потерпілим внаслідок аварії на ЧАЕС</vt:lpstr>
      <vt:lpstr>Надання медичної допомоги ветеранам війни та особам, на яких поширюється чинність Закону України  "Про статус ветеранів війни, гарантії  їх соціального захисту" за  2024 р.</vt:lpstr>
      <vt:lpstr>Надання медичної допомоги особам, потерпілим внаслідок аварії на ЧАЕС</vt:lpstr>
      <vt:lpstr>Аналіз письмових звернень громадян, що надійшли в  УОЗ КМР за 2024 рік</vt:lpstr>
      <vt:lpstr>Розподіл по характеру звернень:</vt:lpstr>
      <vt:lpstr>Розподіл звернень по ЗОЗ  міста Кропивницького</vt:lpstr>
      <vt:lpstr>Виконання бюджету</vt:lpstr>
      <vt:lpstr>Профінансовано галузь охорони здоров'я м. Кропивницького за 2024 рік на загальну суму  90 503,4 тис.грн, що становить 90,9% до затверджених видатків на 2024 рік</vt:lpstr>
      <vt:lpstr>По спеціальному фонду міського бюджету (бюджет розвитку) на галузь охорони здоров’я міста на 2024 рік затверджено бюджетні призначення на загальну суму  - 79 927,4 тис. грн. </vt:lpstr>
      <vt:lpstr>За 2024 рік до КНП галузі охорони здоров’я міста Кропивницького надійшло від Національної служби здоров’я України коштів на загальну суму 686 664,9 тис. грн.</vt:lpstr>
      <vt:lpstr>  </vt:lpstr>
      <vt:lpstr>Презентація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Підсумки роботи  лікувально-профілактичних закладів комунальної власності міста Кіровограда  за 9 місяців 2011 року</dc:title>
  <dc:creator>Admin</dc:creator>
  <cp:lastModifiedBy>User</cp:lastModifiedBy>
  <cp:revision>2118</cp:revision>
  <dcterms:created xsi:type="dcterms:W3CDTF">2011-10-14T07:44:30Z</dcterms:created>
  <dcterms:modified xsi:type="dcterms:W3CDTF">2025-02-05T13:36:34Z</dcterms:modified>
</cp:coreProperties>
</file>