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theme/themeOverride7.xml" ContentType="application/vnd.openxmlformats-officedocument.themeOverr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8.xml" ContentType="application/vnd.openxmlformats-officedocument.themeOverr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9.xml" ContentType="application/vnd.openxmlformats-officedocument.themeOverride+xml"/>
  <Override PartName="/ppt/charts/chart41.xml" ContentType="application/vnd.openxmlformats-officedocument.drawingml.chart+xml"/>
  <Override PartName="/ppt/theme/themeOverride10.xml" ContentType="application/vnd.openxmlformats-officedocument.themeOverride+xml"/>
  <Override PartName="/ppt/charts/chart42.xml" ContentType="application/vnd.openxmlformats-officedocument.drawingml.chart+xml"/>
  <Override PartName="/ppt/theme/themeOverride11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43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9"/>
  </p:notesMasterIdLst>
  <p:sldIdLst>
    <p:sldId id="256" r:id="rId2"/>
    <p:sldId id="405" r:id="rId3"/>
    <p:sldId id="406" r:id="rId4"/>
    <p:sldId id="259" r:id="rId5"/>
    <p:sldId id="260" r:id="rId6"/>
    <p:sldId id="327" r:id="rId7"/>
    <p:sldId id="261" r:id="rId8"/>
    <p:sldId id="326" r:id="rId9"/>
    <p:sldId id="381" r:id="rId10"/>
    <p:sldId id="407" r:id="rId11"/>
    <p:sldId id="409" r:id="rId12"/>
    <p:sldId id="408" r:id="rId13"/>
    <p:sldId id="384" r:id="rId14"/>
    <p:sldId id="385" r:id="rId15"/>
    <p:sldId id="386" r:id="rId16"/>
    <p:sldId id="387" r:id="rId17"/>
    <p:sldId id="413" r:id="rId18"/>
    <p:sldId id="414" r:id="rId19"/>
    <p:sldId id="388" r:id="rId20"/>
    <p:sldId id="389" r:id="rId21"/>
    <p:sldId id="390" r:id="rId22"/>
    <p:sldId id="391" r:id="rId23"/>
    <p:sldId id="410" r:id="rId24"/>
    <p:sldId id="336" r:id="rId25"/>
    <p:sldId id="415" r:id="rId26"/>
    <p:sldId id="394" r:id="rId27"/>
    <p:sldId id="395" r:id="rId28"/>
    <p:sldId id="305" r:id="rId29"/>
    <p:sldId id="411" r:id="rId30"/>
    <p:sldId id="412" r:id="rId31"/>
    <p:sldId id="298" r:id="rId32"/>
    <p:sldId id="397" r:id="rId33"/>
    <p:sldId id="339" r:id="rId34"/>
    <p:sldId id="340" r:id="rId35"/>
    <p:sldId id="341" r:id="rId36"/>
    <p:sldId id="342" r:id="rId37"/>
    <p:sldId id="299" r:id="rId3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0000CC"/>
    <a:srgbClr val="FFFF66"/>
    <a:srgbClr val="000000"/>
    <a:srgbClr val="800000"/>
    <a:srgbClr val="FFCC66"/>
    <a:srgbClr val="000099"/>
    <a:srgbClr val="FF505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92857" autoAdjust="0"/>
  </p:normalViewPr>
  <p:slideViewPr>
    <p:cSldViewPr>
      <p:cViewPr varScale="1">
        <p:scale>
          <a:sx n="107" d="100"/>
          <a:sy n="107" d="100"/>
        </p:scale>
        <p:origin x="13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7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8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11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94051847643753"/>
          <c:y val="4.7592361532479303E-2"/>
          <c:w val="0.7342707837207656"/>
          <c:h val="0.66349198379667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CADE4">
                <a:lumMod val="60000"/>
                <a:lumOff val="40000"/>
                <a:alpha val="99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902750134738966E-3"/>
                  <c:y val="-2.374202011742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97-4F0D-A055-437314D679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97-4F0D-A055-437314D679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97-4F0D-A055-437314D6794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248.7</c:v>
                </c:pt>
                <c:pt idx="1">
                  <c:v>460.6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97-4F0D-A055-437314D67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>
                <a:alpha val="9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372770037726910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97-4F0D-A055-437314D679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97-4F0D-A055-437314D679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251.8</c:v>
                </c:pt>
                <c:pt idx="1">
                  <c:v>477.8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97-4F0D-A055-437314D67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7359584"/>
        <c:axId val="1677360128"/>
        <c:axId val="0"/>
      </c:bar3DChart>
      <c:catAx>
        <c:axId val="167735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677360128"/>
        <c:crosses val="autoZero"/>
        <c:auto val="1"/>
        <c:lblAlgn val="ctr"/>
        <c:lblOffset val="100"/>
        <c:noMultiLvlLbl val="0"/>
      </c:catAx>
      <c:valAx>
        <c:axId val="167736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6773595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4445203839620952E-2"/>
          <c:y val="1.5182464278285586E-4"/>
          <c:w val="0.1723701933459004"/>
          <c:h val="0.17396209829014547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9397724100309356E-2"/>
                  <c:y val="-6.965570282009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76930223685429"/>
                      <c:h val="0.133746713328148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27269.5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11916771550481944"/>
                  <c:y val="-6.031544849856621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85256351858861"/>
                      <c:h val="0.115374912046809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31785.3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700112"/>
        <c:axId val="1889691952"/>
        <c:axId val="0"/>
      </c:bar3DChart>
      <c:catAx>
        <c:axId val="1889700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89691952"/>
        <c:crosses val="autoZero"/>
        <c:auto val="1"/>
        <c:lblAlgn val="ctr"/>
        <c:lblOffset val="100"/>
        <c:noMultiLvlLbl val="0"/>
      </c:catAx>
      <c:valAx>
        <c:axId val="1889691952"/>
        <c:scaling>
          <c:orientation val="minMax"/>
          <c:max val="3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188970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54067361122134"/>
          <c:y val="3.7846232255550061E-2"/>
          <c:w val="0.58019986315453487"/>
          <c:h val="0.92430753548889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99393.3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91547.9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699024"/>
        <c:axId val="1889694672"/>
        <c:axId val="0"/>
      </c:bar3DChart>
      <c:catAx>
        <c:axId val="18896990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89694672"/>
        <c:crosses val="autoZero"/>
        <c:auto val="1"/>
        <c:lblAlgn val="ctr"/>
        <c:lblOffset val="100"/>
        <c:noMultiLvlLbl val="0"/>
      </c:catAx>
      <c:valAx>
        <c:axId val="1889694672"/>
        <c:scaling>
          <c:orientation val="minMax"/>
          <c:min val="7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uk-UA"/>
          </a:p>
        </c:txPr>
        <c:crossAx val="188969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6.2799168886672169E-2"/>
          <c:w val="0.76049746470490476"/>
          <c:h val="0.836087361451564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4.1681210939981631E-2"/>
                  <c:y val="-7.278155590437257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9618305131311"/>
                      <c:h val="0.14342664654867984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74206.3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4724808403575693"/>
                  <c:y val="-3.75253813406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67574.399999999994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688144"/>
        <c:axId val="1889695216"/>
        <c:axId val="0"/>
      </c:bar3DChart>
      <c:catAx>
        <c:axId val="18896881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89695216"/>
        <c:crosses val="autoZero"/>
        <c:auto val="1"/>
        <c:lblAlgn val="ctr"/>
        <c:lblOffset val="100"/>
        <c:noMultiLvlLbl val="0"/>
      </c:catAx>
      <c:valAx>
        <c:axId val="1889695216"/>
        <c:scaling>
          <c:orientation val="minMax"/>
          <c:min val="5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uk-UA"/>
          </a:p>
        </c:txPr>
        <c:crossAx val="188968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8386352133713519E-2"/>
                  <c:y val="-4.1882148371333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6149352012038"/>
                      <c:h val="0.176666516766350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93715.7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078223230928487"/>
                  <c:y val="-4.1882148371333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6149352012038"/>
                      <c:h val="0.176666516766350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97844.3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692496"/>
        <c:axId val="1889695760"/>
        <c:axId val="0"/>
      </c:bar3DChart>
      <c:catAx>
        <c:axId val="1889692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89695760"/>
        <c:crosses val="autoZero"/>
        <c:auto val="1"/>
        <c:lblAlgn val="ctr"/>
        <c:lblOffset val="100"/>
        <c:noMultiLvlLbl val="0"/>
      </c:catAx>
      <c:valAx>
        <c:axId val="1889695760"/>
        <c:scaling>
          <c:orientation val="minMax"/>
          <c:min val="6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188969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6.1353368348232616E-3"/>
                  <c:y val="-2.8144036005455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0300022802197"/>
                      <c:h val="0.20038553635884429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81631.399999999994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4264658140963954"/>
                  <c:y val="-4.50304576087290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56383648892548"/>
                      <c:h val="0.1741177694204189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85492.800000000003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698480"/>
        <c:axId val="1889699568"/>
        <c:axId val="0"/>
      </c:bar3DChart>
      <c:catAx>
        <c:axId val="1889698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89699568"/>
        <c:crosses val="autoZero"/>
        <c:auto val="1"/>
        <c:lblAlgn val="ctr"/>
        <c:lblOffset val="100"/>
        <c:noMultiLvlLbl val="0"/>
      </c:catAx>
      <c:valAx>
        <c:axId val="1889699568"/>
        <c:scaling>
          <c:orientation val="minMax"/>
          <c:min val="7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188969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975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>
                <a:solidFill>
                  <a:srgbClr val="000714"/>
                </a:solidFill>
              </a:rPr>
              <a:t>Захворюваність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злоякісними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новоутвореннями</a:t>
            </a:r>
            <a:r>
              <a:rPr lang="ru-RU" sz="2000" dirty="0">
                <a:solidFill>
                  <a:srgbClr val="000714"/>
                </a:solidFill>
              </a:rPr>
              <a:t> на 
100 </a:t>
            </a:r>
            <a:r>
              <a:rPr lang="ru-RU" sz="2000" dirty="0" err="1">
                <a:solidFill>
                  <a:srgbClr val="000714"/>
                </a:solidFill>
              </a:rPr>
              <a:t>тис.населення</a:t>
            </a:r>
            <a:endParaRPr lang="ru-RU" sz="2000" dirty="0">
              <a:solidFill>
                <a:srgbClr val="000714"/>
              </a:solidFill>
            </a:endParaRPr>
          </a:p>
        </c:rich>
      </c:tx>
      <c:layout>
        <c:manualLayout>
          <c:xMode val="edge"/>
          <c:yMode val="edge"/>
          <c:x val="4.9797665848286883E-2"/>
          <c:y val="0"/>
        </c:manualLayout>
      </c:layout>
      <c:overlay val="0"/>
      <c:spPr>
        <a:noFill/>
        <a:ln w="304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500806303490273E-2"/>
          <c:y val="0.28248704069825348"/>
          <c:w val="0.63087248322147649"/>
          <c:h val="0.5155209365090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8169348176546546"/>
                  <c:y val="-3.9476375409761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391.8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0099"/>
            </a:solidFill>
            <a:ln w="15204">
              <a:solidFill>
                <a:srgbClr val="0000CC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24693277243525477"/>
                  <c:y val="-7.8952750819523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368.6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9"/>
        <c:axId val="1889696848"/>
        <c:axId val="1889697392"/>
      </c:barChart>
      <c:catAx>
        <c:axId val="188969684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-18000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18896973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89697392"/>
        <c:scaling>
          <c:orientation val="minMax"/>
          <c:max val="410"/>
        </c:scaling>
        <c:delete val="0"/>
        <c:axPos val="b"/>
        <c:majorGridlines>
          <c:spPr>
            <a:ln w="38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1889696848"/>
        <c:crosses val="autoZero"/>
        <c:crossBetween val="between"/>
        <c:minorUnit val="2"/>
      </c:valAx>
      <c:spPr>
        <a:noFill/>
        <a:ln w="30408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735216505546378"/>
          <c:y val="0.61427276724958579"/>
          <c:w val="0.23264784231142124"/>
          <c:h val="0.2788621412922957"/>
        </c:manualLayout>
      </c:layout>
      <c:overlay val="0"/>
      <c:spPr>
        <a:noFill/>
        <a:ln w="30408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714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форм 
(І</a:t>
            </a:r>
            <a:r>
              <a:rPr lang="en-US"/>
              <a:t>V</a:t>
            </a:r>
            <a:r>
              <a:rPr lang="ru-RU"/>
              <a:t>ст. всі форми та ІІІ ст. візуальної локалізації)</a:t>
            </a:r>
          </a:p>
        </c:rich>
      </c:tx>
      <c:layout>
        <c:manualLayout>
          <c:xMode val="edge"/>
          <c:yMode val="edge"/>
          <c:x val="0.142280702563571"/>
          <c:y val="2.7548090862532893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453630672613E-2"/>
          <c:y val="0.31304253552099809"/>
          <c:w val="0.81453634085213034"/>
          <c:h val="0.52467226221096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7944301017724379"/>
                  <c:y val="5.46647684911391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24.3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0099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9689882029360845"/>
                  <c:y val="-1.95298468939989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accent2">
                        <a:lumMod val="40000"/>
                        <a:lumOff val="6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1889697936"/>
        <c:axId val="1889700656"/>
      </c:barChart>
      <c:catAx>
        <c:axId val="1889697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889700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9700656"/>
        <c:scaling>
          <c:orientation val="minMax"/>
          <c:max val="25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889697936"/>
        <c:crosses val="autoZero"/>
        <c:crossBetween val="between"/>
      </c:valAx>
      <c:spPr>
        <a:noFill/>
        <a:ln w="126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rgbClr val="000714"/>
                </a:solidFill>
              </a:rPr>
              <a:t>Питома</a:t>
            </a:r>
            <a:r>
              <a:rPr lang="ru-RU" sz="1800" dirty="0">
                <a:solidFill>
                  <a:srgbClr val="000714"/>
                </a:solidFill>
              </a:rPr>
              <a:t> вага </a:t>
            </a:r>
            <a:r>
              <a:rPr lang="ru-RU" sz="1800" dirty="0" err="1">
                <a:solidFill>
                  <a:srgbClr val="000714"/>
                </a:solidFill>
              </a:rPr>
              <a:t>занедбаних</a:t>
            </a:r>
            <a:r>
              <a:rPr lang="ru-RU" sz="1800" dirty="0">
                <a:solidFill>
                  <a:srgbClr val="000714"/>
                </a:solidFill>
              </a:rPr>
              <a:t> </a:t>
            </a:r>
            <a:r>
              <a:rPr lang="ru-RU" sz="1800" dirty="0" err="1" smtClean="0">
                <a:solidFill>
                  <a:srgbClr val="000714"/>
                </a:solidFill>
              </a:rPr>
              <a:t>випадків</a:t>
            </a:r>
            <a:r>
              <a:rPr lang="ru-RU" sz="1800" dirty="0" smtClean="0">
                <a:solidFill>
                  <a:srgbClr val="000714"/>
                </a:solidFill>
              </a:rPr>
              <a:t> у </a:t>
            </a:r>
            <a:r>
              <a:rPr lang="ru-RU" sz="1800" dirty="0">
                <a:solidFill>
                  <a:srgbClr val="000714"/>
                </a:solidFill>
              </a:rPr>
              <a:t>ІV ст.</a:t>
            </a:r>
          </a:p>
        </c:rich>
      </c:tx>
      <c:layout>
        <c:manualLayout>
          <c:xMode val="edge"/>
          <c:yMode val="edge"/>
          <c:x val="5.471225085593346E-2"/>
          <c:y val="3.6558752787092468E-2"/>
        </c:manualLayout>
      </c:layout>
      <c:overlay val="0"/>
      <c:spPr>
        <a:noFill/>
        <a:ln w="254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282208588957052E-2"/>
          <c:y val="0.35634930332863268"/>
          <c:w val="0.74289250154959818"/>
          <c:h val="0.435369207076483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41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941648243796533"/>
                  <c:y val="4.11590736311212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solidFill>
                <a:srgbClr val="FFFF66"/>
              </a:solidFill>
              <a:ln w="2544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0099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8134902145172688"/>
                  <c:y val="2.8567008624855298E-3"/>
                </c:manualLayout>
              </c:layout>
              <c:numFmt formatCode="#,##0.0" sourceLinked="0"/>
              <c:spPr>
                <a:noFill/>
                <a:ln w="25441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19.100000000000001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38"/>
        <c:axId val="1889685968"/>
        <c:axId val="1889689776"/>
      </c:barChart>
      <c:catAx>
        <c:axId val="188968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1889689776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1889689776"/>
        <c:scaling>
          <c:orientation val="minMax"/>
          <c:min val="17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none"/>
        <c:minorTickMark val="in"/>
        <c:tickLblPos val="low"/>
        <c:spPr>
          <a:ln w="9540">
            <a:noFill/>
          </a:ln>
        </c:spPr>
        <c:txPr>
          <a:bodyPr rot="0" vert="horz"/>
          <a:lstStyle/>
          <a:p>
            <a:pPr>
              <a:defRPr sz="1477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1889685968"/>
        <c:crosses val="autoZero"/>
        <c:crossBetween val="between"/>
      </c:valAx>
      <c:spPr>
        <a:noFill/>
        <a:ln w="1272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29110770742822"/>
          <c:y val="0.29557090051196228"/>
          <c:w val="0.78121975659680898"/>
          <c:h val="0.49714098742034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6.4706517729585999E-3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ВІЛ-інфіковані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ВІЛ-інфіковані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353280"/>
        <c:axId val="1876352192"/>
        <c:axId val="0"/>
      </c:bar3DChart>
      <c:catAx>
        <c:axId val="187635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876352192"/>
        <c:crosses val="autoZero"/>
        <c:auto val="1"/>
        <c:lblAlgn val="ctr"/>
        <c:lblOffset val="100"/>
        <c:noMultiLvlLbl val="0"/>
      </c:catAx>
      <c:valAx>
        <c:axId val="1876352192"/>
        <c:scaling>
          <c:orientation val="minMax"/>
          <c:min val="28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876353280"/>
        <c:crosses val="autoZero"/>
        <c:crossBetween val="between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8693349364578391"/>
          <c:y val="0.2907916044855533"/>
          <c:w val="0.20991680319513825"/>
          <c:h val="0.2327720817242038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Вперше виявлено захворювань на ВІЛ,</a:t>
            </a:r>
            <a:r>
              <a:rPr lang="uk-UA" sz="1600" baseline="0" dirty="0" smtClean="0">
                <a:latin typeface="Times New Roman" pitchFamily="18" charset="0"/>
                <a:cs typeface="Times New Roman" pitchFamily="18" charset="0"/>
              </a:rPr>
              <a:t> в т.ч.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СНІД,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7048212484889776E-2"/>
          <c:y val="2.5410166844206852E-2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778986716114"/>
          <c:y val="0.2756114362316861"/>
          <c:w val="0.77905848753685358"/>
          <c:h val="0.347821239358690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3.0780121950405056E-3"/>
                  <c:y val="-2.8446521161761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41435755645048E-2"/>
                  <c:y val="-3.404484166561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8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ВІЛ</c:v>
                </c:pt>
                <c:pt idx="1">
                  <c:v>в т.ч. СНІД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ВІЛ</c:v>
                </c:pt>
                <c:pt idx="1">
                  <c:v>в т.ч. СНІД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353824"/>
        <c:axId val="1876354368"/>
        <c:axId val="0"/>
      </c:bar3DChart>
      <c:catAx>
        <c:axId val="187635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876354368"/>
        <c:crosses val="autoZero"/>
        <c:auto val="1"/>
        <c:lblAlgn val="ctr"/>
        <c:lblOffset val="100"/>
        <c:noMultiLvlLbl val="0"/>
      </c:catAx>
      <c:valAx>
        <c:axId val="187635436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876353824"/>
        <c:crosses val="autoZero"/>
        <c:crossBetween val="between"/>
        <c:majorUnit val="20"/>
        <c:minorUnit val="20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0.1239541469849057"/>
          <c:w val="0.79522614790523427"/>
          <c:h val="0.69713700546917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CADE4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953735299252E-2"/>
                  <c:y val="-1.543111622619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95613185836495E-3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17080641833446E-2"/>
                  <c:y val="-1.263285948061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2426</c:v>
                </c:pt>
                <c:pt idx="1">
                  <c:v>503</c:v>
                </c:pt>
                <c:pt idx="2">
                  <c:v>23</c:v>
                </c:pt>
                <c:pt idx="3">
                  <c:v>1014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83-4D4E-A581-7398B19BC8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rgbClr val="FFFF0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432317044136E-2"/>
                  <c:y val="-1.92342180992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83-4D4E-A581-7398B19BC8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2520</c:v>
                </c:pt>
                <c:pt idx="1">
                  <c:v>496</c:v>
                </c:pt>
                <c:pt idx="2">
                  <c:v>22</c:v>
                </c:pt>
                <c:pt idx="3">
                  <c:v>1064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183-4D4E-A581-7398B19BC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1677360672"/>
        <c:axId val="1677362848"/>
        <c:axId val="0"/>
      </c:bar3DChart>
      <c:catAx>
        <c:axId val="167736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677362848"/>
        <c:crosses val="autoZero"/>
        <c:auto val="1"/>
        <c:lblAlgn val="ctr"/>
        <c:lblOffset val="100"/>
        <c:noMultiLvlLbl val="0"/>
      </c:catAx>
      <c:valAx>
        <c:axId val="167736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167736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79341208714225"/>
          <c:y val="0.1504777406969626"/>
          <c:w val="0.79824935594158297"/>
          <c:h val="0.518551496236460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8.5532641966984513E-2"/>
                  <c:y val="-2.6015053964355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Серед ВІЛ-інфікованих, хворі на СНІД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Серед ВІЛ-інфікованих, хворі на СНІД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355456"/>
        <c:axId val="1876347296"/>
        <c:axId val="0"/>
      </c:bar3DChart>
      <c:catAx>
        <c:axId val="187635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876347296"/>
        <c:crosses val="autoZero"/>
        <c:auto val="1"/>
        <c:lblAlgn val="ctr"/>
        <c:lblOffset val="100"/>
        <c:noMultiLvlLbl val="0"/>
      </c:catAx>
      <c:valAx>
        <c:axId val="1876347296"/>
        <c:scaling>
          <c:orientation val="minMax"/>
          <c:min val="3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876355456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8.5997157051549283E-2"/>
                  <c:y val="5.2588078820834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40.1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1876341312"/>
        <c:axId val="1876350560"/>
        <c:axId val="0"/>
      </c:bar3DChart>
      <c:catAx>
        <c:axId val="187634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876350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6350560"/>
        <c:scaling>
          <c:orientation val="minMax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876341312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452189340073319E-2"/>
          <c:y val="5.3990473924625373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9.9898839365070546E-2"/>
                  <c:y val="6.4978753994018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6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52.6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2.5488487390289968E-2"/>
                  <c:y val="-3.3033912112032437E-2"/>
                </c:manualLayout>
              </c:layout>
              <c:numFmt formatCode="0.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43.7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1876341856"/>
        <c:axId val="1876352736"/>
        <c:axId val="0"/>
      </c:bar3DChart>
      <c:catAx>
        <c:axId val="18763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87635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6352736"/>
        <c:scaling>
          <c:orientation val="minMax"/>
          <c:max val="72"/>
          <c:min val="15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876341856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3536900626215"/>
          <c:y val="2.9290467775373794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8.9584012220948854E-3"/>
                  <c:y val="-3.5731746790837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5316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Кількість флюорографічних та рентгенологічних оглядів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26832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2.2732666528027828E-2"/>
                  <c:y val="-7.2857225775000908E-2"/>
                </c:manualLayout>
              </c:layout>
              <c:numFmt formatCode="#,##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Кількість флюорографічних та рентгенологічних оглядів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27320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1876340224"/>
        <c:axId val="1876345120"/>
        <c:axId val="0"/>
      </c:bar3DChart>
      <c:catAx>
        <c:axId val="187634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876345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6345120"/>
        <c:scaling>
          <c:orientation val="minMax"/>
          <c:min val="25500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87634022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охоплення туберлінодігностикою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8.5997157051549283E-2"/>
                  <c:y val="5.2588078820834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охоплення вакцинацією БЦЖ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92.6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1876340768"/>
        <c:axId val="1876351648"/>
        <c:axId val="0"/>
      </c:bar3DChart>
      <c:catAx>
        <c:axId val="1876340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876351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6351648"/>
        <c:scaling>
          <c:orientation val="minMax"/>
          <c:min val="85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1876340768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8.9901068085607522E-2"/>
          <c:y val="0.76387679458411306"/>
          <c:w val="0.33231224207330912"/>
          <c:h val="0.23612320541588694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13289757044497"/>
          <c:y val="7.1422736491469949E-2"/>
          <c:w val="0.60987083306533196"/>
          <c:h val="0.58647418805317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2.7877286443556151E-2"/>
                  <c:y val="-8.088052376629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18835264869133E-2"/>
                  <c:y val="-1.55377910888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61065657916568"/>
                  <c:y val="-6.259935418252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157152869680105E-2"/>
                  <c:y val="-3.107558217778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344576"/>
        <c:axId val="1876345664"/>
        <c:axId val="0"/>
      </c:bar3DChart>
      <c:catAx>
        <c:axId val="187634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1876345664"/>
        <c:crosses val="autoZero"/>
        <c:auto val="1"/>
        <c:lblAlgn val="ctr"/>
        <c:lblOffset val="100"/>
        <c:noMultiLvlLbl val="0"/>
      </c:catAx>
      <c:valAx>
        <c:axId val="1876345664"/>
        <c:scaling>
          <c:orientation val="minMax"/>
          <c:max val="54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1876344576"/>
        <c:crosses val="autoZero"/>
        <c:crossBetween val="between"/>
        <c:majorUnit val="14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29986210379405"/>
          <c:y val="5.6277222639093474E-2"/>
          <c:w val="0.86370013789620592"/>
          <c:h val="0.66615107899888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74.5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86.3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354912"/>
        <c:axId val="1876342400"/>
        <c:axId val="0"/>
      </c:bar3DChart>
      <c:catAx>
        <c:axId val="187635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1876342400"/>
        <c:crosses val="autoZero"/>
        <c:auto val="1"/>
        <c:lblAlgn val="ctr"/>
        <c:lblOffset val="100"/>
        <c:noMultiLvlLbl val="0"/>
      </c:catAx>
      <c:valAx>
        <c:axId val="1876342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187635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7475747381113"/>
          <c:y val="0.28727595237880954"/>
          <c:w val="0.90676332491319922"/>
          <c:h val="0.56356869293724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275732803882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89585615064173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342944"/>
        <c:axId val="1876346208"/>
        <c:axId val="0"/>
      </c:bar3DChart>
      <c:catAx>
        <c:axId val="187634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1876346208"/>
        <c:crosses val="autoZero"/>
        <c:auto val="1"/>
        <c:lblAlgn val="ctr"/>
        <c:lblOffset val="100"/>
        <c:noMultiLvlLbl val="0"/>
      </c:catAx>
      <c:valAx>
        <c:axId val="18763462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187634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024408868498177"/>
          <c:y val="6.2784194613296929E-2"/>
          <c:w val="0.68975591131501823"/>
          <c:h val="0.658191773580903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69829993592127E-2"/>
                  <c:y val="-6.072746020112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78.5</c:v>
                </c:pt>
                <c:pt idx="1">
                  <c:v>79.3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8350269367993859E-2"/>
                  <c:y val="-7.500602058213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513879769316572E-2"/>
                  <c:y val="-2.760339100051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87.8</c:v>
                </c:pt>
                <c:pt idx="1">
                  <c:v>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347840"/>
        <c:axId val="1876346752"/>
        <c:axId val="0"/>
      </c:bar3DChart>
      <c:catAx>
        <c:axId val="187634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1876346752"/>
        <c:crosses val="autoZero"/>
        <c:auto val="1"/>
        <c:lblAlgn val="ctr"/>
        <c:lblOffset val="100"/>
        <c:noMultiLvlLbl val="0"/>
      </c:catAx>
      <c:valAx>
        <c:axId val="1876346752"/>
        <c:scaling>
          <c:orientation val="minMax"/>
          <c:min val="6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18763478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"/>
          <c:w val="0.18521439106980864"/>
          <c:h val="0.46015939545530815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97122029489627"/>
          <c:y val="0.14224438259036232"/>
          <c:w val="0.85454468352722712"/>
          <c:h val="0.669929349160276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79.3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87.8</c:v>
                </c:pt>
                <c:pt idx="1">
                  <c:v>77.5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348384"/>
        <c:axId val="1876343488"/>
        <c:axId val="0"/>
      </c:bar3DChart>
      <c:catAx>
        <c:axId val="187634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1876343488"/>
        <c:crosses val="autoZero"/>
        <c:auto val="1"/>
        <c:lblAlgn val="ctr"/>
        <c:lblOffset val="100"/>
        <c:noMultiLvlLbl val="0"/>
      </c:catAx>
      <c:valAx>
        <c:axId val="1876343488"/>
        <c:scaling>
          <c:orientation val="minMax"/>
          <c:min val="6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187634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671569055736521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CADE4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8066410887092946E-2"/>
                  <c:y val="-7.184271192089768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FC-4FF6-BB95-95453C8367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FC-4FF6-BB95-95453C8367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EFC-4FF6-BB95-95453C8367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FC-4FF6-BB95-95453C8367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EFC-4FF6-BB95-95453C8367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EFC-4FF6-BB95-95453C8367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154.25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FC-4FF6-BB95-95453C836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7363392"/>
        <c:axId val="1677364480"/>
        <c:axId val="0"/>
      </c:bar3DChart>
      <c:catAx>
        <c:axId val="167736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677364480"/>
        <c:crosses val="autoZero"/>
        <c:auto val="1"/>
        <c:lblAlgn val="ctr"/>
        <c:lblOffset val="100"/>
        <c:noMultiLvlLbl val="0"/>
      </c:catAx>
      <c:valAx>
        <c:axId val="167736448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677363392"/>
        <c:crosses val="autoZero"/>
        <c:crossBetween val="between"/>
        <c:majorUnit val="20"/>
        <c:minorUnit val="5"/>
      </c:valAx>
    </c:plotArea>
    <c:legend>
      <c:legendPos val="r"/>
      <c:layout>
        <c:manualLayout>
          <c:xMode val="edge"/>
          <c:yMode val="edge"/>
          <c:x val="0.77725126129776434"/>
          <c:y val="7.4524232156023065E-2"/>
          <c:w val="0.20802835632642125"/>
          <c:h val="0.29803191059579237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92860015757663"/>
          <c:y val="3.8517828142507357E-2"/>
          <c:w val="0.83407150614306635"/>
          <c:h val="0.6784805625615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928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962689422486056E-2"/>
                  <c:y val="-2.975688294249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209401709401712E-3"/>
                  <c:y val="-5.789136630768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30011236977635E-2"/>
                  <c:y val="-3.01367369634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242.6</c:v>
                </c:pt>
                <c:pt idx="1">
                  <c:v>95.4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18562">
              <a:noFill/>
            </a:ln>
          </c:spPr>
          <c:invertIfNegative val="0"/>
          <c:dLbls>
            <c:dLbl>
              <c:idx val="0"/>
              <c:layout>
                <c:manualLayout>
                  <c:x val="5.6036303738970263E-2"/>
                  <c:y val="-4.6811565363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369661290758926"/>
                  <c:y val="-3.822814015156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501406264122551E-2"/>
                  <c:y val="-2.051978992635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239.5</c:v>
                </c:pt>
                <c:pt idx="1">
                  <c:v>92.6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gapDepth val="72"/>
        <c:shape val="cylinder"/>
        <c:axId val="1876348928"/>
        <c:axId val="1876349472"/>
        <c:axId val="0"/>
      </c:bar3DChart>
      <c:catAx>
        <c:axId val="187634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76349472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1876349472"/>
        <c:scaling>
          <c:orientation val="minMax"/>
          <c:min val="0"/>
        </c:scaling>
        <c:delete val="0"/>
        <c:axPos val="l"/>
        <c:majorGridlines>
          <c:spPr>
            <a:ln w="9281">
              <a:noFill/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76348928"/>
        <c:crosses val="autoZero"/>
        <c:crossBetween val="between"/>
        <c:majorUnit val="50"/>
        <c:minorUnit val="10"/>
      </c:valAx>
      <c:spPr>
        <a:noFill/>
        <a:ln w="18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>
                <a:solidFill>
                  <a:schemeClr val="bg1"/>
                </a:solidFill>
              </a:defRPr>
            </a:pPr>
            <a:r>
              <a:rPr lang="ru-RU" sz="1800" dirty="0" err="1" smtClean="0">
                <a:solidFill>
                  <a:schemeClr val="bg1"/>
                </a:solidFill>
              </a:rPr>
              <a:t>Проліковано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хворих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</a:p>
          <a:p>
            <a:pPr algn="l">
              <a:defRPr sz="1800">
                <a:solidFill>
                  <a:schemeClr val="bg1"/>
                </a:solidFill>
              </a:defRPr>
            </a:pPr>
            <a:r>
              <a:rPr lang="ru-RU" sz="1800" baseline="0" dirty="0" smtClean="0">
                <a:solidFill>
                  <a:schemeClr val="bg1"/>
                </a:solidFill>
              </a:rPr>
              <a:t>(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абс.ч</a:t>
            </a:r>
            <a:r>
              <a:rPr lang="ru-RU" sz="1800" baseline="0" dirty="0" smtClean="0">
                <a:solidFill>
                  <a:schemeClr val="bg1"/>
                </a:solidFill>
              </a:rPr>
              <a:t>.)</a:t>
            </a:r>
            <a:endParaRPr lang="ru-RU" sz="1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3552340985681728E-2"/>
          <c:y val="0.6074843951985226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2475112192922"/>
          <c:y val="3.693739612188366E-2"/>
          <c:w val="0.56123667235627017"/>
          <c:h val="0.53193366574330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6.1526589011265023E-2"/>
                  <c:y val="-1.4382411634341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25220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7019178162594092"/>
                  <c:y val="-2.867885503231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6351104"/>
        <c:axId val="1896086640"/>
        <c:axId val="0"/>
      </c:bar3DChart>
      <c:catAx>
        <c:axId val="1876351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96086640"/>
        <c:crosses val="autoZero"/>
        <c:auto val="1"/>
        <c:lblAlgn val="ctr"/>
        <c:lblOffset val="100"/>
        <c:noMultiLvlLbl val="0"/>
      </c:catAx>
      <c:valAx>
        <c:axId val="1896086640"/>
        <c:scaling>
          <c:orientation val="minMax"/>
          <c:max val="26500"/>
          <c:min val="215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187635110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8534918679069332"/>
          <c:y val="0.30781665743305636"/>
          <c:w val="0.20821592213659762"/>
          <c:h val="0.24248317636195751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Летальність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815530571008312"/>
          <c:y val="0.76417711706436919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5751360210105E-2"/>
          <c:y val="0.12092090955800643"/>
          <c:w val="0.83600243285473619"/>
          <c:h val="0.62077752153807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5375206058937329E-2"/>
                  <c:y val="-1.39840910766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66386378833769"/>
                  <c:y val="7.0547736514757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6094256"/>
        <c:axId val="1896081200"/>
        <c:axId val="0"/>
      </c:bar3DChart>
      <c:catAx>
        <c:axId val="189609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6081200"/>
        <c:crossesAt val="1"/>
        <c:auto val="1"/>
        <c:lblAlgn val="ctr"/>
        <c:lblOffset val="100"/>
        <c:noMultiLvlLbl val="0"/>
      </c:catAx>
      <c:valAx>
        <c:axId val="1896081200"/>
        <c:scaling>
          <c:logBase val="2"/>
          <c:orientation val="minMax"/>
          <c:max val="3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189609425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smtClean="0">
                <a:solidFill>
                  <a:schemeClr val="bg1"/>
                </a:solidFill>
              </a:rPr>
              <a:t>Проведено </a:t>
            </a:r>
            <a:r>
              <a:rPr lang="ru-RU" sz="2200" dirty="0" err="1" smtClean="0">
                <a:solidFill>
                  <a:schemeClr val="bg1"/>
                </a:solidFill>
              </a:rPr>
              <a:t>хворими</a:t>
            </a:r>
            <a:r>
              <a:rPr lang="ru-RU" sz="2200" dirty="0" smtClean="0">
                <a:solidFill>
                  <a:schemeClr val="bg1"/>
                </a:solidFill>
              </a:rPr>
              <a:t> л/д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012032409695841"/>
          <c:y val="0.7462558279748418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93456601943754"/>
          <c:y val="3.945629218122302E-2"/>
          <c:w val="0.71396042685479"/>
          <c:h val="0.686399084339473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0938404410212694E-2"/>
                  <c:y val="-1.7703593407286247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212269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39318255805218"/>
                  <c:y val="-2.549088505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207130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6090448"/>
        <c:axId val="1896094800"/>
        <c:axId val="0"/>
      </c:bar3DChart>
      <c:catAx>
        <c:axId val="1896090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6094800"/>
        <c:crosses val="autoZero"/>
        <c:auto val="1"/>
        <c:lblAlgn val="ctr"/>
        <c:lblOffset val="100"/>
        <c:noMultiLvlLbl val="0"/>
      </c:catAx>
      <c:valAx>
        <c:axId val="1896094800"/>
        <c:scaling>
          <c:orientation val="minMax"/>
          <c:min val="184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189609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88889446096725E-2"/>
          <c:y val="0.15844242929923885"/>
          <c:w val="0.75923036093105101"/>
          <c:h val="0.53201203267664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5471698113207544E-2"/>
                  <c:y val="3.8341162075337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29924971083248E-2"/>
                  <c:y val="-2.7908720736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терміновій хірургії</c:v>
                </c:pt>
                <c:pt idx="1">
                  <c:v>Оперовані в плановому порядку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76.099999999999994</c:v>
                </c:pt>
                <c:pt idx="1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7706205813040065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361524330275678E-2"/>
                  <c:y val="-7.4006634921701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терміновій хірургії</c:v>
                </c:pt>
                <c:pt idx="1">
                  <c:v>Оперовані в плановому порядку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68.8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96090992"/>
        <c:axId val="1896092080"/>
        <c:axId val="0"/>
      </c:bar3DChart>
      <c:catAx>
        <c:axId val="189609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1896092080"/>
        <c:crosses val="autoZero"/>
        <c:auto val="1"/>
        <c:lblAlgn val="ctr"/>
        <c:lblOffset val="100"/>
        <c:noMultiLvlLbl val="0"/>
      </c:catAx>
      <c:valAx>
        <c:axId val="189609208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896090992"/>
        <c:crosses val="autoZero"/>
        <c:crossBetween val="between"/>
        <c:majorUnit val="30"/>
        <c:minorUnit val="10"/>
      </c:valAx>
    </c:plotArea>
    <c:legend>
      <c:legendPos val="r"/>
      <c:layout>
        <c:manualLayout>
          <c:xMode val="edge"/>
          <c:yMode val="edge"/>
          <c:x val="0.81784869132527682"/>
          <c:y val="0.3075381805122428"/>
          <c:w val="0.16466809324984655"/>
          <c:h val="0.22906240391894442"/>
        </c:manualLayout>
      </c:layout>
      <c:overlay val="0"/>
      <c:txPr>
        <a:bodyPr/>
        <a:lstStyle/>
        <a:p>
          <a:pPr>
            <a:defRPr sz="2000" b="1">
              <a:solidFill>
                <a:schemeClr val="accent6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81326022972938"/>
          <c:y val="4.6795574626498693E-2"/>
          <c:w val="0.79716544465570982"/>
          <c:h val="0.76061957621992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9.1211606795051026E-2"/>
                  <c:y val="2.856630062416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251572327044E-2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88974058818993"/>
                  <c:y val="1.742088149911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635220125786164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2"/>
        <c:gapDepth val="144"/>
        <c:shape val="cylinder"/>
        <c:axId val="1896082832"/>
        <c:axId val="1896092624"/>
        <c:axId val="0"/>
      </c:bar3DChart>
      <c:catAx>
        <c:axId val="189608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1896092624"/>
        <c:crosses val="autoZero"/>
        <c:auto val="1"/>
        <c:lblAlgn val="ctr"/>
        <c:lblOffset val="100"/>
        <c:noMultiLvlLbl val="0"/>
      </c:catAx>
      <c:valAx>
        <c:axId val="1896092624"/>
        <c:scaling>
          <c:orientation val="minMax"/>
          <c:max val="7.5000000000000009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896082832"/>
        <c:crosses val="autoZero"/>
        <c:crossBetween val="between"/>
        <c:majorUnit val="0.70000000000000007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30"/>
      <c:rotY val="0"/>
      <c:depthPercent val="7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46712390985249275"/>
          <c:y val="0.23624458393511827"/>
          <c:w val="0.25840943310610826"/>
          <c:h val="0.5322179480057772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2"/>
            </a:solidFill>
            <a:ln w="12253"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-9.3036779322826418E-2"/>
                  <c:y val="5.9079944763360615E-3"/>
                </c:manualLayout>
              </c:layout>
              <c:numFmt formatCode="0.00" sourceLinked="0"/>
              <c:spPr>
                <a:solidFill>
                  <a:srgbClr val="00B0F0"/>
                </a:solidFill>
                <a:ln w="12253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986634651604562E-2"/>
                      <c:h val="0.1851440021926326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6655287755888712"/>
                  <c:y val="-8.6734370711314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solidFill>
                <a:srgbClr val="00B0F0"/>
              </a:solidFill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3.72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3776851918693989"/>
                  <c:y val="-1.5740612154205087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6462014593539938E-2"/>
                  <c:y val="-1.7702841467348612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7.32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38"/>
        <c:shape val="cylinder"/>
        <c:axId val="1896087728"/>
        <c:axId val="1896093168"/>
        <c:axId val="0"/>
      </c:bar3DChart>
      <c:catAx>
        <c:axId val="189608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96093168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896093168"/>
        <c:scaling>
          <c:orientation val="minMax"/>
          <c:min val="0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96087728"/>
        <c:crosses val="autoZero"/>
        <c:crossBetween val="between"/>
        <c:majorUnit val="9"/>
        <c:minorUnit val="4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6650260711574598"/>
          <c:y val="7.5887444910229737E-2"/>
          <c:w val="0.46978416850518845"/>
          <c:h val="0.6671867468519656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1219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5639916693185232"/>
                  <c:y val="-2.32562154008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(2025 - 18, 2024 - 16)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14.68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3926180313209446"/>
                  <c:y val="-1.1194560005523916E-2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(2025 - 18, 2024 - 16)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16.2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1896083920"/>
        <c:axId val="1896079568"/>
        <c:axId val="0"/>
      </c:bar3DChart>
      <c:catAx>
        <c:axId val="1896083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96079568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896079568"/>
        <c:scaling>
          <c:orientation val="minMax"/>
          <c:max val="17"/>
          <c:min val="11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96083920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6632281572944095"/>
          <c:y val="0.15899113480204524"/>
          <c:w val="0.45603002335593512"/>
          <c:h val="0.608196389625519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16094009302449386"/>
                  <c:y val="1.3171053405618287E-2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15.58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8064132336990876"/>
                  <c:y val="5.3433586302409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9.9600000000000009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1896091536"/>
        <c:axId val="1896087184"/>
        <c:axId val="0"/>
      </c:bar3DChart>
      <c:catAx>
        <c:axId val="1896091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96087184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1896087184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9609153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7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36543719600788149"/>
          <c:y val="7.6068024657712507E-2"/>
          <c:w val="0.38493199568535535"/>
          <c:h val="0.7622690605414760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2653107030762118"/>
                  <c:y val="1.3163330873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6750553523491294"/>
                  <c:y val="5.7840498264299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895</c:v>
                </c:pt>
                <c:pt idx="1">
                  <c:v>884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2253">
                <a:noFill/>
              </a:ln>
            </c:spPr>
          </c:dPt>
          <c:dLbls>
            <c:dLbl>
              <c:idx val="0"/>
              <c:layout>
                <c:manualLayout>
                  <c:x val="-0.1525277284005481"/>
                  <c:y val="-2.0164916605184483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270914266713"/>
                  <c:y val="2.5757728558509555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748</c:v>
                </c:pt>
                <c:pt idx="1">
                  <c:v>741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26"/>
        <c:shape val="cylinder"/>
        <c:axId val="1896080112"/>
        <c:axId val="1896080656"/>
        <c:axId val="0"/>
      </c:bar3DChart>
      <c:catAx>
        <c:axId val="1896080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9608065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896080656"/>
        <c:scaling>
          <c:orientation val="minMax"/>
          <c:min val="0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96080112"/>
        <c:crosses val="autoZero"/>
        <c:crossBetween val="between"/>
        <c:minorUnit val="50"/>
      </c:valAx>
      <c:spPr>
        <a:noFill/>
        <a:ln w="25400">
          <a:solidFill>
            <a:srgbClr val="0033CC"/>
          </a:solidFill>
        </a:ln>
      </c:spPr>
    </c:plotArea>
    <c:legend>
      <c:legendPos val="r"/>
      <c:layout>
        <c:manualLayout>
          <c:xMode val="edge"/>
          <c:yMode val="edge"/>
          <c:x val="0.78391253923325843"/>
          <c:y val="0.16475501389630123"/>
          <c:w val="0.200637464416347"/>
          <c:h val="0.5346863149381107"/>
        </c:manualLayout>
      </c:layout>
      <c:overlay val="0"/>
      <c:spPr>
        <a:noFill/>
        <a:ln w="28575">
          <a:noFill/>
        </a:ln>
      </c:spPr>
      <c:txPr>
        <a:bodyPr/>
        <a:lstStyle/>
        <a:p>
          <a:pPr>
            <a:defRPr sz="2400">
              <a:solidFill>
                <a:srgbClr val="000714"/>
              </a:solidFill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8699846429100470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370-47B2-9DA4-503717BB31C9}"/>
              </c:ext>
            </c:extLst>
          </c:dPt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70-47B2-9DA4-503717BB31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70-47B2-9DA4-503717BB31C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70-47B2-9DA4-503717BB31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70-47B2-9DA4-503717BB31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370-47B2-9DA4-503717BB31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370-47B2-9DA4-503717BB31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370-47B2-9DA4-503717BB3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696304"/>
        <c:axId val="1889694128"/>
        <c:axId val="0"/>
      </c:bar3DChart>
      <c:catAx>
        <c:axId val="188969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889694128"/>
        <c:crosses val="autoZero"/>
        <c:auto val="1"/>
        <c:lblAlgn val="ctr"/>
        <c:lblOffset val="100"/>
        <c:noMultiLvlLbl val="0"/>
      </c:catAx>
      <c:valAx>
        <c:axId val="1889694128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889696304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966484171297635E-2"/>
          <c:y val="0.24612811156710696"/>
          <c:w val="0.89452600312096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2817</c:v>
                </c:pt>
                <c:pt idx="1">
                  <c:v>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5F-461A-9B19-BADC384DA9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4051</c:v>
                </c:pt>
                <c:pt idx="1">
                  <c:v>1541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5F-461A-9B19-BADC384DA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1896088272"/>
        <c:axId val="1896081744"/>
        <c:axId val="0"/>
      </c:bar3DChart>
      <c:catAx>
        <c:axId val="189608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896081744"/>
        <c:crosses val="autoZero"/>
        <c:auto val="1"/>
        <c:lblAlgn val="ctr"/>
        <c:lblOffset val="100"/>
        <c:noMultiLvlLbl val="0"/>
      </c:catAx>
      <c:valAx>
        <c:axId val="1896081744"/>
        <c:scaling>
          <c:orientation val="minMax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89608827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6.4445016674936087E-2"/>
          <c:w val="0.53202104733669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К-ть відвідувань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736024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5F-461A-9B19-BADC384DA9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К-ть відвідувань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800161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5F-461A-9B19-BADC384DA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1896088816"/>
        <c:axId val="1896083376"/>
        <c:axId val="0"/>
      </c:bar3DChart>
      <c:catAx>
        <c:axId val="189608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896083376"/>
        <c:crosses val="autoZero"/>
        <c:auto val="1"/>
        <c:lblAlgn val="ctr"/>
        <c:lblOffset val="100"/>
        <c:noMultiLvlLbl val="0"/>
      </c:catAx>
      <c:valAx>
        <c:axId val="1896083376"/>
        <c:scaling>
          <c:orientation val="minMax"/>
          <c:max val="10000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896088816"/>
        <c:crosses val="max"/>
        <c:crossBetween val="between"/>
        <c:minorUnit val="200"/>
      </c:valAx>
    </c:plotArea>
    <c:legend>
      <c:legendPos val="r"/>
      <c:layout>
        <c:manualLayout>
          <c:xMode val="edge"/>
          <c:yMode val="edge"/>
          <c:x val="0.7507779917691787"/>
          <c:y val="2.520326394689703E-2"/>
          <c:w val="0.2492220082308213"/>
          <c:h val="0.40011263170896638"/>
        </c:manualLayout>
      </c:layout>
      <c:overlay val="0"/>
      <c:txPr>
        <a:bodyPr/>
        <a:lstStyle/>
        <a:p>
          <a:pPr>
            <a:defRPr sz="2400" b="1">
              <a:solidFill>
                <a:srgbClr val="000099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372656035740679"/>
          <c:w val="0.66527793208162056"/>
          <c:h val="0.523053212550829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К-ть амбулаторних операцій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12563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5F-461A-9B19-BADC384DA9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35F-461A-9B19-BADC384DA9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35F-461A-9B19-BADC384DA995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К-ть амбулаторних операцій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12697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5F-461A-9B19-BADC384DA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1896084464"/>
        <c:axId val="1896082288"/>
        <c:axId val="0"/>
      </c:bar3DChart>
      <c:catAx>
        <c:axId val="189608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896082288"/>
        <c:crosses val="autoZero"/>
        <c:auto val="1"/>
        <c:lblAlgn val="ctr"/>
        <c:lblOffset val="100"/>
        <c:noMultiLvlLbl val="0"/>
      </c:catAx>
      <c:valAx>
        <c:axId val="1896082288"/>
        <c:scaling>
          <c:orientation val="minMax"/>
          <c:max val="150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896084464"/>
        <c:crosses val="max"/>
        <c:crossBetween val="between"/>
        <c:majorUnit val="5000"/>
        <c:min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uk-UA" sz="1800" dirty="0" smtClean="0">
                <a:effectLst/>
              </a:rPr>
              <a:t>Протягом 9 місяців 2025 року в ЗОЗ міста звернулися </a:t>
            </a:r>
            <a:r>
              <a:rPr lang="uk-UA" sz="1800" b="1" dirty="0" smtClean="0">
                <a:effectLst/>
              </a:rPr>
              <a:t>2939</a:t>
            </a:r>
            <a:r>
              <a:rPr lang="uk-UA" sz="1800" dirty="0" smtClean="0">
                <a:effectLst/>
              </a:rPr>
              <a:t> учасників і ветеранів війни та отримали:</a:t>
            </a:r>
            <a:endParaRPr lang="uk-UA" sz="1800" dirty="0">
              <a:effectLst/>
            </a:endParaRPr>
          </a:p>
        </c:rich>
      </c:tx>
      <c:layout>
        <c:manualLayout>
          <c:xMode val="edge"/>
          <c:yMode val="edge"/>
          <c:x val="9.6443382984546439E-2"/>
          <c:y val="0"/>
        </c:manualLayout>
      </c:layout>
      <c:overlay val="0"/>
      <c:spPr>
        <a:noFill/>
        <a:ln w="14364">
          <a:noFill/>
        </a:ln>
      </c:spPr>
    </c:title>
    <c:autoTitleDeleted val="0"/>
    <c:view3D>
      <c:rotX val="0"/>
      <c:hPercent val="42"/>
      <c:rotY val="20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4.2967932503623629E-2"/>
          <c:y val="0.21684035837254356"/>
          <c:w val="0.9533593070087768"/>
          <c:h val="0.57253276772106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4364">
              <a:noFill/>
            </a:ln>
          </c:spPr>
          <c:invertIfNegative val="0"/>
          <c:dLbls>
            <c:dLbl>
              <c:idx val="4"/>
              <c:layout>
                <c:manualLayout>
                  <c:x val="-2.050805724428552E-3"/>
                  <c:y val="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14364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стаціонарну допомогу</c:v>
                </c:pt>
                <c:pt idx="1">
                  <c:v>амбулаторне лікування</c:v>
                </c:pt>
                <c:pt idx="2">
                  <c:v>профілактичний огляд</c:v>
                </c:pt>
                <c:pt idx="3">
                  <c:v>диспансерний огляд 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1698</c:v>
                </c:pt>
                <c:pt idx="1">
                  <c:v>2774</c:v>
                </c:pt>
                <c:pt idx="2">
                  <c:v>511</c:v>
                </c:pt>
                <c:pt idx="3" formatCode="General">
                  <c:v>292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2"/>
        <c:gapDepth val="50"/>
        <c:shape val="box"/>
        <c:axId val="1901140720"/>
        <c:axId val="1901141808"/>
        <c:axId val="0"/>
      </c:bar3DChart>
      <c:catAx>
        <c:axId val="190114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387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901141808"/>
        <c:crosses val="autoZero"/>
        <c:auto val="1"/>
        <c:lblAlgn val="ctr"/>
        <c:lblOffset val="50"/>
        <c:tickMarkSkip val="1"/>
        <c:noMultiLvlLbl val="0"/>
      </c:catAx>
      <c:valAx>
        <c:axId val="190114180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7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901140720"/>
        <c:crosses val="autoZero"/>
        <c:crossBetween val="between"/>
        <c:minorUnit val="10"/>
      </c:valAx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0.77591603096889628"/>
          <c:y val="0"/>
          <c:w val="0.18443816999839507"/>
          <c:h val="0.27284094682100707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3.8550713531555467E-2"/>
          <c:w val="0.86998464291004707"/>
          <c:h val="0.73238224174925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62-428E-9449-35BEB8C7F6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62-428E-9449-35BEB8C7F68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62-428E-9449-35BEB8C7F681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лікарями сімейної медицини на 100 тис. населення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62-428E-9449-35BEB8C7F6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62-428E-9449-35BEB8C7F6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62-428E-9449-35BEB8C7F681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лікарями сімейної медицини на 100 тис. населення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62-428E-9449-35BEB8C7F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690864"/>
        <c:axId val="1889693040"/>
        <c:axId val="0"/>
      </c:bar3DChart>
      <c:catAx>
        <c:axId val="188969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889693040"/>
        <c:crosses val="autoZero"/>
        <c:auto val="1"/>
        <c:lblAlgn val="ctr"/>
        <c:lblOffset val="100"/>
        <c:noMultiLvlLbl val="0"/>
      </c:catAx>
      <c:valAx>
        <c:axId val="1889693040"/>
        <c:scaling>
          <c:orientation val="minMax"/>
          <c:min val="3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88969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23909701166387"/>
          <c:y val="3.8384865604615896E-2"/>
          <c:w val="0.87179526635737781"/>
          <c:h val="0.63007403159376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4723242046831903E-3"/>
                  <c:y val="-5.827588883349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C7-4CC9-8C6A-D5769441B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834715970388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C7-4CC9-8C6A-D5769441B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23705920581099E-3"/>
                  <c:y val="-3.46465285269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C7-4CC9-8C6A-D5769441B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054285268822309"/>
                  <c:y val="1.1446750783117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C7-4CC9-8C6A-D5769441BB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C7-4CC9-8C6A-D5769441B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685424"/>
        <c:axId val="1889686512"/>
        <c:axId val="0"/>
      </c:bar3DChart>
      <c:catAx>
        <c:axId val="188968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uk-UA"/>
          </a:p>
        </c:txPr>
        <c:crossAx val="1889686512"/>
        <c:crossesAt val="0"/>
        <c:auto val="1"/>
        <c:lblAlgn val="ctr"/>
        <c:lblOffset val="100"/>
        <c:noMultiLvlLbl val="0"/>
      </c:catAx>
      <c:valAx>
        <c:axId val="18896865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uk-UA"/>
          </a:p>
        </c:txPr>
        <c:crossAx val="188968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800">
                <a:solidFill>
                  <a:schemeClr val="bg1"/>
                </a:solidFill>
              </a:defRPr>
            </a:pPr>
            <a:r>
              <a:rPr lang="uk-UA" dirty="0" smtClean="0"/>
              <a:t>2024 рік</a:t>
            </a:r>
            <a:endParaRPr lang="ru-RU" dirty="0"/>
          </a:p>
        </c:rich>
      </c:tx>
      <c:layout>
        <c:manualLayout>
          <c:xMode val="edge"/>
          <c:yMode val="edge"/>
          <c:x val="9.6786391341551394E-3"/>
          <c:y val="0.13110393212713214"/>
        </c:manualLayout>
      </c:layout>
      <c:overlay val="0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706912321766373E-2"/>
          <c:w val="0.65872599122973252"/>
          <c:h val="0.84194469259884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explosion val="61"/>
          <c:dPt>
            <c:idx val="0"/>
            <c:bubble3D val="0"/>
            <c:explosion val="26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90-47B8-B18A-9A86767E5AC7}"/>
              </c:ext>
            </c:extLst>
          </c:dPt>
          <c:dPt>
            <c:idx val="1"/>
            <c:bubble3D val="0"/>
            <c:explosion val="15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90-47B8-B18A-9A86767E5AC7}"/>
              </c:ext>
            </c:extLst>
          </c:dPt>
          <c:dPt>
            <c:idx val="2"/>
            <c:bubble3D val="0"/>
            <c:explosion val="15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90-47B8-B18A-9A86767E5AC7}"/>
              </c:ext>
            </c:extLst>
          </c:dPt>
          <c:dLbls>
            <c:dLbl>
              <c:idx val="0"/>
              <c:layout>
                <c:manualLayout>
                  <c:x val="2.7468843331133141E-2"/>
                  <c:y val="-3.69205552503298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745492330917477E-2"/>
                  <c:y val="6.517711882850155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555546115791059E-2"/>
                  <c:y val="1.90806424856904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хвороби системи кровообігу</c:v>
                </c:pt>
                <c:pt idx="1">
                  <c:v>новоутворення</c:v>
                </c:pt>
                <c:pt idx="2">
                  <c:v>травми та отруєння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59.4</c:v>
                </c:pt>
                <c:pt idx="1">
                  <c:v>17.399999999999999</c:v>
                </c:pt>
                <c:pt idx="2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90-47B8-B18A-9A86767E5A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0685348686747225E-2"/>
          <c:y val="0.72886206310572677"/>
          <c:w val="0.68334858218367889"/>
          <c:h val="0.27113793689427323"/>
        </c:manualLayout>
      </c:layout>
      <c:overlay val="0"/>
      <c:txPr>
        <a:bodyPr/>
        <a:lstStyle/>
        <a:p>
          <a:pPr>
            <a:defRPr sz="2400" b="1" kern="900" spc="-100" baseline="0">
              <a:solidFill>
                <a:srgbClr val="800000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800">
                <a:solidFill>
                  <a:schemeClr val="bg1"/>
                </a:solidFill>
              </a:defRPr>
            </a:pPr>
            <a:r>
              <a:rPr lang="uk-UA" dirty="0" smtClean="0"/>
              <a:t>2025 рік</a:t>
            </a:r>
            <a:endParaRPr lang="ru-RU" dirty="0"/>
          </a:p>
        </c:rich>
      </c:tx>
      <c:layout>
        <c:manualLayout>
          <c:xMode val="edge"/>
          <c:yMode val="edge"/>
          <c:x val="1.1836963254956711E-2"/>
          <c:y val="0.12196885983328493"/>
        </c:manualLayout>
      </c:layout>
      <c:overlay val="0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706912321766373E-2"/>
          <c:w val="0.65872599122973252"/>
          <c:h val="0.84194469259884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explosion val="61"/>
          <c:dPt>
            <c:idx val="0"/>
            <c:bubble3D val="0"/>
            <c:explosion val="26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90-47B8-B18A-9A86767E5AC7}"/>
              </c:ext>
            </c:extLst>
          </c:dPt>
          <c:dPt>
            <c:idx val="1"/>
            <c:bubble3D val="0"/>
            <c:explosion val="15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90-47B8-B18A-9A86767E5AC7}"/>
              </c:ext>
            </c:extLst>
          </c:dPt>
          <c:dPt>
            <c:idx val="2"/>
            <c:bubble3D val="0"/>
            <c:explosion val="15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90-47B8-B18A-9A86767E5AC7}"/>
              </c:ext>
            </c:extLst>
          </c:dPt>
          <c:dLbls>
            <c:dLbl>
              <c:idx val="0"/>
              <c:layout>
                <c:manualLayout>
                  <c:x val="2.7468843331133141E-2"/>
                  <c:y val="-3.69205552503298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745492330917477E-2"/>
                  <c:y val="6.517711882850155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555546115791059E-2"/>
                  <c:y val="1.90806424856904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хвороби системи кровообігу</c:v>
                </c:pt>
                <c:pt idx="1">
                  <c:v>новоутворення</c:v>
                </c:pt>
                <c:pt idx="2">
                  <c:v>хвороби органів травлення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66.2</c:v>
                </c:pt>
                <c:pt idx="1">
                  <c:v>15.6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90-47B8-B18A-9A86767E5A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0685348686747225E-2"/>
          <c:y val="0.72886206310572677"/>
          <c:w val="0.68334858218367889"/>
          <c:h val="0.27113793689427323"/>
        </c:manualLayout>
      </c:layout>
      <c:overlay val="0"/>
      <c:txPr>
        <a:bodyPr/>
        <a:lstStyle/>
        <a:p>
          <a:pPr>
            <a:defRPr sz="2400" b="1" kern="900" spc="-100" baseline="0">
              <a:solidFill>
                <a:srgbClr val="800000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462585136491398E-2"/>
                  <c:y val="-2.737133298587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50048864627092"/>
                      <c:h val="0.1340160930971343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94673.2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704567665739586"/>
                  <c:y val="1.168744997940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71428786631991"/>
                      <c:h val="0.18076589301473933"/>
                    </c:manualLayout>
                  </c15:layout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103243.2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691408"/>
        <c:axId val="1889689232"/>
        <c:axId val="0"/>
      </c:bar3DChart>
      <c:catAx>
        <c:axId val="18896914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89689232"/>
        <c:crosses val="autoZero"/>
        <c:auto val="1"/>
        <c:lblAlgn val="ctr"/>
        <c:lblOffset val="100"/>
        <c:noMultiLvlLbl val="0"/>
      </c:catAx>
      <c:valAx>
        <c:axId val="1889689232"/>
        <c:scaling>
          <c:orientation val="minMax"/>
          <c:max val="106000"/>
          <c:min val="6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188969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15532360811132"/>
          <c:y val="0.20537049819627676"/>
          <c:w val="0.2329195061189058"/>
          <c:h val="0.292156657710293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7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simple3" qsCatId="simple" csTypeId="urn:microsoft.com/office/officeart/2005/8/colors/accent6_5" csCatId="accent6" phldr="1"/>
      <dgm:spPr/>
    </dgm:pt>
    <dgm:pt modelId="{B35D6605-0B8F-4233-8B81-F0B1F85DB2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b="1" u="sng" dirty="0" smtClean="0">
              <a:effectLst/>
              <a:latin typeface="Times New Roman"/>
            </a:rPr>
            <a:t>Станом на 01.10.2025 року </a:t>
          </a:r>
          <a:r>
            <a:rPr lang="uk-UA" sz="3200" b="1" u="sng" dirty="0" err="1" smtClean="0">
              <a:effectLst/>
              <a:latin typeface="Times New Roman"/>
            </a:rPr>
            <a:t>працевлаштовано</a:t>
          </a:r>
          <a:r>
            <a:rPr lang="uk-UA" sz="3200" b="1" u="sng" dirty="0" smtClean="0">
              <a:effectLst/>
              <a:latin typeface="Times New Roman"/>
            </a:rPr>
            <a:t> молодих спеціалістів: </a:t>
          </a:r>
          <a:endParaRPr kumimoji="0" lang="ru-RU" sz="3200" b="1" i="0" u="none" strike="noStrike" cap="none" normalizeH="0" baseline="0" dirty="0">
            <a:ln/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effectLst/>
              <a:latin typeface="Times New Roman" pitchFamily="18" charset="0"/>
            </a:rPr>
            <a:t>47</a:t>
          </a:r>
          <a:endParaRPr kumimoji="0" lang="ru-RU" sz="3600" b="1" i="0" u="none" strike="noStrike" cap="none" normalizeH="0" baseline="0" dirty="0">
            <a:ln/>
            <a:effectLst/>
            <a:latin typeface="Times New Roman" pitchFamily="18" charset="0"/>
          </a:endParaRP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dirty="0" smtClean="0">
              <a:ln/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effectLst/>
              <a:latin typeface="+mn-lt"/>
            </a:rPr>
            <a:t>18</a:t>
          </a:r>
          <a:endParaRPr kumimoji="0" lang="ru-RU" sz="3600" b="1" i="0" u="none" strike="noStrike" cap="none" normalizeH="0" baseline="0" dirty="0">
            <a:ln/>
            <a:effectLst/>
            <a:latin typeface="+mn-lt"/>
          </a:endParaRP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 smtClean="0">
              <a:ln/>
              <a:effectLst/>
              <a:latin typeface="+mn-lt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cap="none" normalizeH="0" baseline="0" dirty="0" smtClean="0">
              <a:ln/>
              <a:effectLst/>
              <a:latin typeface="+mn-lt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2600" b="1" i="0" u="none" strike="noStrike" cap="none" normalizeH="0" baseline="0" dirty="0" smtClean="0">
            <a:ln/>
            <a:effectLst/>
            <a:latin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3600" b="1" i="0" u="none" strike="noStrike" cap="none" normalizeH="0" baseline="0" dirty="0" smtClean="0">
              <a:ln/>
              <a:effectLst/>
              <a:latin typeface="+mn-lt"/>
            </a:rPr>
            <a:t>28</a:t>
          </a:r>
          <a:endParaRPr kumimoji="0" lang="ru-RU" sz="3600" b="1" i="0" u="none" strike="noStrike" cap="none" normalizeH="0" baseline="0" dirty="0">
            <a:ln/>
            <a:effectLst/>
            <a:latin typeface="+mn-lt"/>
          </a:endParaRP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95049" custScaleY="127753" custLinFactNeighborX="-2676" custLinFactNeighborY="-64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ru-RU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X="97862" custScaleY="166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ru-RU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41733" custLinFactNeighborX="4977" custLinFactNeighborY="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ru-RU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X="87669" custScaleY="162704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ru-RU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2EB2DB33-3294-487C-AEED-81FB76FE93D1}" type="presOf" srcId="{4C20A1FA-0D8C-4645-9C38-78A3FB5CAE80}" destId="{15547539-9CE5-4166-BCEF-C8442A1C6701}" srcOrd="0" destOrd="0" presId="urn:microsoft.com/office/officeart/2005/8/layout/orgChart1"/>
    <dgm:cxn modelId="{1D12FDED-D7C1-42EE-B7C3-A574604F2657}" type="presOf" srcId="{B35D6605-0B8F-4233-8B81-F0B1F85DB2DD}" destId="{AEABD64B-1F5D-4A1D-BE72-B42124895275}" srcOrd="1" destOrd="0" presId="urn:microsoft.com/office/officeart/2005/8/layout/orgChart1"/>
    <dgm:cxn modelId="{2929FA6E-F259-4CC8-8917-C5694C7486F3}" type="presOf" srcId="{B35D6605-0B8F-4233-8B81-F0B1F85DB2DD}" destId="{6AE67681-40FC-4101-A701-F4ED88829FC9}" srcOrd="0" destOrd="0" presId="urn:microsoft.com/office/officeart/2005/8/layout/orgChart1"/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14373F74-13B0-4D94-8C0E-3BC102605D04}" type="presOf" srcId="{D1E1525B-8575-4E67-90E4-35118D5644EC}" destId="{D15D2B95-2F45-4E32-A8D7-22D54FBBDA86}" srcOrd="0" destOrd="0" presId="urn:microsoft.com/office/officeart/2005/8/layout/orgChart1"/>
    <dgm:cxn modelId="{AD2131F5-078D-4895-9E76-F45B382ECC1C}" type="presOf" srcId="{F42DCFE5-6A16-4B09-A169-062D9ABBAA90}" destId="{DD2C83C7-F410-4B93-86AC-785ABE7CC621}" srcOrd="1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0991788F-733E-46C4-9010-B2DE811780B1}" type="presOf" srcId="{D12427D6-7D9D-4DB8-B13D-EAB78A914BBE}" destId="{5B2F620C-7D19-4072-816F-E303D544DC47}" srcOrd="1" destOrd="0" presId="urn:microsoft.com/office/officeart/2005/8/layout/orgChart1"/>
    <dgm:cxn modelId="{4051659D-C87D-4FA0-9009-00A793301DF6}" type="presOf" srcId="{F42DCFE5-6A16-4B09-A169-062D9ABBAA90}" destId="{D57C66DF-15A9-4223-AB27-12BB3D75648E}" srcOrd="0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5CF79E88-98B5-4DAC-BE8F-19A3DE0B321E}" type="presOf" srcId="{4D19616A-DC0D-4894-8BDB-B5597F4841BE}" destId="{32F186F0-F7A2-4DC2-90F4-31FB2FD0A6FD}" srcOrd="1" destOrd="0" presId="urn:microsoft.com/office/officeart/2005/8/layout/orgChart1"/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E119D68D-E98F-4089-9EB2-F0882CDACBEF}" type="presOf" srcId="{4D19616A-DC0D-4894-8BDB-B5597F4841BE}" destId="{78E0EE07-D263-4AB6-831D-B1245BEBF31E}" srcOrd="0" destOrd="0" presId="urn:microsoft.com/office/officeart/2005/8/layout/orgChart1"/>
    <dgm:cxn modelId="{5150920E-D542-4BF1-9C4F-D3C1EBE0FDD8}" type="presOf" srcId="{1ED4F51E-7134-446E-A0D3-8EADFD147DC8}" destId="{5B01B647-9B23-4E25-AFCA-E2E938C56857}" srcOrd="0" destOrd="0" presId="urn:microsoft.com/office/officeart/2005/8/layout/orgChart1"/>
    <dgm:cxn modelId="{81698CC8-3BA7-4EA4-A660-C9F2F9913E0E}" type="presOf" srcId="{67183E54-BE9E-4D50-8245-88B981522275}" destId="{3918F421-51D3-4E7D-9459-73C54B11BF59}" srcOrd="0" destOrd="0" presId="urn:microsoft.com/office/officeart/2005/8/layout/orgChart1"/>
    <dgm:cxn modelId="{4322AC8B-2A73-4938-A449-FAF60071BFA3}" type="presOf" srcId="{D12427D6-7D9D-4DB8-B13D-EAB78A914BBE}" destId="{7831FC9A-B96F-4A16-8B8D-230E696F7B7C}" srcOrd="0" destOrd="0" presId="urn:microsoft.com/office/officeart/2005/8/layout/orgChart1"/>
    <dgm:cxn modelId="{6F309739-5A68-4E45-A66C-7D238E7E63E7}" type="presParOf" srcId="{5B01B647-9B23-4E25-AFCA-E2E938C56857}" destId="{92D01873-D6C2-4AE7-A079-CBAD7B504657}" srcOrd="0" destOrd="0" presId="urn:microsoft.com/office/officeart/2005/8/layout/orgChart1"/>
    <dgm:cxn modelId="{778D1E6C-B436-44E7-B42E-98831F8FC402}" type="presParOf" srcId="{92D01873-D6C2-4AE7-A079-CBAD7B504657}" destId="{0737504F-0223-4D1F-A9EC-9469FD8790A1}" srcOrd="0" destOrd="0" presId="urn:microsoft.com/office/officeart/2005/8/layout/orgChart1"/>
    <dgm:cxn modelId="{5A9E2D0A-EF29-4DFD-A5F6-5EF6172CC7E3}" type="presParOf" srcId="{0737504F-0223-4D1F-A9EC-9469FD8790A1}" destId="{6AE67681-40FC-4101-A701-F4ED88829FC9}" srcOrd="0" destOrd="0" presId="urn:microsoft.com/office/officeart/2005/8/layout/orgChart1"/>
    <dgm:cxn modelId="{5412CBA5-DB78-4C82-92E1-4424AE6D74E5}" type="presParOf" srcId="{0737504F-0223-4D1F-A9EC-9469FD8790A1}" destId="{AEABD64B-1F5D-4A1D-BE72-B42124895275}" srcOrd="1" destOrd="0" presId="urn:microsoft.com/office/officeart/2005/8/layout/orgChart1"/>
    <dgm:cxn modelId="{8F8D69D7-4DED-48DE-B7C5-93EF99F20A4B}" type="presParOf" srcId="{92D01873-D6C2-4AE7-A079-CBAD7B504657}" destId="{66DC7D62-571E-40A5-B5C0-E820ADCA71B2}" srcOrd="1" destOrd="0" presId="urn:microsoft.com/office/officeart/2005/8/layout/orgChart1"/>
    <dgm:cxn modelId="{AF8C75E4-C728-443E-BB61-AD30052659BB}" type="presParOf" srcId="{66DC7D62-571E-40A5-B5C0-E820ADCA71B2}" destId="{D15D2B95-2F45-4E32-A8D7-22D54FBBDA86}" srcOrd="0" destOrd="0" presId="urn:microsoft.com/office/officeart/2005/8/layout/orgChart1"/>
    <dgm:cxn modelId="{4D5A975C-36F2-4179-997A-2B5B5737C422}" type="presParOf" srcId="{66DC7D62-571E-40A5-B5C0-E820ADCA71B2}" destId="{E92E91A6-B471-41A9-95B4-D03BCE99B44C}" srcOrd="1" destOrd="0" presId="urn:microsoft.com/office/officeart/2005/8/layout/orgChart1"/>
    <dgm:cxn modelId="{44FAB810-6AD5-4369-92B5-5CD869C3F7D7}" type="presParOf" srcId="{E92E91A6-B471-41A9-95B4-D03BCE99B44C}" destId="{57901B45-C23F-465D-8A5E-5B8D5D48FA7B}" srcOrd="0" destOrd="0" presId="urn:microsoft.com/office/officeart/2005/8/layout/orgChart1"/>
    <dgm:cxn modelId="{B21D241E-A861-43E6-B9C9-C1A6670FF001}" type="presParOf" srcId="{57901B45-C23F-465D-8A5E-5B8D5D48FA7B}" destId="{D57C66DF-15A9-4223-AB27-12BB3D75648E}" srcOrd="0" destOrd="0" presId="urn:microsoft.com/office/officeart/2005/8/layout/orgChart1"/>
    <dgm:cxn modelId="{6024A8F0-675C-47CC-B68B-39DBA8A51218}" type="presParOf" srcId="{57901B45-C23F-465D-8A5E-5B8D5D48FA7B}" destId="{DD2C83C7-F410-4B93-86AC-785ABE7CC621}" srcOrd="1" destOrd="0" presId="urn:microsoft.com/office/officeart/2005/8/layout/orgChart1"/>
    <dgm:cxn modelId="{23B366E4-EC07-463F-97E7-1D1E7D7EBC76}" type="presParOf" srcId="{E92E91A6-B471-41A9-95B4-D03BCE99B44C}" destId="{B5B28565-635F-4CFA-B6B4-A8E153291EC1}" srcOrd="1" destOrd="0" presId="urn:microsoft.com/office/officeart/2005/8/layout/orgChart1"/>
    <dgm:cxn modelId="{77447CC0-FED0-432D-AD0C-559D5D326471}" type="presParOf" srcId="{E92E91A6-B471-41A9-95B4-D03BCE99B44C}" destId="{4EC29251-2ACC-4A72-A229-14844A2188B4}" srcOrd="2" destOrd="0" presId="urn:microsoft.com/office/officeart/2005/8/layout/orgChart1"/>
    <dgm:cxn modelId="{3A9DA3E0-288A-4A5F-9010-87EF4C995AD8}" type="presParOf" srcId="{66DC7D62-571E-40A5-B5C0-E820ADCA71B2}" destId="{15547539-9CE5-4166-BCEF-C8442A1C6701}" srcOrd="2" destOrd="0" presId="urn:microsoft.com/office/officeart/2005/8/layout/orgChart1"/>
    <dgm:cxn modelId="{20AC0C51-F4AC-454E-9B52-2F98E6B206FB}" type="presParOf" srcId="{66DC7D62-571E-40A5-B5C0-E820ADCA71B2}" destId="{85D5B49F-9D20-4DFC-A8D2-A301B20EE40B}" srcOrd="3" destOrd="0" presId="urn:microsoft.com/office/officeart/2005/8/layout/orgChart1"/>
    <dgm:cxn modelId="{808EE351-6B3E-4334-936F-C4909F53B2D3}" type="presParOf" srcId="{85D5B49F-9D20-4DFC-A8D2-A301B20EE40B}" destId="{26F98531-26F8-486E-B46F-A8A7CBDAEA57}" srcOrd="0" destOrd="0" presId="urn:microsoft.com/office/officeart/2005/8/layout/orgChart1"/>
    <dgm:cxn modelId="{1CA1BE58-F02D-474D-B548-D8D714F22D6B}" type="presParOf" srcId="{26F98531-26F8-486E-B46F-A8A7CBDAEA57}" destId="{78E0EE07-D263-4AB6-831D-B1245BEBF31E}" srcOrd="0" destOrd="0" presId="urn:microsoft.com/office/officeart/2005/8/layout/orgChart1"/>
    <dgm:cxn modelId="{49647D15-62F7-46B7-99D6-C0A8A014E1C8}" type="presParOf" srcId="{26F98531-26F8-486E-B46F-A8A7CBDAEA57}" destId="{32F186F0-F7A2-4DC2-90F4-31FB2FD0A6FD}" srcOrd="1" destOrd="0" presId="urn:microsoft.com/office/officeart/2005/8/layout/orgChart1"/>
    <dgm:cxn modelId="{803F806F-ACD6-429F-A3A2-630147409697}" type="presParOf" srcId="{85D5B49F-9D20-4DFC-A8D2-A301B20EE40B}" destId="{E76619BD-5120-4D04-A456-7EBB0C60E0D8}" srcOrd="1" destOrd="0" presId="urn:microsoft.com/office/officeart/2005/8/layout/orgChart1"/>
    <dgm:cxn modelId="{06C2E629-41A5-4F97-BB83-1D9FDD4B0E6B}" type="presParOf" srcId="{85D5B49F-9D20-4DFC-A8D2-A301B20EE40B}" destId="{A63A18C6-DDBD-447E-8C94-4F03C6559A1E}" srcOrd="2" destOrd="0" presId="urn:microsoft.com/office/officeart/2005/8/layout/orgChart1"/>
    <dgm:cxn modelId="{A39727C0-7C71-4BFA-B994-0108917AEBC1}" type="presParOf" srcId="{66DC7D62-571E-40A5-B5C0-E820ADCA71B2}" destId="{3918F421-51D3-4E7D-9459-73C54B11BF59}" srcOrd="4" destOrd="0" presId="urn:microsoft.com/office/officeart/2005/8/layout/orgChart1"/>
    <dgm:cxn modelId="{CC4894F7-E417-4CC8-843A-CA81A6AFDE39}" type="presParOf" srcId="{66DC7D62-571E-40A5-B5C0-E820ADCA71B2}" destId="{A4E756EB-4C06-4FF5-9591-2E36FFF3DDD6}" srcOrd="5" destOrd="0" presId="urn:microsoft.com/office/officeart/2005/8/layout/orgChart1"/>
    <dgm:cxn modelId="{9FC844CE-75D2-41D1-9E45-EDA6D5798202}" type="presParOf" srcId="{A4E756EB-4C06-4FF5-9591-2E36FFF3DDD6}" destId="{B406EFB9-B661-421B-BE73-2508CBB63BD9}" srcOrd="0" destOrd="0" presId="urn:microsoft.com/office/officeart/2005/8/layout/orgChart1"/>
    <dgm:cxn modelId="{B1FA07B1-BED5-45FA-91BB-0049CB54574A}" type="presParOf" srcId="{B406EFB9-B661-421B-BE73-2508CBB63BD9}" destId="{7831FC9A-B96F-4A16-8B8D-230E696F7B7C}" srcOrd="0" destOrd="0" presId="urn:microsoft.com/office/officeart/2005/8/layout/orgChart1"/>
    <dgm:cxn modelId="{802B78D2-3C5B-4D22-BBAA-3B6C7B90EC9C}" type="presParOf" srcId="{B406EFB9-B661-421B-BE73-2508CBB63BD9}" destId="{5B2F620C-7D19-4072-816F-E303D544DC47}" srcOrd="1" destOrd="0" presId="urn:microsoft.com/office/officeart/2005/8/layout/orgChart1"/>
    <dgm:cxn modelId="{4F7F5C70-C902-41E6-961F-45E2182F7E81}" type="presParOf" srcId="{A4E756EB-4C06-4FF5-9591-2E36FFF3DDD6}" destId="{D4FBEFE9-DB82-454C-85DD-64433A38ACFE}" srcOrd="1" destOrd="0" presId="urn:microsoft.com/office/officeart/2005/8/layout/orgChart1"/>
    <dgm:cxn modelId="{80C4177A-142F-4C1C-9979-7419E65A0B94}" type="presParOf" srcId="{A4E756EB-4C06-4FF5-9591-2E36FFF3DDD6}" destId="{C6D2FAA9-ECE7-46E9-979A-4CFE172B25BC}" srcOrd="2" destOrd="0" presId="urn:microsoft.com/office/officeart/2005/8/layout/orgChart1"/>
    <dgm:cxn modelId="{675B2EF8-FB6B-48A0-9969-F42A39D14FD4}" type="presParOf" srcId="{92D01873-D6C2-4AE7-A079-CBAD7B504657}" destId="{A0644233-D7FD-460E-8A66-F2DDC4E50C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20EE59-3C7C-4B7E-A372-F63210578E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E6059E-C257-44F3-8EED-05F48F8277BC}">
      <dgm:prSet/>
      <dgm:spPr/>
      <dgm:t>
        <a:bodyPr/>
        <a:lstStyle/>
        <a:p>
          <a:pPr rtl="0"/>
          <a:r>
            <a:rPr lang="uk-UA" dirty="0" smtClean="0"/>
            <a:t>Молекулярно-генетичне дослідження </a:t>
          </a:r>
          <a:r>
            <a:rPr lang="uk-UA" b="1" dirty="0" smtClean="0"/>
            <a:t>– 384</a:t>
          </a:r>
          <a:r>
            <a:rPr lang="uk-UA" dirty="0" smtClean="0"/>
            <a:t> особи (позитивних 29), у </a:t>
          </a:r>
          <a:r>
            <a:rPr lang="en-US" dirty="0" smtClean="0"/>
            <a:t> </a:t>
          </a:r>
          <a:r>
            <a:rPr lang="uk-UA" dirty="0" smtClean="0"/>
            <a:t>2024 р. – 455 (+39)</a:t>
          </a:r>
          <a:endParaRPr lang="uk-UA" dirty="0"/>
        </a:p>
      </dgm:t>
    </dgm:pt>
    <dgm:pt modelId="{FB530F85-B408-401B-BC01-C11958F6A691}" type="parTrans" cxnId="{74727CB7-7D4D-46A8-9841-DA65305A3A55}">
      <dgm:prSet/>
      <dgm:spPr/>
      <dgm:t>
        <a:bodyPr/>
        <a:lstStyle/>
        <a:p>
          <a:endParaRPr lang="uk-UA"/>
        </a:p>
      </dgm:t>
    </dgm:pt>
    <dgm:pt modelId="{B8CD776D-B417-4F80-B79E-5820D42EEDAC}" type="sibTrans" cxnId="{74727CB7-7D4D-46A8-9841-DA65305A3A55}">
      <dgm:prSet/>
      <dgm:spPr/>
      <dgm:t>
        <a:bodyPr/>
        <a:lstStyle/>
        <a:p>
          <a:endParaRPr lang="uk-UA"/>
        </a:p>
      </dgm:t>
    </dgm:pt>
    <dgm:pt modelId="{7B854C8C-7D11-4D75-B97C-353B93E7C2E3}" type="pres">
      <dgm:prSet presAssocID="{6520EE59-3C7C-4B7E-A372-F63210578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4716B5-F260-42BF-ACAC-5F01C4245805}" type="pres">
      <dgm:prSet presAssocID="{E7E6059E-C257-44F3-8EED-05F48F8277BC}" presName="parentText" presStyleLbl="node1" presStyleIdx="0" presStyleCnt="1" custLinFactNeighborX="-4903" custLinFactNeighborY="105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4727CB7-7D4D-46A8-9841-DA65305A3A55}" srcId="{6520EE59-3C7C-4B7E-A372-F63210578EC5}" destId="{E7E6059E-C257-44F3-8EED-05F48F8277BC}" srcOrd="0" destOrd="0" parTransId="{FB530F85-B408-401B-BC01-C11958F6A691}" sibTransId="{B8CD776D-B417-4F80-B79E-5820D42EEDAC}"/>
    <dgm:cxn modelId="{B8B0E8B2-172D-424A-ADB4-57036F9AA22A}" type="presOf" srcId="{6520EE59-3C7C-4B7E-A372-F63210578EC5}" destId="{7B854C8C-7D11-4D75-B97C-353B93E7C2E3}" srcOrd="0" destOrd="0" presId="urn:microsoft.com/office/officeart/2005/8/layout/vList2"/>
    <dgm:cxn modelId="{2F8E989E-787F-4D81-B243-0EEDB7DA7746}" type="presOf" srcId="{E7E6059E-C257-44F3-8EED-05F48F8277BC}" destId="{894716B5-F260-42BF-ACAC-5F01C4245805}" srcOrd="0" destOrd="0" presId="urn:microsoft.com/office/officeart/2005/8/layout/vList2"/>
    <dgm:cxn modelId="{642A3D90-E0B9-4ED3-96C1-F798A041FA24}" type="presParOf" srcId="{7B854C8C-7D11-4D75-B97C-353B93E7C2E3}" destId="{894716B5-F260-42BF-ACAC-5F01C42458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298F87-0D90-4E85-8BEE-0B196AC469E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uk-UA"/>
        </a:p>
      </dgm:t>
    </dgm:pt>
    <dgm:pt modelId="{F6A790C9-82AD-4E73-BD9E-FF231D8E4948}">
      <dgm:prSet/>
      <dgm:spPr/>
      <dgm:t>
        <a:bodyPr/>
        <a:lstStyle/>
        <a:p>
          <a:pPr rtl="0"/>
          <a:r>
            <a:rPr lang="ru-RU" b="1" baseline="0" smtClean="0"/>
            <a:t>Надання медичної допомоги ветеранам війни</a:t>
          </a:r>
          <a:endParaRPr lang="uk-UA"/>
        </a:p>
      </dgm:t>
    </dgm:pt>
    <dgm:pt modelId="{7AAAD763-9A86-4EB8-8A67-86D33D70F9F6}" type="parTrans" cxnId="{A232AC16-50BE-447C-ABAE-4089DE9DD3C0}">
      <dgm:prSet/>
      <dgm:spPr/>
      <dgm:t>
        <a:bodyPr/>
        <a:lstStyle/>
        <a:p>
          <a:endParaRPr lang="uk-UA"/>
        </a:p>
      </dgm:t>
    </dgm:pt>
    <dgm:pt modelId="{94481E9C-FBB7-4404-8E22-DB89DFE6F5F9}" type="sibTrans" cxnId="{A232AC16-50BE-447C-ABAE-4089DE9DD3C0}">
      <dgm:prSet/>
      <dgm:spPr/>
      <dgm:t>
        <a:bodyPr/>
        <a:lstStyle/>
        <a:p>
          <a:endParaRPr lang="uk-UA"/>
        </a:p>
      </dgm:t>
    </dgm:pt>
    <dgm:pt modelId="{9BECEE1E-481F-4789-9224-7C348AD35FC6}" type="pres">
      <dgm:prSet presAssocID="{5E298F87-0D90-4E85-8BEE-0B196AC469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141AA9E-D342-42DB-B6A2-3EC5429F126D}" type="pres">
      <dgm:prSet presAssocID="{F6A790C9-82AD-4E73-BD9E-FF231D8E49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CC2FEEC-0F24-424A-9260-C7E3ED942125}" type="presOf" srcId="{5E298F87-0D90-4E85-8BEE-0B196AC469EC}" destId="{9BECEE1E-481F-4789-9224-7C348AD35FC6}" srcOrd="0" destOrd="0" presId="urn:microsoft.com/office/officeart/2005/8/layout/vList2"/>
    <dgm:cxn modelId="{0BD5B7E0-EAC0-4071-9E50-7A6FDD65C83B}" type="presOf" srcId="{F6A790C9-82AD-4E73-BD9E-FF231D8E4948}" destId="{C141AA9E-D342-42DB-B6A2-3EC5429F126D}" srcOrd="0" destOrd="0" presId="urn:microsoft.com/office/officeart/2005/8/layout/vList2"/>
    <dgm:cxn modelId="{A232AC16-50BE-447C-ABAE-4089DE9DD3C0}" srcId="{5E298F87-0D90-4E85-8BEE-0B196AC469EC}" destId="{F6A790C9-82AD-4E73-BD9E-FF231D8E4948}" srcOrd="0" destOrd="0" parTransId="{7AAAD763-9A86-4EB8-8A67-86D33D70F9F6}" sibTransId="{94481E9C-FBB7-4404-8E22-DB89DFE6F5F9}"/>
    <dgm:cxn modelId="{77059534-36C4-473D-B514-DC849AAD99BF}" type="presParOf" srcId="{9BECEE1E-481F-4789-9224-7C348AD35FC6}" destId="{C141AA9E-D342-42DB-B6A2-3EC5429F12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24917D-3E8A-4243-A2C8-679D187D3C32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uk-UA"/>
        </a:p>
      </dgm:t>
    </dgm:pt>
    <dgm:pt modelId="{BAC11116-44E7-4011-8DD3-023C2ED40043}">
      <dgm:prSet/>
      <dgm:spPr/>
      <dgm:t>
        <a:bodyPr/>
        <a:lstStyle/>
        <a:p>
          <a:pPr rtl="0"/>
          <a:r>
            <a:rPr lang="uk-UA" smtClean="0"/>
            <a:t>За 9 місяців поточного року надана медична допомога </a:t>
          </a:r>
          <a:r>
            <a:rPr lang="uk-UA" b="1" smtClean="0"/>
            <a:t>1581</a:t>
          </a:r>
          <a:r>
            <a:rPr lang="uk-UA" smtClean="0"/>
            <a:t> члену їх сімей, з них проліковані:</a:t>
          </a:r>
          <a:endParaRPr lang="uk-UA"/>
        </a:p>
      </dgm:t>
    </dgm:pt>
    <dgm:pt modelId="{9D0339A4-8B48-471F-B29C-0E4E5C75266E}" type="parTrans" cxnId="{8B52A7C4-504B-4E57-A526-99849808C013}">
      <dgm:prSet/>
      <dgm:spPr/>
      <dgm:t>
        <a:bodyPr/>
        <a:lstStyle/>
        <a:p>
          <a:endParaRPr lang="uk-UA"/>
        </a:p>
      </dgm:t>
    </dgm:pt>
    <dgm:pt modelId="{99E0E0DE-0D42-4133-8FE9-A8E57F4E3F78}" type="sibTrans" cxnId="{8B52A7C4-504B-4E57-A526-99849808C013}">
      <dgm:prSet/>
      <dgm:spPr/>
      <dgm:t>
        <a:bodyPr/>
        <a:lstStyle/>
        <a:p>
          <a:endParaRPr lang="uk-UA"/>
        </a:p>
      </dgm:t>
    </dgm:pt>
    <dgm:pt modelId="{7A7890D4-325F-4B65-81B9-DCAF38222A51}">
      <dgm:prSet/>
      <dgm:spPr/>
      <dgm:t>
        <a:bodyPr/>
        <a:lstStyle/>
        <a:p>
          <a:pPr rtl="0"/>
          <a:r>
            <a:rPr lang="uk-UA" smtClean="0"/>
            <a:t>амбулаторно – 938 осіб;</a:t>
          </a:r>
          <a:endParaRPr lang="uk-UA"/>
        </a:p>
      </dgm:t>
    </dgm:pt>
    <dgm:pt modelId="{73D95136-F1E8-4DB5-BA7C-A3250A6DFA2D}" type="parTrans" cxnId="{4A4C9B94-EAD5-4D28-BDD3-4A611969499A}">
      <dgm:prSet/>
      <dgm:spPr/>
      <dgm:t>
        <a:bodyPr/>
        <a:lstStyle/>
        <a:p>
          <a:endParaRPr lang="uk-UA"/>
        </a:p>
      </dgm:t>
    </dgm:pt>
    <dgm:pt modelId="{270F3137-0045-426F-8C46-D966494B0802}" type="sibTrans" cxnId="{4A4C9B94-EAD5-4D28-BDD3-4A611969499A}">
      <dgm:prSet/>
      <dgm:spPr/>
      <dgm:t>
        <a:bodyPr/>
        <a:lstStyle/>
        <a:p>
          <a:endParaRPr lang="uk-UA"/>
        </a:p>
      </dgm:t>
    </dgm:pt>
    <dgm:pt modelId="{2ED64D10-D96A-4A52-AE00-E07AEF7557A7}">
      <dgm:prSet/>
      <dgm:spPr/>
      <dgm:t>
        <a:bodyPr/>
        <a:lstStyle/>
        <a:p>
          <a:pPr rtl="0"/>
          <a:r>
            <a:rPr lang="uk-UA" smtClean="0"/>
            <a:t>стаціонарно – 643 особи.</a:t>
          </a:r>
          <a:endParaRPr lang="uk-UA"/>
        </a:p>
      </dgm:t>
    </dgm:pt>
    <dgm:pt modelId="{C8161FBD-2D65-4FEA-A3FE-D98DC13E5BF6}" type="parTrans" cxnId="{F293816E-456C-408F-9391-A9E4E7A88B7A}">
      <dgm:prSet/>
      <dgm:spPr/>
      <dgm:t>
        <a:bodyPr/>
        <a:lstStyle/>
        <a:p>
          <a:endParaRPr lang="uk-UA"/>
        </a:p>
      </dgm:t>
    </dgm:pt>
    <dgm:pt modelId="{A90C448B-EDD2-4130-88F9-C6EE80FFAEE9}" type="sibTrans" cxnId="{F293816E-456C-408F-9391-A9E4E7A88B7A}">
      <dgm:prSet/>
      <dgm:spPr/>
      <dgm:t>
        <a:bodyPr/>
        <a:lstStyle/>
        <a:p>
          <a:endParaRPr lang="uk-UA"/>
        </a:p>
      </dgm:t>
    </dgm:pt>
    <dgm:pt modelId="{43E310D9-6B1F-4D48-B9F9-9EFD0FA7095A}" type="pres">
      <dgm:prSet presAssocID="{7E24917D-3E8A-4243-A2C8-679D187D3C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673E26A-A66C-4923-A0BC-44D1692EFF31}" type="pres">
      <dgm:prSet presAssocID="{BAC11116-44E7-4011-8DD3-023C2ED40043}" presName="linNode" presStyleCnt="0"/>
      <dgm:spPr/>
    </dgm:pt>
    <dgm:pt modelId="{0E0935FF-1E28-4FB4-A589-980562765781}" type="pres">
      <dgm:prSet presAssocID="{BAC11116-44E7-4011-8DD3-023C2ED4004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9D13EA-917B-4D7F-8410-70C0C6095A54}" type="pres">
      <dgm:prSet presAssocID="{99E0E0DE-0D42-4133-8FE9-A8E57F4E3F78}" presName="sp" presStyleCnt="0"/>
      <dgm:spPr/>
    </dgm:pt>
    <dgm:pt modelId="{6D38F1DA-FA87-478F-9B8A-AC4107402C0C}" type="pres">
      <dgm:prSet presAssocID="{7A7890D4-325F-4B65-81B9-DCAF38222A51}" presName="linNode" presStyleCnt="0"/>
      <dgm:spPr/>
    </dgm:pt>
    <dgm:pt modelId="{9A21AE03-9971-41F9-A8D8-C1CD06C530AC}" type="pres">
      <dgm:prSet presAssocID="{7A7890D4-325F-4B65-81B9-DCAF38222A5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1A33F5-E4B3-4B0C-8810-E308FA93651B}" type="pres">
      <dgm:prSet presAssocID="{270F3137-0045-426F-8C46-D966494B0802}" presName="sp" presStyleCnt="0"/>
      <dgm:spPr/>
    </dgm:pt>
    <dgm:pt modelId="{DD9AC905-4239-4664-972C-70524195334A}" type="pres">
      <dgm:prSet presAssocID="{2ED64D10-D96A-4A52-AE00-E07AEF7557A7}" presName="linNode" presStyleCnt="0"/>
      <dgm:spPr/>
    </dgm:pt>
    <dgm:pt modelId="{38B9D33F-5A45-4A2A-8670-D263860B69F9}" type="pres">
      <dgm:prSet presAssocID="{2ED64D10-D96A-4A52-AE00-E07AEF7557A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1BB3BF1-9D3E-4D1B-B74F-C327E124285C}" type="presOf" srcId="{7E24917D-3E8A-4243-A2C8-679D187D3C32}" destId="{43E310D9-6B1F-4D48-B9F9-9EFD0FA7095A}" srcOrd="0" destOrd="0" presId="urn:microsoft.com/office/officeart/2005/8/layout/vList5"/>
    <dgm:cxn modelId="{F293816E-456C-408F-9391-A9E4E7A88B7A}" srcId="{7E24917D-3E8A-4243-A2C8-679D187D3C32}" destId="{2ED64D10-D96A-4A52-AE00-E07AEF7557A7}" srcOrd="2" destOrd="0" parTransId="{C8161FBD-2D65-4FEA-A3FE-D98DC13E5BF6}" sibTransId="{A90C448B-EDD2-4130-88F9-C6EE80FFAEE9}"/>
    <dgm:cxn modelId="{8E49CF5C-BAEA-4B0B-ACA2-2564245F0FE3}" type="presOf" srcId="{7A7890D4-325F-4B65-81B9-DCAF38222A51}" destId="{9A21AE03-9971-41F9-A8D8-C1CD06C530AC}" srcOrd="0" destOrd="0" presId="urn:microsoft.com/office/officeart/2005/8/layout/vList5"/>
    <dgm:cxn modelId="{8B52A7C4-504B-4E57-A526-99849808C013}" srcId="{7E24917D-3E8A-4243-A2C8-679D187D3C32}" destId="{BAC11116-44E7-4011-8DD3-023C2ED40043}" srcOrd="0" destOrd="0" parTransId="{9D0339A4-8B48-471F-B29C-0E4E5C75266E}" sibTransId="{99E0E0DE-0D42-4133-8FE9-A8E57F4E3F78}"/>
    <dgm:cxn modelId="{9A1273E0-2120-486E-A554-7C31F5F04BBC}" type="presOf" srcId="{BAC11116-44E7-4011-8DD3-023C2ED40043}" destId="{0E0935FF-1E28-4FB4-A589-980562765781}" srcOrd="0" destOrd="0" presId="urn:microsoft.com/office/officeart/2005/8/layout/vList5"/>
    <dgm:cxn modelId="{4A4C9B94-EAD5-4D28-BDD3-4A611969499A}" srcId="{7E24917D-3E8A-4243-A2C8-679D187D3C32}" destId="{7A7890D4-325F-4B65-81B9-DCAF38222A51}" srcOrd="1" destOrd="0" parTransId="{73D95136-F1E8-4DB5-BA7C-A3250A6DFA2D}" sibTransId="{270F3137-0045-426F-8C46-D966494B0802}"/>
    <dgm:cxn modelId="{B6AAE1A5-EF0A-430D-95D5-B1FA38AB47A3}" type="presOf" srcId="{2ED64D10-D96A-4A52-AE00-E07AEF7557A7}" destId="{38B9D33F-5A45-4A2A-8670-D263860B69F9}" srcOrd="0" destOrd="0" presId="urn:microsoft.com/office/officeart/2005/8/layout/vList5"/>
    <dgm:cxn modelId="{B7E50BA8-5126-47BC-9206-B220BD06C565}" type="presParOf" srcId="{43E310D9-6B1F-4D48-B9F9-9EFD0FA7095A}" destId="{7673E26A-A66C-4923-A0BC-44D1692EFF31}" srcOrd="0" destOrd="0" presId="urn:microsoft.com/office/officeart/2005/8/layout/vList5"/>
    <dgm:cxn modelId="{CABE8FB6-3453-4835-961C-A23DA9E107FA}" type="presParOf" srcId="{7673E26A-A66C-4923-A0BC-44D1692EFF31}" destId="{0E0935FF-1E28-4FB4-A589-980562765781}" srcOrd="0" destOrd="0" presId="urn:microsoft.com/office/officeart/2005/8/layout/vList5"/>
    <dgm:cxn modelId="{D33406B9-C677-463D-872D-589BF9D85AF3}" type="presParOf" srcId="{43E310D9-6B1F-4D48-B9F9-9EFD0FA7095A}" destId="{409D13EA-917B-4D7F-8410-70C0C6095A54}" srcOrd="1" destOrd="0" presId="urn:microsoft.com/office/officeart/2005/8/layout/vList5"/>
    <dgm:cxn modelId="{F829BADC-7100-45CD-A5AC-084949107578}" type="presParOf" srcId="{43E310D9-6B1F-4D48-B9F9-9EFD0FA7095A}" destId="{6D38F1DA-FA87-478F-9B8A-AC4107402C0C}" srcOrd="2" destOrd="0" presId="urn:microsoft.com/office/officeart/2005/8/layout/vList5"/>
    <dgm:cxn modelId="{6983E8DB-7F71-41DF-86C2-C05B1BFB5271}" type="presParOf" srcId="{6D38F1DA-FA87-478F-9B8A-AC4107402C0C}" destId="{9A21AE03-9971-41F9-A8D8-C1CD06C530AC}" srcOrd="0" destOrd="0" presId="urn:microsoft.com/office/officeart/2005/8/layout/vList5"/>
    <dgm:cxn modelId="{63CB49A6-2159-4A96-A1DA-D1F22C7E8360}" type="presParOf" srcId="{43E310D9-6B1F-4D48-B9F9-9EFD0FA7095A}" destId="{461A33F5-E4B3-4B0C-8810-E308FA93651B}" srcOrd="3" destOrd="0" presId="urn:microsoft.com/office/officeart/2005/8/layout/vList5"/>
    <dgm:cxn modelId="{1F21D3F2-5DF7-479D-A57B-E83797C48BD9}" type="presParOf" srcId="{43E310D9-6B1F-4D48-B9F9-9EFD0FA7095A}" destId="{DD9AC905-4239-4664-972C-70524195334A}" srcOrd="4" destOrd="0" presId="urn:microsoft.com/office/officeart/2005/8/layout/vList5"/>
    <dgm:cxn modelId="{719751E9-438C-42ED-9210-95E445BBCF0C}" type="presParOf" srcId="{DD9AC905-4239-4664-972C-70524195334A}" destId="{38B9D33F-5A45-4A2A-8670-D263860B69F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01F18C-75F5-4BE7-A57C-1E2A2C1385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7CE8B-F6EC-4A76-B5DB-F795B0160168}">
      <dgm:prSet/>
      <dgm:spPr/>
      <dgm:t>
        <a:bodyPr/>
        <a:lstStyle/>
        <a:p>
          <a:pPr rtl="0"/>
          <a:r>
            <a:rPr lang="uk-UA" dirty="0" smtClean="0"/>
            <a:t>урядову «гарячу лінію» - 33</a:t>
          </a:r>
          <a:r>
            <a:rPr lang="uk-UA" b="1" dirty="0" smtClean="0"/>
            <a:t>;</a:t>
          </a:r>
          <a:endParaRPr lang="uk-UA" dirty="0"/>
        </a:p>
      </dgm:t>
    </dgm:pt>
    <dgm:pt modelId="{E431E637-7910-46A3-9D3F-835394D61CDD}" type="parTrans" cxnId="{0C5E263B-F0CF-4B32-8B0F-BBC0E7EBF6B2}">
      <dgm:prSet/>
      <dgm:spPr/>
      <dgm:t>
        <a:bodyPr/>
        <a:lstStyle/>
        <a:p>
          <a:endParaRPr lang="uk-UA"/>
        </a:p>
      </dgm:t>
    </dgm:pt>
    <dgm:pt modelId="{EFEF1A66-323C-499F-9BF7-A11A6495CDDC}" type="sibTrans" cxnId="{0C5E263B-F0CF-4B32-8B0F-BBC0E7EBF6B2}">
      <dgm:prSet/>
      <dgm:spPr/>
      <dgm:t>
        <a:bodyPr/>
        <a:lstStyle/>
        <a:p>
          <a:endParaRPr lang="uk-UA"/>
        </a:p>
      </dgm:t>
    </dgm:pt>
    <dgm:pt modelId="{F4FA9193-526C-4761-AB64-C6C6CFFFED08}">
      <dgm:prSet/>
      <dgm:spPr/>
      <dgm:t>
        <a:bodyPr/>
        <a:lstStyle/>
        <a:p>
          <a:pPr rtl="0"/>
          <a:r>
            <a:rPr lang="uk-UA" dirty="0" smtClean="0"/>
            <a:t>гарячу лінію МОЗ України (через ДОЗ) - 42</a:t>
          </a:r>
          <a:r>
            <a:rPr lang="uk-UA" b="1" dirty="0" smtClean="0"/>
            <a:t>;</a:t>
          </a:r>
          <a:endParaRPr lang="uk-UA" dirty="0"/>
        </a:p>
      </dgm:t>
    </dgm:pt>
    <dgm:pt modelId="{29343811-FB5C-41AD-9D5B-6FE331AA4073}" type="parTrans" cxnId="{73955D42-75F6-41A1-A82D-4836DCCB6ADF}">
      <dgm:prSet/>
      <dgm:spPr/>
      <dgm:t>
        <a:bodyPr/>
        <a:lstStyle/>
        <a:p>
          <a:endParaRPr lang="uk-UA"/>
        </a:p>
      </dgm:t>
    </dgm:pt>
    <dgm:pt modelId="{2DC25820-895A-4827-80ED-B944312EA2CB}" type="sibTrans" cxnId="{73955D42-75F6-41A1-A82D-4836DCCB6ADF}">
      <dgm:prSet/>
      <dgm:spPr/>
      <dgm:t>
        <a:bodyPr/>
        <a:lstStyle/>
        <a:p>
          <a:endParaRPr lang="uk-UA"/>
        </a:p>
      </dgm:t>
    </dgm:pt>
    <dgm:pt modelId="{B9991355-2FFB-46DF-A734-60363EEC6D65}">
      <dgm:prSet/>
      <dgm:spPr/>
      <dgm:t>
        <a:bodyPr/>
        <a:lstStyle/>
        <a:p>
          <a:pPr rtl="0"/>
          <a:r>
            <a:rPr lang="uk-UA" dirty="0" smtClean="0"/>
            <a:t>Кіровоградський регіональний контактний центр - 51;</a:t>
          </a:r>
          <a:endParaRPr lang="uk-UA" dirty="0"/>
        </a:p>
      </dgm:t>
    </dgm:pt>
    <dgm:pt modelId="{F87DB60A-FF7F-48F4-BA0B-F71F283E2E8C}" type="parTrans" cxnId="{6DE08A9A-6BC0-4D09-8A02-E2D3FD3EBCDE}">
      <dgm:prSet/>
      <dgm:spPr/>
      <dgm:t>
        <a:bodyPr/>
        <a:lstStyle/>
        <a:p>
          <a:endParaRPr lang="uk-UA"/>
        </a:p>
      </dgm:t>
    </dgm:pt>
    <dgm:pt modelId="{DE4B5F21-6BB4-4AC3-A9F5-E87B2F8701F6}" type="sibTrans" cxnId="{6DE08A9A-6BC0-4D09-8A02-E2D3FD3EBCDE}">
      <dgm:prSet/>
      <dgm:spPr/>
      <dgm:t>
        <a:bodyPr/>
        <a:lstStyle/>
        <a:p>
          <a:endParaRPr lang="uk-UA"/>
        </a:p>
      </dgm:t>
    </dgm:pt>
    <dgm:pt modelId="{E1E0E972-D957-4C6B-BD6D-5F54A834D8BB}">
      <dgm:prSet/>
      <dgm:spPr/>
      <dgm:t>
        <a:bodyPr/>
        <a:lstStyle/>
        <a:p>
          <a:pPr rtl="0"/>
          <a:r>
            <a:rPr lang="uk-UA" dirty="0" smtClean="0"/>
            <a:t>Безпосередньо до управління – 34;</a:t>
          </a:r>
          <a:endParaRPr lang="uk-UA" dirty="0"/>
        </a:p>
      </dgm:t>
    </dgm:pt>
    <dgm:pt modelId="{2A6CDD15-8F9C-4452-9650-90A07F423BE8}" type="parTrans" cxnId="{88305F0E-484F-464A-B970-B09BDFBFD220}">
      <dgm:prSet/>
      <dgm:spPr/>
      <dgm:t>
        <a:bodyPr/>
        <a:lstStyle/>
        <a:p>
          <a:endParaRPr lang="uk-UA"/>
        </a:p>
      </dgm:t>
    </dgm:pt>
    <dgm:pt modelId="{7976B16C-D300-47F5-B4B9-95B84A1CC250}" type="sibTrans" cxnId="{88305F0E-484F-464A-B970-B09BDFBFD220}">
      <dgm:prSet/>
      <dgm:spPr/>
      <dgm:t>
        <a:bodyPr/>
        <a:lstStyle/>
        <a:p>
          <a:endParaRPr lang="uk-UA"/>
        </a:p>
      </dgm:t>
    </dgm:pt>
    <dgm:pt modelId="{A07C1ED4-E0F4-4386-8917-155D33D20893}">
      <dgm:prSet/>
      <dgm:spPr/>
      <dgm:t>
        <a:bodyPr/>
        <a:lstStyle/>
        <a:p>
          <a:pPr rtl="0"/>
          <a:r>
            <a:rPr lang="uk-UA" dirty="0" smtClean="0"/>
            <a:t>Інші – 136.</a:t>
          </a:r>
          <a:endParaRPr lang="uk-UA" dirty="0"/>
        </a:p>
      </dgm:t>
    </dgm:pt>
    <dgm:pt modelId="{FA40DF52-6D44-4023-B203-C5B15B0B9EAF}" type="parTrans" cxnId="{E3326C1C-17C1-45D1-B275-EDD98BCED5ED}">
      <dgm:prSet/>
      <dgm:spPr/>
      <dgm:t>
        <a:bodyPr/>
        <a:lstStyle/>
        <a:p>
          <a:endParaRPr lang="uk-UA"/>
        </a:p>
      </dgm:t>
    </dgm:pt>
    <dgm:pt modelId="{B4E04E02-81EB-4FAB-98C4-986E97CA79FA}" type="sibTrans" cxnId="{E3326C1C-17C1-45D1-B275-EDD98BCED5ED}">
      <dgm:prSet/>
      <dgm:spPr/>
      <dgm:t>
        <a:bodyPr/>
        <a:lstStyle/>
        <a:p>
          <a:endParaRPr lang="uk-UA"/>
        </a:p>
      </dgm:t>
    </dgm:pt>
    <dgm:pt modelId="{023C6A47-6031-479B-98B6-D4E0F94BD15E}" type="pres">
      <dgm:prSet presAssocID="{4E01F18C-75F5-4BE7-A57C-1E2A2C138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1BE5CF-3ECC-48A2-A376-DDA54AFA070E}" type="pres">
      <dgm:prSet presAssocID="{2487CE8B-F6EC-4A76-B5DB-F795B0160168}" presName="parentText" presStyleLbl="node1" presStyleIdx="0" presStyleCnt="5" custLinFactY="-10533" custLinFactNeighborX="4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C5E3DF-D132-4BF6-85EB-200E9A769BC1}" type="pres">
      <dgm:prSet presAssocID="{EFEF1A66-323C-499F-9BF7-A11A6495CDDC}" presName="spacer" presStyleCnt="0"/>
      <dgm:spPr/>
    </dgm:pt>
    <dgm:pt modelId="{6152543F-4E01-408B-A949-E04D34EB3BD9}" type="pres">
      <dgm:prSet presAssocID="{F4FA9193-526C-4761-AB64-C6C6CFFFED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AD026-714D-40E6-BF84-2B950CE258B8}" type="pres">
      <dgm:prSet presAssocID="{2DC25820-895A-4827-80ED-B944312EA2CB}" presName="spacer" presStyleCnt="0"/>
      <dgm:spPr/>
    </dgm:pt>
    <dgm:pt modelId="{AD308A40-F237-41E0-9E55-0A40247C8E02}" type="pres">
      <dgm:prSet presAssocID="{B9991355-2FFB-46DF-A734-60363EEC6D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4A656B-F2AA-4416-9DD5-7A3B90063827}" type="pres">
      <dgm:prSet presAssocID="{DE4B5F21-6BB4-4AC3-A9F5-E87B2F8701F6}" presName="spacer" presStyleCnt="0"/>
      <dgm:spPr/>
    </dgm:pt>
    <dgm:pt modelId="{180EAC41-6587-456A-9E44-917B6B4624BA}" type="pres">
      <dgm:prSet presAssocID="{E1E0E972-D957-4C6B-BD6D-5F54A834D8B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269775-B548-4836-9B3A-A59FB3634E8A}" type="pres">
      <dgm:prSet presAssocID="{7976B16C-D300-47F5-B4B9-95B84A1CC250}" presName="spacer" presStyleCnt="0"/>
      <dgm:spPr/>
    </dgm:pt>
    <dgm:pt modelId="{C53B374A-B803-4D98-A25B-A6D5CDFAEA6C}" type="pres">
      <dgm:prSet presAssocID="{A07C1ED4-E0F4-4386-8917-155D33D208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1175DE3-E680-4770-A102-496BCD0CB264}" type="presOf" srcId="{F4FA9193-526C-4761-AB64-C6C6CFFFED08}" destId="{6152543F-4E01-408B-A949-E04D34EB3BD9}" srcOrd="0" destOrd="0" presId="urn:microsoft.com/office/officeart/2005/8/layout/vList2"/>
    <dgm:cxn modelId="{0C5E263B-F0CF-4B32-8B0F-BBC0E7EBF6B2}" srcId="{4E01F18C-75F5-4BE7-A57C-1E2A2C138500}" destId="{2487CE8B-F6EC-4A76-B5DB-F795B0160168}" srcOrd="0" destOrd="0" parTransId="{E431E637-7910-46A3-9D3F-835394D61CDD}" sibTransId="{EFEF1A66-323C-499F-9BF7-A11A6495CDDC}"/>
    <dgm:cxn modelId="{E3326C1C-17C1-45D1-B275-EDD98BCED5ED}" srcId="{4E01F18C-75F5-4BE7-A57C-1E2A2C138500}" destId="{A07C1ED4-E0F4-4386-8917-155D33D20893}" srcOrd="4" destOrd="0" parTransId="{FA40DF52-6D44-4023-B203-C5B15B0B9EAF}" sibTransId="{B4E04E02-81EB-4FAB-98C4-986E97CA79FA}"/>
    <dgm:cxn modelId="{67C944B5-8853-41AF-8A1F-EA1431F048E3}" type="presOf" srcId="{4E01F18C-75F5-4BE7-A57C-1E2A2C138500}" destId="{023C6A47-6031-479B-98B6-D4E0F94BD15E}" srcOrd="0" destOrd="0" presId="urn:microsoft.com/office/officeart/2005/8/layout/vList2"/>
    <dgm:cxn modelId="{73955D42-75F6-41A1-A82D-4836DCCB6ADF}" srcId="{4E01F18C-75F5-4BE7-A57C-1E2A2C138500}" destId="{F4FA9193-526C-4761-AB64-C6C6CFFFED08}" srcOrd="1" destOrd="0" parTransId="{29343811-FB5C-41AD-9D5B-6FE331AA4073}" sibTransId="{2DC25820-895A-4827-80ED-B944312EA2CB}"/>
    <dgm:cxn modelId="{C8EAED39-24A4-41F7-AF1B-BF5CD1986950}" type="presOf" srcId="{2487CE8B-F6EC-4A76-B5DB-F795B0160168}" destId="{731BE5CF-3ECC-48A2-A376-DDA54AFA070E}" srcOrd="0" destOrd="0" presId="urn:microsoft.com/office/officeart/2005/8/layout/vList2"/>
    <dgm:cxn modelId="{6DE08A9A-6BC0-4D09-8A02-E2D3FD3EBCDE}" srcId="{4E01F18C-75F5-4BE7-A57C-1E2A2C138500}" destId="{B9991355-2FFB-46DF-A734-60363EEC6D65}" srcOrd="2" destOrd="0" parTransId="{F87DB60A-FF7F-48F4-BA0B-F71F283E2E8C}" sibTransId="{DE4B5F21-6BB4-4AC3-A9F5-E87B2F8701F6}"/>
    <dgm:cxn modelId="{FF682902-0A46-4F0C-A4A0-32BE1B11FC38}" type="presOf" srcId="{A07C1ED4-E0F4-4386-8917-155D33D20893}" destId="{C53B374A-B803-4D98-A25B-A6D5CDFAEA6C}" srcOrd="0" destOrd="0" presId="urn:microsoft.com/office/officeart/2005/8/layout/vList2"/>
    <dgm:cxn modelId="{8CB51BDF-2397-44D7-B1F0-AE2184662EEE}" type="presOf" srcId="{E1E0E972-D957-4C6B-BD6D-5F54A834D8BB}" destId="{180EAC41-6587-456A-9E44-917B6B4624BA}" srcOrd="0" destOrd="0" presId="urn:microsoft.com/office/officeart/2005/8/layout/vList2"/>
    <dgm:cxn modelId="{88305F0E-484F-464A-B970-B09BDFBFD220}" srcId="{4E01F18C-75F5-4BE7-A57C-1E2A2C138500}" destId="{E1E0E972-D957-4C6B-BD6D-5F54A834D8BB}" srcOrd="3" destOrd="0" parTransId="{2A6CDD15-8F9C-4452-9650-90A07F423BE8}" sibTransId="{7976B16C-D300-47F5-B4B9-95B84A1CC250}"/>
    <dgm:cxn modelId="{838DE014-BB82-4A0B-B3FD-111D645C46C4}" type="presOf" srcId="{B9991355-2FFB-46DF-A734-60363EEC6D65}" destId="{AD308A40-F237-41E0-9E55-0A40247C8E02}" srcOrd="0" destOrd="0" presId="urn:microsoft.com/office/officeart/2005/8/layout/vList2"/>
    <dgm:cxn modelId="{DE5464E6-78F5-4379-94CC-23A38C788A2B}" type="presParOf" srcId="{023C6A47-6031-479B-98B6-D4E0F94BD15E}" destId="{731BE5CF-3ECC-48A2-A376-DDA54AFA070E}" srcOrd="0" destOrd="0" presId="urn:microsoft.com/office/officeart/2005/8/layout/vList2"/>
    <dgm:cxn modelId="{892BA287-C6A9-4833-9D4F-87FC8654F274}" type="presParOf" srcId="{023C6A47-6031-479B-98B6-D4E0F94BD15E}" destId="{B3C5E3DF-D132-4BF6-85EB-200E9A769BC1}" srcOrd="1" destOrd="0" presId="urn:microsoft.com/office/officeart/2005/8/layout/vList2"/>
    <dgm:cxn modelId="{28B1B3B7-9E98-440D-8BAF-22BAA8D0DD15}" type="presParOf" srcId="{023C6A47-6031-479B-98B6-D4E0F94BD15E}" destId="{6152543F-4E01-408B-A949-E04D34EB3BD9}" srcOrd="2" destOrd="0" presId="urn:microsoft.com/office/officeart/2005/8/layout/vList2"/>
    <dgm:cxn modelId="{51BCFC17-B2C8-469D-99F4-59E4783730C8}" type="presParOf" srcId="{023C6A47-6031-479B-98B6-D4E0F94BD15E}" destId="{3C6AD026-714D-40E6-BF84-2B950CE258B8}" srcOrd="3" destOrd="0" presId="urn:microsoft.com/office/officeart/2005/8/layout/vList2"/>
    <dgm:cxn modelId="{A5225BF3-4507-4AC0-B927-7B3D6364A1B8}" type="presParOf" srcId="{023C6A47-6031-479B-98B6-D4E0F94BD15E}" destId="{AD308A40-F237-41E0-9E55-0A40247C8E02}" srcOrd="4" destOrd="0" presId="urn:microsoft.com/office/officeart/2005/8/layout/vList2"/>
    <dgm:cxn modelId="{5DCCC859-45D7-4550-B85C-A09AD925C3EC}" type="presParOf" srcId="{023C6A47-6031-479B-98B6-D4E0F94BD15E}" destId="{B04A656B-F2AA-4416-9DD5-7A3B90063827}" srcOrd="5" destOrd="0" presId="urn:microsoft.com/office/officeart/2005/8/layout/vList2"/>
    <dgm:cxn modelId="{3F707D48-E228-427B-B33F-D2C72DB790C4}" type="presParOf" srcId="{023C6A47-6031-479B-98B6-D4E0F94BD15E}" destId="{180EAC41-6587-456A-9E44-917B6B4624BA}" srcOrd="6" destOrd="0" presId="urn:microsoft.com/office/officeart/2005/8/layout/vList2"/>
    <dgm:cxn modelId="{98F996A5-59D6-4A3F-9165-32EF52C71E46}" type="presParOf" srcId="{023C6A47-6031-479B-98B6-D4E0F94BD15E}" destId="{83269775-B548-4836-9B3A-A59FB3634E8A}" srcOrd="7" destOrd="0" presId="urn:microsoft.com/office/officeart/2005/8/layout/vList2"/>
    <dgm:cxn modelId="{6350421C-D423-45D9-8475-EE434C1F3EB8}" type="presParOf" srcId="{023C6A47-6031-479B-98B6-D4E0F94BD15E}" destId="{C53B374A-B803-4D98-A25B-A6D5CDFAEA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8C4B9C-6AB8-4433-9974-3EB3D4C5092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31922AA-8CF0-48B8-8E68-797516263460}">
      <dgm:prSet/>
      <dgm:spPr/>
      <dgm:t>
        <a:bodyPr/>
        <a:lstStyle/>
        <a:p>
          <a:pPr rtl="0"/>
          <a:r>
            <a:rPr lang="uk-UA" dirty="0" smtClean="0"/>
            <a:t>пропозиції (зауваження) – 37;</a:t>
          </a:r>
          <a:endParaRPr lang="uk-UA" dirty="0"/>
        </a:p>
      </dgm:t>
    </dgm:pt>
    <dgm:pt modelId="{9F8F4FCD-48C8-4D7B-8C2D-15E24CA70268}" type="parTrans" cxnId="{3C0529B5-2EC2-4904-9793-5DF96354A48E}">
      <dgm:prSet/>
      <dgm:spPr/>
      <dgm:t>
        <a:bodyPr/>
        <a:lstStyle/>
        <a:p>
          <a:endParaRPr lang="uk-UA"/>
        </a:p>
      </dgm:t>
    </dgm:pt>
    <dgm:pt modelId="{461693A5-4D03-4CD1-A678-AAE823D36AFA}" type="sibTrans" cxnId="{3C0529B5-2EC2-4904-9793-5DF96354A48E}">
      <dgm:prSet/>
      <dgm:spPr/>
      <dgm:t>
        <a:bodyPr/>
        <a:lstStyle/>
        <a:p>
          <a:endParaRPr lang="uk-UA"/>
        </a:p>
      </dgm:t>
    </dgm:pt>
    <dgm:pt modelId="{E96B4392-BA39-4572-AC22-9EE37196D585}">
      <dgm:prSet/>
      <dgm:spPr/>
      <dgm:t>
        <a:bodyPr/>
        <a:lstStyle/>
        <a:p>
          <a:pPr rtl="0"/>
          <a:r>
            <a:rPr lang="uk-UA" dirty="0" smtClean="0"/>
            <a:t>заява (клопотання) - 204;</a:t>
          </a:r>
          <a:endParaRPr lang="uk-UA" b="1" dirty="0"/>
        </a:p>
      </dgm:t>
    </dgm:pt>
    <dgm:pt modelId="{017DC8E2-E476-4620-A1DD-3AF19CD2D3B3}" type="parTrans" cxnId="{1D72A4C2-3720-41E2-951E-71679A6E33A5}">
      <dgm:prSet/>
      <dgm:spPr/>
      <dgm:t>
        <a:bodyPr/>
        <a:lstStyle/>
        <a:p>
          <a:endParaRPr lang="uk-UA"/>
        </a:p>
      </dgm:t>
    </dgm:pt>
    <dgm:pt modelId="{94243CC3-A6D2-41DB-940B-B665DE8E5439}" type="sibTrans" cxnId="{1D72A4C2-3720-41E2-951E-71679A6E33A5}">
      <dgm:prSet/>
      <dgm:spPr/>
      <dgm:t>
        <a:bodyPr/>
        <a:lstStyle/>
        <a:p>
          <a:endParaRPr lang="uk-UA"/>
        </a:p>
      </dgm:t>
    </dgm:pt>
    <dgm:pt modelId="{F9DE5766-CCDF-4FAF-B33A-782BDE9C8F90}">
      <dgm:prSet/>
      <dgm:spPr/>
      <dgm:t>
        <a:bodyPr/>
        <a:lstStyle/>
        <a:p>
          <a:pPr rtl="0"/>
          <a:r>
            <a:rPr lang="uk-UA" dirty="0" smtClean="0"/>
            <a:t>скарга – 55.</a:t>
          </a:r>
          <a:endParaRPr lang="uk-UA" dirty="0"/>
        </a:p>
      </dgm:t>
    </dgm:pt>
    <dgm:pt modelId="{FDEF20EC-B508-4D88-AB85-F56A2767EECA}" type="parTrans" cxnId="{5AEB5EA2-29F4-40A1-BA17-FE070C6FBD48}">
      <dgm:prSet/>
      <dgm:spPr/>
      <dgm:t>
        <a:bodyPr/>
        <a:lstStyle/>
        <a:p>
          <a:endParaRPr lang="uk-UA"/>
        </a:p>
      </dgm:t>
    </dgm:pt>
    <dgm:pt modelId="{1E2C834B-F490-4BD1-B5FA-1D777B1C3B07}" type="sibTrans" cxnId="{5AEB5EA2-29F4-40A1-BA17-FE070C6FBD48}">
      <dgm:prSet/>
      <dgm:spPr/>
      <dgm:t>
        <a:bodyPr/>
        <a:lstStyle/>
        <a:p>
          <a:endParaRPr lang="uk-UA"/>
        </a:p>
      </dgm:t>
    </dgm:pt>
    <dgm:pt modelId="{4A2E32AE-4CCB-47A3-9D68-1849298D2DE8}" type="pres">
      <dgm:prSet presAssocID="{BD8C4B9C-6AB8-4433-9974-3EB3D4C509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0CB4353B-C815-4962-AF4E-C9B2488BB0A7}" type="pres">
      <dgm:prSet presAssocID="{BD8C4B9C-6AB8-4433-9974-3EB3D4C5092A}" presName="pyramid" presStyleLbl="node1" presStyleIdx="0" presStyleCnt="1" custLinFactNeighborX="634" custLinFactNeighborY="-7160"/>
      <dgm:spPr/>
    </dgm:pt>
    <dgm:pt modelId="{F80CE067-CA0B-44E0-915F-30A9509CCAE5}" type="pres">
      <dgm:prSet presAssocID="{BD8C4B9C-6AB8-4433-9974-3EB3D4C5092A}" presName="theList" presStyleCnt="0"/>
      <dgm:spPr/>
    </dgm:pt>
    <dgm:pt modelId="{6895B8B4-2EE5-4313-B204-B33A67AB380C}" type="pres">
      <dgm:prSet presAssocID="{231922AA-8CF0-48B8-8E68-79751626346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9681BD-16F7-4FA0-81F1-3F44F6608EDB}" type="pres">
      <dgm:prSet presAssocID="{231922AA-8CF0-48B8-8E68-797516263460}" presName="aSpace" presStyleCnt="0"/>
      <dgm:spPr/>
    </dgm:pt>
    <dgm:pt modelId="{8F43215B-2FA6-4A55-AADD-753A0740D726}" type="pres">
      <dgm:prSet presAssocID="{E96B4392-BA39-4572-AC22-9EE37196D58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BD1B6F-E879-4ACA-8BFC-A74E68CD7041}" type="pres">
      <dgm:prSet presAssocID="{E96B4392-BA39-4572-AC22-9EE37196D585}" presName="aSpace" presStyleCnt="0"/>
      <dgm:spPr/>
    </dgm:pt>
    <dgm:pt modelId="{D798AD0D-EDDB-477D-802B-24D7DE82CF22}" type="pres">
      <dgm:prSet presAssocID="{F9DE5766-CCDF-4FAF-B33A-782BDE9C8F9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63C73-B050-4200-982E-FD4044E4F103}" type="pres">
      <dgm:prSet presAssocID="{F9DE5766-CCDF-4FAF-B33A-782BDE9C8F90}" presName="aSpace" presStyleCnt="0"/>
      <dgm:spPr/>
    </dgm:pt>
  </dgm:ptLst>
  <dgm:cxnLst>
    <dgm:cxn modelId="{5AEB5EA2-29F4-40A1-BA17-FE070C6FBD48}" srcId="{BD8C4B9C-6AB8-4433-9974-3EB3D4C5092A}" destId="{F9DE5766-CCDF-4FAF-B33A-782BDE9C8F90}" srcOrd="2" destOrd="0" parTransId="{FDEF20EC-B508-4D88-AB85-F56A2767EECA}" sibTransId="{1E2C834B-F490-4BD1-B5FA-1D777B1C3B07}"/>
    <dgm:cxn modelId="{5A145AF4-97B7-4C1B-AE65-54F330D0D0A3}" type="presOf" srcId="{E96B4392-BA39-4572-AC22-9EE37196D585}" destId="{8F43215B-2FA6-4A55-AADD-753A0740D726}" srcOrd="0" destOrd="0" presId="urn:microsoft.com/office/officeart/2005/8/layout/pyramid2"/>
    <dgm:cxn modelId="{BED33566-715B-4080-846B-766AE14E263F}" type="presOf" srcId="{BD8C4B9C-6AB8-4433-9974-3EB3D4C5092A}" destId="{4A2E32AE-4CCB-47A3-9D68-1849298D2DE8}" srcOrd="0" destOrd="0" presId="urn:microsoft.com/office/officeart/2005/8/layout/pyramid2"/>
    <dgm:cxn modelId="{84064BE9-0FCB-4D79-9323-79C86688928D}" type="presOf" srcId="{F9DE5766-CCDF-4FAF-B33A-782BDE9C8F90}" destId="{D798AD0D-EDDB-477D-802B-24D7DE82CF22}" srcOrd="0" destOrd="0" presId="urn:microsoft.com/office/officeart/2005/8/layout/pyramid2"/>
    <dgm:cxn modelId="{AAABA09F-7D7F-473F-A02D-942FB1146F21}" type="presOf" srcId="{231922AA-8CF0-48B8-8E68-797516263460}" destId="{6895B8B4-2EE5-4313-B204-B33A67AB380C}" srcOrd="0" destOrd="0" presId="urn:microsoft.com/office/officeart/2005/8/layout/pyramid2"/>
    <dgm:cxn modelId="{1D72A4C2-3720-41E2-951E-71679A6E33A5}" srcId="{BD8C4B9C-6AB8-4433-9974-3EB3D4C5092A}" destId="{E96B4392-BA39-4572-AC22-9EE37196D585}" srcOrd="1" destOrd="0" parTransId="{017DC8E2-E476-4620-A1DD-3AF19CD2D3B3}" sibTransId="{94243CC3-A6D2-41DB-940B-B665DE8E5439}"/>
    <dgm:cxn modelId="{3C0529B5-2EC2-4904-9793-5DF96354A48E}" srcId="{BD8C4B9C-6AB8-4433-9974-3EB3D4C5092A}" destId="{231922AA-8CF0-48B8-8E68-797516263460}" srcOrd="0" destOrd="0" parTransId="{9F8F4FCD-48C8-4D7B-8C2D-15E24CA70268}" sibTransId="{461693A5-4D03-4CD1-A678-AAE823D36AFA}"/>
    <dgm:cxn modelId="{DD4D26D9-5CB1-4058-928A-8EC6061AC9DC}" type="presParOf" srcId="{4A2E32AE-4CCB-47A3-9D68-1849298D2DE8}" destId="{0CB4353B-C815-4962-AF4E-C9B2488BB0A7}" srcOrd="0" destOrd="0" presId="urn:microsoft.com/office/officeart/2005/8/layout/pyramid2"/>
    <dgm:cxn modelId="{EB3D73E1-84D0-473C-B6C6-85D3B3663DA8}" type="presParOf" srcId="{4A2E32AE-4CCB-47A3-9D68-1849298D2DE8}" destId="{F80CE067-CA0B-44E0-915F-30A9509CCAE5}" srcOrd="1" destOrd="0" presId="urn:microsoft.com/office/officeart/2005/8/layout/pyramid2"/>
    <dgm:cxn modelId="{D75EECEF-9DD0-497F-AAEF-6E1BA10EBCD8}" type="presParOf" srcId="{F80CE067-CA0B-44E0-915F-30A9509CCAE5}" destId="{6895B8B4-2EE5-4313-B204-B33A67AB380C}" srcOrd="0" destOrd="0" presId="urn:microsoft.com/office/officeart/2005/8/layout/pyramid2"/>
    <dgm:cxn modelId="{C3740D5F-0B49-4E99-B4FC-30ADE461C9EC}" type="presParOf" srcId="{F80CE067-CA0B-44E0-915F-30A9509CCAE5}" destId="{9C9681BD-16F7-4FA0-81F1-3F44F6608EDB}" srcOrd="1" destOrd="0" presId="urn:microsoft.com/office/officeart/2005/8/layout/pyramid2"/>
    <dgm:cxn modelId="{B83E8418-BD7D-44A8-82E1-85AFABB3DDBE}" type="presParOf" srcId="{F80CE067-CA0B-44E0-915F-30A9509CCAE5}" destId="{8F43215B-2FA6-4A55-AADD-753A0740D726}" srcOrd="2" destOrd="0" presId="urn:microsoft.com/office/officeart/2005/8/layout/pyramid2"/>
    <dgm:cxn modelId="{A80AA0B4-F711-4CC2-A455-87C29D91657C}" type="presParOf" srcId="{F80CE067-CA0B-44E0-915F-30A9509CCAE5}" destId="{96BD1B6F-E879-4ACA-8BFC-A74E68CD7041}" srcOrd="3" destOrd="0" presId="urn:microsoft.com/office/officeart/2005/8/layout/pyramid2"/>
    <dgm:cxn modelId="{7DEBBAED-6636-43C4-812F-A603DFCCA9EC}" type="presParOf" srcId="{F80CE067-CA0B-44E0-915F-30A9509CCAE5}" destId="{D798AD0D-EDDB-477D-802B-24D7DE82CF22}" srcOrd="4" destOrd="0" presId="urn:microsoft.com/office/officeart/2005/8/layout/pyramid2"/>
    <dgm:cxn modelId="{1EB7EF70-102A-4E0D-8009-939F53179BE6}" type="presParOf" srcId="{F80CE067-CA0B-44E0-915F-30A9509CCAE5}" destId="{E1863C73-B050-4200-982E-FD4044E4F10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3319B1-EB57-46D7-A376-2784799C1B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8BBE973-72A6-4EB5-8733-1AFD9BB376B7}">
      <dgm:prSet/>
      <dgm:spPr/>
      <dgm:t>
        <a:bodyPr/>
        <a:lstStyle/>
        <a:p>
          <a:pPr rtl="0"/>
          <a:r>
            <a:rPr lang="uk-UA" dirty="0" smtClean="0"/>
            <a:t>вирішено позитивно - 118</a:t>
          </a:r>
          <a:endParaRPr lang="uk-UA" dirty="0"/>
        </a:p>
      </dgm:t>
    </dgm:pt>
    <dgm:pt modelId="{7BBDE60E-0B86-4A08-90CB-4717CAA68AAA}" type="parTrans" cxnId="{B21E517E-625F-418B-9F53-F687292D1FD1}">
      <dgm:prSet/>
      <dgm:spPr/>
      <dgm:t>
        <a:bodyPr/>
        <a:lstStyle/>
        <a:p>
          <a:endParaRPr lang="uk-UA"/>
        </a:p>
      </dgm:t>
    </dgm:pt>
    <dgm:pt modelId="{15FAD4F8-F956-4F36-A657-AD779ECE8D0A}" type="sibTrans" cxnId="{B21E517E-625F-418B-9F53-F687292D1FD1}">
      <dgm:prSet/>
      <dgm:spPr/>
      <dgm:t>
        <a:bodyPr/>
        <a:lstStyle/>
        <a:p>
          <a:endParaRPr lang="uk-UA"/>
        </a:p>
      </dgm:t>
    </dgm:pt>
    <dgm:pt modelId="{9D275B28-7443-4A36-9C3D-9B8E7C2BF763}">
      <dgm:prSet/>
      <dgm:spPr/>
      <dgm:t>
        <a:bodyPr/>
        <a:lstStyle/>
        <a:p>
          <a:pPr rtl="0"/>
          <a:r>
            <a:rPr lang="uk-UA" dirty="0" smtClean="0"/>
            <a:t>дано роз’яснення - 178</a:t>
          </a:r>
          <a:endParaRPr lang="uk-UA" dirty="0"/>
        </a:p>
      </dgm:t>
    </dgm:pt>
    <dgm:pt modelId="{F2535C10-2986-49D9-A111-FCC8EF2C447A}" type="parTrans" cxnId="{F110B8C3-2616-4B0D-86FF-B058EF986447}">
      <dgm:prSet/>
      <dgm:spPr/>
      <dgm:t>
        <a:bodyPr/>
        <a:lstStyle/>
        <a:p>
          <a:endParaRPr lang="uk-UA"/>
        </a:p>
      </dgm:t>
    </dgm:pt>
    <dgm:pt modelId="{443AD2D7-16DD-417F-91B3-E9FA4D90E3A8}" type="sibTrans" cxnId="{F110B8C3-2616-4B0D-86FF-B058EF986447}">
      <dgm:prSet/>
      <dgm:spPr/>
      <dgm:t>
        <a:bodyPr/>
        <a:lstStyle/>
        <a:p>
          <a:endParaRPr lang="uk-UA"/>
        </a:p>
      </dgm:t>
    </dgm:pt>
    <dgm:pt modelId="{CA533FD2-AD14-4A82-AB8B-483B782E70E4}" type="pres">
      <dgm:prSet presAssocID="{313319B1-EB57-46D7-A376-2784799C1B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3B0D72-6478-4CCD-A531-05CE55BF920C}" type="pres">
      <dgm:prSet presAssocID="{C8BBE973-72A6-4EB5-8733-1AFD9BB376B7}" presName="parentText" presStyleLbl="node1" presStyleIdx="0" presStyleCnt="2" custLinFactNeighborY="-2629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9252E-14E2-4753-BCB2-FD9BC96A4177}" type="pres">
      <dgm:prSet presAssocID="{15FAD4F8-F956-4F36-A657-AD779ECE8D0A}" presName="spacer" presStyleCnt="0"/>
      <dgm:spPr/>
    </dgm:pt>
    <dgm:pt modelId="{90A9B06F-0EDF-4C9A-B074-9891098958FD}" type="pres">
      <dgm:prSet presAssocID="{9D275B28-7443-4A36-9C3D-9B8E7C2BF7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10B8C3-2616-4B0D-86FF-B058EF986447}" srcId="{313319B1-EB57-46D7-A376-2784799C1BB8}" destId="{9D275B28-7443-4A36-9C3D-9B8E7C2BF763}" srcOrd="1" destOrd="0" parTransId="{F2535C10-2986-49D9-A111-FCC8EF2C447A}" sibTransId="{443AD2D7-16DD-417F-91B3-E9FA4D90E3A8}"/>
    <dgm:cxn modelId="{C9EDA1D8-FCC8-448C-837B-5617885AAD65}" type="presOf" srcId="{9D275B28-7443-4A36-9C3D-9B8E7C2BF763}" destId="{90A9B06F-0EDF-4C9A-B074-9891098958FD}" srcOrd="0" destOrd="0" presId="urn:microsoft.com/office/officeart/2005/8/layout/vList2"/>
    <dgm:cxn modelId="{B21E517E-625F-418B-9F53-F687292D1FD1}" srcId="{313319B1-EB57-46D7-A376-2784799C1BB8}" destId="{C8BBE973-72A6-4EB5-8733-1AFD9BB376B7}" srcOrd="0" destOrd="0" parTransId="{7BBDE60E-0B86-4A08-90CB-4717CAA68AAA}" sibTransId="{15FAD4F8-F956-4F36-A657-AD779ECE8D0A}"/>
    <dgm:cxn modelId="{4EBF4B9A-CA62-4EE7-99DE-7620654D3483}" type="presOf" srcId="{313319B1-EB57-46D7-A376-2784799C1BB8}" destId="{CA533FD2-AD14-4A82-AB8B-483B782E70E4}" srcOrd="0" destOrd="0" presId="urn:microsoft.com/office/officeart/2005/8/layout/vList2"/>
    <dgm:cxn modelId="{F6D40BAE-331B-4506-81A8-6333E39FACC7}" type="presOf" srcId="{C8BBE973-72A6-4EB5-8733-1AFD9BB376B7}" destId="{A63B0D72-6478-4CCD-A531-05CE55BF920C}" srcOrd="0" destOrd="0" presId="urn:microsoft.com/office/officeart/2005/8/layout/vList2"/>
    <dgm:cxn modelId="{3DF7F1B9-B5BC-4280-A2B8-3821AE1105AA}" type="presParOf" srcId="{CA533FD2-AD14-4A82-AB8B-483B782E70E4}" destId="{A63B0D72-6478-4CCD-A531-05CE55BF920C}" srcOrd="0" destOrd="0" presId="urn:microsoft.com/office/officeart/2005/8/layout/vList2"/>
    <dgm:cxn modelId="{6EE39590-C66B-48F5-A091-074CDDC504A3}" type="presParOf" srcId="{CA533FD2-AD14-4A82-AB8B-483B782E70E4}" destId="{05D9252E-14E2-4753-BCB2-FD9BC96A4177}" srcOrd="1" destOrd="0" presId="urn:microsoft.com/office/officeart/2005/8/layout/vList2"/>
    <dgm:cxn modelId="{75BC9C6E-AAAF-40EA-ABBC-EFFD1A27F0AE}" type="presParOf" srcId="{CA533FD2-AD14-4A82-AB8B-483B782E70E4}" destId="{90A9B06F-0EDF-4C9A-B074-9891098958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67637D1-6774-4803-9E76-5B8FE8F4AA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145D38A-9037-49D4-8216-CC729939EEAF}">
      <dgm:prSet custT="1"/>
      <dgm:spPr/>
      <dgm:t>
        <a:bodyPr/>
        <a:lstStyle/>
        <a:p>
          <a:pPr rtl="0"/>
          <a:r>
            <a:rPr lang="uk-UA" sz="1600" dirty="0" smtClean="0"/>
            <a:t>робота МСЕК, визначення групи інвалідності (робота ЛКК експертні питання) – 48;</a:t>
          </a:r>
          <a:endParaRPr lang="uk-UA" sz="1600" dirty="0"/>
        </a:p>
      </dgm:t>
    </dgm:pt>
    <dgm:pt modelId="{C46199D3-A363-4122-B742-024274AD4439}" type="parTrans" cxnId="{884ADC57-5635-4ECE-B15B-8A1B859CFF4A}">
      <dgm:prSet/>
      <dgm:spPr/>
      <dgm:t>
        <a:bodyPr/>
        <a:lstStyle/>
        <a:p>
          <a:endParaRPr lang="uk-UA" sz="2400"/>
        </a:p>
      </dgm:t>
    </dgm:pt>
    <dgm:pt modelId="{597C4C89-8537-44E5-BFDB-F9B57A1C41E0}" type="sibTrans" cxnId="{884ADC57-5635-4ECE-B15B-8A1B859CFF4A}">
      <dgm:prSet/>
      <dgm:spPr/>
      <dgm:t>
        <a:bodyPr/>
        <a:lstStyle/>
        <a:p>
          <a:endParaRPr lang="uk-UA" sz="2400"/>
        </a:p>
      </dgm:t>
    </dgm:pt>
    <dgm:pt modelId="{99C4C3DB-82D0-48CA-8293-807908AD904A}">
      <dgm:prSet custT="1"/>
      <dgm:spPr/>
      <dgm:t>
        <a:bodyPr/>
        <a:lstStyle/>
        <a:p>
          <a:pPr rtl="0"/>
          <a:r>
            <a:rPr lang="uk-UA" sz="1600" dirty="0" smtClean="0"/>
            <a:t>робота закладів охорони здоров’я - 30;</a:t>
          </a:r>
          <a:endParaRPr lang="uk-UA" sz="1600" dirty="0"/>
        </a:p>
      </dgm:t>
    </dgm:pt>
    <dgm:pt modelId="{0214570B-B0DE-4160-8CC0-B608A55C989C}" type="parTrans" cxnId="{DAE3F54F-9D8A-4EEE-9A07-C6BA555BF366}">
      <dgm:prSet/>
      <dgm:spPr/>
      <dgm:t>
        <a:bodyPr/>
        <a:lstStyle/>
        <a:p>
          <a:endParaRPr lang="uk-UA" sz="2400"/>
        </a:p>
      </dgm:t>
    </dgm:pt>
    <dgm:pt modelId="{03F5B759-8C67-4474-9454-BC1FB4FB6B5E}" type="sibTrans" cxnId="{DAE3F54F-9D8A-4EEE-9A07-C6BA555BF366}">
      <dgm:prSet/>
      <dgm:spPr/>
      <dgm:t>
        <a:bodyPr/>
        <a:lstStyle/>
        <a:p>
          <a:endParaRPr lang="uk-UA" sz="2400"/>
        </a:p>
      </dgm:t>
    </dgm:pt>
    <dgm:pt modelId="{2CF32F7E-FA8A-45AE-8474-2761C02513E4}">
      <dgm:prSet custT="1"/>
      <dgm:spPr/>
      <dgm:t>
        <a:bodyPr/>
        <a:lstStyle/>
        <a:p>
          <a:pPr rtl="0"/>
          <a:r>
            <a:rPr lang="uk-UA" sz="1600" dirty="0" smtClean="0"/>
            <a:t>забезпечення засобами лікування та протезування – 19;</a:t>
          </a:r>
          <a:endParaRPr lang="uk-UA" sz="1600" dirty="0"/>
        </a:p>
      </dgm:t>
    </dgm:pt>
    <dgm:pt modelId="{34356FDD-2EE4-4680-B867-A05B648D408B}" type="parTrans" cxnId="{1A825B97-DBD8-43BC-BEB5-57ED0AA0A53B}">
      <dgm:prSet/>
      <dgm:spPr/>
      <dgm:t>
        <a:bodyPr/>
        <a:lstStyle/>
        <a:p>
          <a:endParaRPr lang="uk-UA" sz="2400"/>
        </a:p>
      </dgm:t>
    </dgm:pt>
    <dgm:pt modelId="{0E645D62-82C1-4773-AEAF-767AEC52AC05}" type="sibTrans" cxnId="{1A825B97-DBD8-43BC-BEB5-57ED0AA0A53B}">
      <dgm:prSet/>
      <dgm:spPr/>
      <dgm:t>
        <a:bodyPr/>
        <a:lstStyle/>
        <a:p>
          <a:endParaRPr lang="uk-UA" sz="2400"/>
        </a:p>
      </dgm:t>
    </dgm:pt>
    <dgm:pt modelId="{215AE4E6-6C42-490F-8A9C-05A1F22DB87C}">
      <dgm:prSet custT="1"/>
      <dgm:spPr/>
      <dgm:t>
        <a:bodyPr/>
        <a:lstStyle/>
        <a:p>
          <a:pPr rtl="0"/>
          <a:r>
            <a:rPr lang="uk-UA" sz="1600" dirty="0" smtClean="0"/>
            <a:t>мережа лікарняних установ та забезпечення їх медичним обладнанням – 13;</a:t>
          </a:r>
          <a:endParaRPr lang="uk-UA" sz="1600" dirty="0"/>
        </a:p>
      </dgm:t>
    </dgm:pt>
    <dgm:pt modelId="{84F4C622-32B4-4D71-85FF-3341E716E26C}" type="parTrans" cxnId="{F8E92DBE-3D6D-4004-8D8B-314EDE5226E4}">
      <dgm:prSet/>
      <dgm:spPr/>
      <dgm:t>
        <a:bodyPr/>
        <a:lstStyle/>
        <a:p>
          <a:endParaRPr lang="uk-UA" sz="2400"/>
        </a:p>
      </dgm:t>
    </dgm:pt>
    <dgm:pt modelId="{AD796A4B-D8BD-4E71-833E-1368C8581783}" type="sibTrans" cxnId="{F8E92DBE-3D6D-4004-8D8B-314EDE5226E4}">
      <dgm:prSet/>
      <dgm:spPr/>
      <dgm:t>
        <a:bodyPr/>
        <a:lstStyle/>
        <a:p>
          <a:endParaRPr lang="uk-UA" sz="2400"/>
        </a:p>
      </dgm:t>
    </dgm:pt>
    <dgm:pt modelId="{86EEC6D3-8A07-48B3-B57D-7356A238920B}">
      <dgm:prSet custT="1"/>
      <dgm:spPr/>
      <dgm:t>
        <a:bodyPr/>
        <a:lstStyle/>
        <a:p>
          <a:pPr rtl="0"/>
          <a:r>
            <a:rPr lang="uk-UA" sz="1600" dirty="0" smtClean="0"/>
            <a:t>дії та бездіяльність працівників охорони здоров’я, неналежне ставлення до хворих – 39;</a:t>
          </a:r>
          <a:endParaRPr lang="uk-UA" sz="1600" dirty="0"/>
        </a:p>
      </dgm:t>
    </dgm:pt>
    <dgm:pt modelId="{D31D0B8C-C411-4FBF-A9FC-8C2DE13855A0}" type="parTrans" cxnId="{9BD21C31-51B9-424F-8648-A9F53FA7AC58}">
      <dgm:prSet/>
      <dgm:spPr/>
      <dgm:t>
        <a:bodyPr/>
        <a:lstStyle/>
        <a:p>
          <a:endParaRPr lang="uk-UA" sz="2400"/>
        </a:p>
      </dgm:t>
    </dgm:pt>
    <dgm:pt modelId="{7A84AB44-4E59-4957-B2A5-B6C7EE6FCF1B}" type="sibTrans" cxnId="{9BD21C31-51B9-424F-8648-A9F53FA7AC58}">
      <dgm:prSet/>
      <dgm:spPr/>
      <dgm:t>
        <a:bodyPr/>
        <a:lstStyle/>
        <a:p>
          <a:endParaRPr lang="uk-UA" sz="2400"/>
        </a:p>
      </dgm:t>
    </dgm:pt>
    <dgm:pt modelId="{59B91C5B-FB91-4D7C-BFA5-D05E3A6ED29F}">
      <dgm:prSet custT="1"/>
      <dgm:spPr/>
      <dgm:t>
        <a:bodyPr/>
        <a:lstStyle/>
        <a:p>
          <a:pPr rtl="0"/>
          <a:r>
            <a:rPr lang="uk-UA" sz="1600" dirty="0" smtClean="0"/>
            <a:t>інші питання охорони здоров’я – 147;</a:t>
          </a:r>
          <a:endParaRPr lang="uk-UA" sz="1600" dirty="0"/>
        </a:p>
      </dgm:t>
    </dgm:pt>
    <dgm:pt modelId="{44648153-AD31-4E07-9FB1-E6B5F69B75C8}" type="parTrans" cxnId="{36FFCB36-0642-4230-92A3-409A42777B92}">
      <dgm:prSet/>
      <dgm:spPr/>
      <dgm:t>
        <a:bodyPr/>
        <a:lstStyle/>
        <a:p>
          <a:endParaRPr lang="uk-UA" sz="2400"/>
        </a:p>
      </dgm:t>
    </dgm:pt>
    <dgm:pt modelId="{77E4C4C5-8A07-4371-B105-083F25E48A08}" type="sibTrans" cxnId="{36FFCB36-0642-4230-92A3-409A42777B92}">
      <dgm:prSet/>
      <dgm:spPr/>
      <dgm:t>
        <a:bodyPr/>
        <a:lstStyle/>
        <a:p>
          <a:endParaRPr lang="uk-UA" sz="2400"/>
        </a:p>
      </dgm:t>
    </dgm:pt>
    <dgm:pt modelId="{9C0C72C7-CB00-4871-B6B3-4C133DE6F378}" type="pres">
      <dgm:prSet presAssocID="{A67637D1-6774-4803-9E76-5B8FE8F4AA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02BB03-95C8-4902-A1C2-C9F1D4A178E4}" type="pres">
      <dgm:prSet presAssocID="{9145D38A-9037-49D4-8216-CC729939EEAF}" presName="parentText" presStyleLbl="node1" presStyleIdx="0" presStyleCnt="6" custLinFactY="7146" custLinFactNeighborX="-15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FC17E-6B27-46E6-9353-D4139FFB88A2}" type="pres">
      <dgm:prSet presAssocID="{597C4C89-8537-44E5-BFDB-F9B57A1C41E0}" presName="spacer" presStyleCnt="0"/>
      <dgm:spPr/>
    </dgm:pt>
    <dgm:pt modelId="{FA9BFC5E-706C-47AE-A562-368C7531D828}" type="pres">
      <dgm:prSet presAssocID="{99C4C3DB-82D0-48CA-8293-807908AD904A}" presName="parentText" presStyleLbl="node1" presStyleIdx="1" presStyleCnt="6" custLinFactY="1515" custLinFactNeighborX="-13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4D1F35-5994-4748-B4F4-368B383B792D}" type="pres">
      <dgm:prSet presAssocID="{03F5B759-8C67-4474-9454-BC1FB4FB6B5E}" presName="spacer" presStyleCnt="0"/>
      <dgm:spPr/>
    </dgm:pt>
    <dgm:pt modelId="{2270C78A-065F-4CEC-BF55-81494293E5B7}" type="pres">
      <dgm:prSet presAssocID="{2CF32F7E-FA8A-45AE-8474-2761C02513E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200958-0703-4A0E-9E84-22F5E6CA0F0F}" type="pres">
      <dgm:prSet presAssocID="{0E645D62-82C1-4773-AEAF-767AEC52AC05}" presName="spacer" presStyleCnt="0"/>
      <dgm:spPr/>
    </dgm:pt>
    <dgm:pt modelId="{357CBA0A-98DE-4BC2-A387-90740AFED75E}" type="pres">
      <dgm:prSet presAssocID="{215AE4E6-6C42-490F-8A9C-05A1F22DB8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31D8A7-0F08-4CEB-872C-43DB20BB669B}" type="pres">
      <dgm:prSet presAssocID="{AD796A4B-D8BD-4E71-833E-1368C8581783}" presName="spacer" presStyleCnt="0"/>
      <dgm:spPr/>
    </dgm:pt>
    <dgm:pt modelId="{243AE574-7A65-4D2A-ACF3-0C366DEA9D5F}" type="pres">
      <dgm:prSet presAssocID="{86EEC6D3-8A07-48B3-B57D-7356A23892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F27246-453D-4936-B235-09045BCBB351}" type="pres">
      <dgm:prSet presAssocID="{7A84AB44-4E59-4957-B2A5-B6C7EE6FCF1B}" presName="spacer" presStyleCnt="0"/>
      <dgm:spPr/>
    </dgm:pt>
    <dgm:pt modelId="{43EBBB65-416A-4559-93E2-0F47542A7228}" type="pres">
      <dgm:prSet presAssocID="{59B91C5B-FB91-4D7C-BFA5-D05E3A6ED29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E3F54F-9D8A-4EEE-9A07-C6BA555BF366}" srcId="{A67637D1-6774-4803-9E76-5B8FE8F4AA49}" destId="{99C4C3DB-82D0-48CA-8293-807908AD904A}" srcOrd="1" destOrd="0" parTransId="{0214570B-B0DE-4160-8CC0-B608A55C989C}" sibTransId="{03F5B759-8C67-4474-9454-BC1FB4FB6B5E}"/>
    <dgm:cxn modelId="{BD86C224-541D-4CD9-B0B2-7D52A3413D76}" type="presOf" srcId="{9145D38A-9037-49D4-8216-CC729939EEAF}" destId="{4002BB03-95C8-4902-A1C2-C9F1D4A178E4}" srcOrd="0" destOrd="0" presId="urn:microsoft.com/office/officeart/2005/8/layout/vList2"/>
    <dgm:cxn modelId="{6BFF1CF4-0311-40F5-BB9C-6BE521FA38FD}" type="presOf" srcId="{A67637D1-6774-4803-9E76-5B8FE8F4AA49}" destId="{9C0C72C7-CB00-4871-B6B3-4C133DE6F378}" srcOrd="0" destOrd="0" presId="urn:microsoft.com/office/officeart/2005/8/layout/vList2"/>
    <dgm:cxn modelId="{2C3D42CF-21A9-4150-9FE2-91E538D036A1}" type="presOf" srcId="{215AE4E6-6C42-490F-8A9C-05A1F22DB87C}" destId="{357CBA0A-98DE-4BC2-A387-90740AFED75E}" srcOrd="0" destOrd="0" presId="urn:microsoft.com/office/officeart/2005/8/layout/vList2"/>
    <dgm:cxn modelId="{884ADC57-5635-4ECE-B15B-8A1B859CFF4A}" srcId="{A67637D1-6774-4803-9E76-5B8FE8F4AA49}" destId="{9145D38A-9037-49D4-8216-CC729939EEAF}" srcOrd="0" destOrd="0" parTransId="{C46199D3-A363-4122-B742-024274AD4439}" sibTransId="{597C4C89-8537-44E5-BFDB-F9B57A1C41E0}"/>
    <dgm:cxn modelId="{36FFCB36-0642-4230-92A3-409A42777B92}" srcId="{A67637D1-6774-4803-9E76-5B8FE8F4AA49}" destId="{59B91C5B-FB91-4D7C-BFA5-D05E3A6ED29F}" srcOrd="5" destOrd="0" parTransId="{44648153-AD31-4E07-9FB1-E6B5F69B75C8}" sibTransId="{77E4C4C5-8A07-4371-B105-083F25E48A08}"/>
    <dgm:cxn modelId="{1A825B97-DBD8-43BC-BEB5-57ED0AA0A53B}" srcId="{A67637D1-6774-4803-9E76-5B8FE8F4AA49}" destId="{2CF32F7E-FA8A-45AE-8474-2761C02513E4}" srcOrd="2" destOrd="0" parTransId="{34356FDD-2EE4-4680-B867-A05B648D408B}" sibTransId="{0E645D62-82C1-4773-AEAF-767AEC52AC05}"/>
    <dgm:cxn modelId="{9BD21C31-51B9-424F-8648-A9F53FA7AC58}" srcId="{A67637D1-6774-4803-9E76-5B8FE8F4AA49}" destId="{86EEC6D3-8A07-48B3-B57D-7356A238920B}" srcOrd="4" destOrd="0" parTransId="{D31D0B8C-C411-4FBF-A9FC-8C2DE13855A0}" sibTransId="{7A84AB44-4E59-4957-B2A5-B6C7EE6FCF1B}"/>
    <dgm:cxn modelId="{2DEBA2F2-A01C-4553-8274-C994291D3BC2}" type="presOf" srcId="{2CF32F7E-FA8A-45AE-8474-2761C02513E4}" destId="{2270C78A-065F-4CEC-BF55-81494293E5B7}" srcOrd="0" destOrd="0" presId="urn:microsoft.com/office/officeart/2005/8/layout/vList2"/>
    <dgm:cxn modelId="{FD08D7AA-679A-447F-9D75-D9CF2013DFBA}" type="presOf" srcId="{59B91C5B-FB91-4D7C-BFA5-D05E3A6ED29F}" destId="{43EBBB65-416A-4559-93E2-0F47542A7228}" srcOrd="0" destOrd="0" presId="urn:microsoft.com/office/officeart/2005/8/layout/vList2"/>
    <dgm:cxn modelId="{9E04DE2A-924F-4473-8776-564F1CBA01E1}" type="presOf" srcId="{86EEC6D3-8A07-48B3-B57D-7356A238920B}" destId="{243AE574-7A65-4D2A-ACF3-0C366DEA9D5F}" srcOrd="0" destOrd="0" presId="urn:microsoft.com/office/officeart/2005/8/layout/vList2"/>
    <dgm:cxn modelId="{AA1545F3-1E1D-4FD2-A212-7D51A1F8EA5C}" type="presOf" srcId="{99C4C3DB-82D0-48CA-8293-807908AD904A}" destId="{FA9BFC5E-706C-47AE-A562-368C7531D828}" srcOrd="0" destOrd="0" presId="urn:microsoft.com/office/officeart/2005/8/layout/vList2"/>
    <dgm:cxn modelId="{F8E92DBE-3D6D-4004-8D8B-314EDE5226E4}" srcId="{A67637D1-6774-4803-9E76-5B8FE8F4AA49}" destId="{215AE4E6-6C42-490F-8A9C-05A1F22DB87C}" srcOrd="3" destOrd="0" parTransId="{84F4C622-32B4-4D71-85FF-3341E716E26C}" sibTransId="{AD796A4B-D8BD-4E71-833E-1368C8581783}"/>
    <dgm:cxn modelId="{6AD525FC-14E9-440E-8F93-D824E094C056}" type="presParOf" srcId="{9C0C72C7-CB00-4871-B6B3-4C133DE6F378}" destId="{4002BB03-95C8-4902-A1C2-C9F1D4A178E4}" srcOrd="0" destOrd="0" presId="urn:microsoft.com/office/officeart/2005/8/layout/vList2"/>
    <dgm:cxn modelId="{57BC8EAA-54EA-4D7A-AC0D-557B26B7298D}" type="presParOf" srcId="{9C0C72C7-CB00-4871-B6B3-4C133DE6F378}" destId="{3C6FC17E-6B27-46E6-9353-D4139FFB88A2}" srcOrd="1" destOrd="0" presId="urn:microsoft.com/office/officeart/2005/8/layout/vList2"/>
    <dgm:cxn modelId="{1083ECA8-C214-4420-A821-144D3A4BAEFA}" type="presParOf" srcId="{9C0C72C7-CB00-4871-B6B3-4C133DE6F378}" destId="{FA9BFC5E-706C-47AE-A562-368C7531D828}" srcOrd="2" destOrd="0" presId="urn:microsoft.com/office/officeart/2005/8/layout/vList2"/>
    <dgm:cxn modelId="{368C8D13-648C-4548-871B-51A26DF9B32A}" type="presParOf" srcId="{9C0C72C7-CB00-4871-B6B3-4C133DE6F378}" destId="{2B4D1F35-5994-4748-B4F4-368B383B792D}" srcOrd="3" destOrd="0" presId="urn:microsoft.com/office/officeart/2005/8/layout/vList2"/>
    <dgm:cxn modelId="{0E602E4E-9B1C-451D-8984-35B935CF3B7A}" type="presParOf" srcId="{9C0C72C7-CB00-4871-B6B3-4C133DE6F378}" destId="{2270C78A-065F-4CEC-BF55-81494293E5B7}" srcOrd="4" destOrd="0" presId="urn:microsoft.com/office/officeart/2005/8/layout/vList2"/>
    <dgm:cxn modelId="{5DF335D4-C3EE-4619-B010-3A69280A54C0}" type="presParOf" srcId="{9C0C72C7-CB00-4871-B6B3-4C133DE6F378}" destId="{3E200958-0703-4A0E-9E84-22F5E6CA0F0F}" srcOrd="5" destOrd="0" presId="urn:microsoft.com/office/officeart/2005/8/layout/vList2"/>
    <dgm:cxn modelId="{8336B71E-FAFF-415F-95D3-9C7ADE85D87E}" type="presParOf" srcId="{9C0C72C7-CB00-4871-B6B3-4C133DE6F378}" destId="{357CBA0A-98DE-4BC2-A387-90740AFED75E}" srcOrd="6" destOrd="0" presId="urn:microsoft.com/office/officeart/2005/8/layout/vList2"/>
    <dgm:cxn modelId="{56E3C5E3-271F-4116-B821-BA5CF72C73C0}" type="presParOf" srcId="{9C0C72C7-CB00-4871-B6B3-4C133DE6F378}" destId="{3B31D8A7-0F08-4CEB-872C-43DB20BB669B}" srcOrd="7" destOrd="0" presId="urn:microsoft.com/office/officeart/2005/8/layout/vList2"/>
    <dgm:cxn modelId="{1B24B7AC-ADF7-412A-B297-F26B8F2F034D}" type="presParOf" srcId="{9C0C72C7-CB00-4871-B6B3-4C133DE6F378}" destId="{243AE574-7A65-4D2A-ACF3-0C366DEA9D5F}" srcOrd="8" destOrd="0" presId="urn:microsoft.com/office/officeart/2005/8/layout/vList2"/>
    <dgm:cxn modelId="{C0EB6E72-2594-46AE-9688-17D62209C2BF}" type="presParOf" srcId="{9C0C72C7-CB00-4871-B6B3-4C133DE6F378}" destId="{62F27246-453D-4936-B235-09045BCBB351}" srcOrd="9" destOrd="0" presId="urn:microsoft.com/office/officeart/2005/8/layout/vList2"/>
    <dgm:cxn modelId="{FB07A408-E52E-4EF0-8F33-8DC6896D2A38}" type="presParOf" srcId="{9C0C72C7-CB00-4871-B6B3-4C133DE6F378}" destId="{43EBBB65-416A-4559-93E2-0F47542A722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CDC417-BB8F-4B57-BFAE-649A58B2B83C}" type="doc">
      <dgm:prSet loTypeId="urn:microsoft.com/office/officeart/2005/8/layout/orgChart1" loCatId="hierarchy" qsTypeId="urn:microsoft.com/office/officeart/2005/8/quickstyle/3d2" qsCatId="3D" csTypeId="urn:microsoft.com/office/officeart/2005/8/colors/accent2_5" csCatId="accent2" phldr="1"/>
      <dgm:spPr/>
    </dgm:pt>
    <dgm:pt modelId="{AB280883-12BC-4633-B9AC-311329D72C83}">
      <dgm:prSet custT="1"/>
      <dgm:spPr>
        <a:solidFill>
          <a:schemeClr val="tx1"/>
        </a:soli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 на </a:t>
          </a:r>
          <a:r>
            <a:rPr lang="ru-RU" sz="18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2021-2025 </a:t>
          </a:r>
          <a:r>
            <a:rPr lang="ru-RU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роки (</a:t>
          </a:r>
          <a:r>
            <a:rPr lang="ru-RU" sz="1800" b="1" u="sng" dirty="0" err="1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1800" b="1" u="sng" dirty="0" err="1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1800" b="1" u="sng" dirty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1800" b="1" dirty="0" err="1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endParaRPr lang="uk-UA" sz="1800" b="1" dirty="0">
            <a:solidFill>
              <a:schemeClr val="bg1"/>
            </a:solidFill>
            <a:effectLst/>
            <a:latin typeface="+mn-lt"/>
            <a:cs typeface="Times New Roman" pitchFamily="18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1800" b="1" dirty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затверджені видатки </a:t>
          </a:r>
          <a:r>
            <a:rPr lang="uk-UA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2025 рік на суму </a:t>
          </a:r>
          <a:r>
            <a:rPr lang="uk-UA" sz="1800" b="1" dirty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1800" b="1" dirty="0" smtClean="0">
              <a:solidFill>
                <a:srgbClr val="0000FF"/>
              </a:solidFill>
              <a:effectLst/>
              <a:latin typeface="+mn-lt"/>
              <a:cs typeface="Times New Roman" pitchFamily="18" charset="0"/>
            </a:rPr>
            <a:t>124 391,1 </a:t>
          </a:r>
          <a:r>
            <a:rPr lang="uk-UA" sz="1800" b="1" u="none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1800" b="1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ис.грн</a:t>
          </a:r>
          <a:r>
            <a:rPr lang="uk-UA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.</a:t>
          </a:r>
          <a:r>
            <a:rPr lang="uk-UA" sz="18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1800" b="1" i="0" u="none" strike="noStrike" cap="none" normalizeH="0" baseline="0" dirty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355ED45-0742-466A-934F-E5B4D0F6A0B6}" type="parTrans" cxnId="{D0ABBDB9-BF00-4959-9D6E-09D7CB975F59}">
      <dgm:prSet/>
      <dgm:spPr/>
      <dgm:t>
        <a:bodyPr/>
        <a:lstStyle/>
        <a:p>
          <a:endParaRPr lang="ru-RU" sz="1800"/>
        </a:p>
      </dgm:t>
    </dgm:pt>
    <dgm:pt modelId="{B4FE337B-67B4-446D-8062-36C6ACAE2F9B}" type="sibTrans" cxnId="{D0ABBDB9-BF00-4959-9D6E-09D7CB975F59}">
      <dgm:prSet/>
      <dgm:spPr/>
      <dgm:t>
        <a:bodyPr/>
        <a:lstStyle/>
        <a:p>
          <a:endParaRPr lang="ru-RU" sz="1800"/>
        </a:p>
      </dgm:t>
    </dgm:pt>
    <dgm:pt modelId="{EF54BD59-1E6D-4C74-AEBC-679EB16CCDD2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Станом на</a:t>
          </a:r>
          <a:r>
            <a:rPr kumimoji="0" lang="uk-UA" sz="1800" b="1" i="0" u="none" strike="noStrike" cap="none" normalizeH="0" baseline="0" dirty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01.10.2025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Times New Roman" pitchFamily="18" charset="0"/>
            </a:rPr>
            <a:t>року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касові видатки складають: 71 587,2 </a:t>
          </a:r>
          <a:r>
            <a:rPr kumimoji="0" lang="uk-UA" sz="18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тис.грн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, зокрема на забезпечення: </a:t>
          </a:r>
          <a:endParaRPr kumimoji="0" lang="uk-UA" sz="1800" b="1" i="0" u="none" strike="noStrike" cap="none" normalizeH="0" baseline="0" dirty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1800" b="1" i="0" u="none" strike="noStrike" cap="none" normalizeH="0" baseline="0" dirty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cap="none" normalizeH="0" baseline="0" dirty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0A85D17-FF86-46B9-B5CF-24016E54D6E5}" type="parTrans" cxnId="{0407F76E-3F83-4264-BA6A-03BD8CD4BEBB}">
      <dgm:prSet/>
      <dgm:spPr/>
      <dgm:t>
        <a:bodyPr/>
        <a:lstStyle/>
        <a:p>
          <a:endParaRPr lang="ru-RU" sz="1800"/>
        </a:p>
      </dgm:t>
    </dgm:pt>
    <dgm:pt modelId="{92364E8C-2E6C-402B-8577-20705A2A9CFF}" type="sibTrans" cxnId="{0407F76E-3F83-4264-BA6A-03BD8CD4BEBB}">
      <dgm:prSet/>
      <dgm:spPr/>
      <dgm:t>
        <a:bodyPr/>
        <a:lstStyle/>
        <a:p>
          <a:endParaRPr lang="ru-RU" sz="1800"/>
        </a:p>
      </dgm:t>
    </dgm:pt>
    <dgm:pt modelId="{0B47EF69-C893-4609-9F49-F4696B772860}" type="pres">
      <dgm:prSet presAssocID="{C8CDC417-BB8F-4B57-BFAE-649A58B2B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DE884C-BFD1-4BDA-80BB-6E38C165266C}" type="pres">
      <dgm:prSet presAssocID="{AB280883-12BC-4633-B9AC-311329D72C83}" presName="hierRoot1" presStyleCnt="0">
        <dgm:presLayoutVars>
          <dgm:hierBranch/>
        </dgm:presLayoutVars>
      </dgm:prSet>
      <dgm:spPr/>
    </dgm:pt>
    <dgm:pt modelId="{F9EDEC64-61B4-49C9-9702-043A51598693}" type="pres">
      <dgm:prSet presAssocID="{AB280883-12BC-4633-B9AC-311329D72C83}" presName="rootComposite1" presStyleCnt="0"/>
      <dgm:spPr/>
    </dgm:pt>
    <dgm:pt modelId="{98605FCA-9E0C-45D6-9086-306A4B4D9711}" type="pres">
      <dgm:prSet presAssocID="{AB280883-12BC-4633-B9AC-311329D72C83}" presName="rootText1" presStyleLbl="node0" presStyleIdx="0" presStyleCnt="1" custScaleX="655015" custScaleY="205411" custLinFactNeighborX="2153" custLinFactNeighborY="-3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E7056-5922-44A1-A0C4-2B9BC65F27F5}" type="pres">
      <dgm:prSet presAssocID="{AB280883-12BC-4633-B9AC-311329D72C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4C96E2-D7A4-4DC2-B72B-96A359BDFF44}" type="pres">
      <dgm:prSet presAssocID="{AB280883-12BC-4633-B9AC-311329D72C83}" presName="hierChild2" presStyleCnt="0"/>
      <dgm:spPr/>
    </dgm:pt>
    <dgm:pt modelId="{E405D675-F987-4F98-A456-7221593682A4}" type="pres">
      <dgm:prSet presAssocID="{10A85D17-FF86-46B9-B5CF-24016E54D6E5}" presName="Name35" presStyleLbl="parChTrans1D2" presStyleIdx="0" presStyleCnt="1"/>
      <dgm:spPr/>
      <dgm:t>
        <a:bodyPr/>
        <a:lstStyle/>
        <a:p>
          <a:endParaRPr lang="ru-RU"/>
        </a:p>
      </dgm:t>
    </dgm:pt>
    <dgm:pt modelId="{8FD2117A-4296-4E1C-9A10-2973AD046310}" type="pres">
      <dgm:prSet presAssocID="{EF54BD59-1E6D-4C74-AEBC-679EB16CCDD2}" presName="hierRoot2" presStyleCnt="0">
        <dgm:presLayoutVars>
          <dgm:hierBranch/>
        </dgm:presLayoutVars>
      </dgm:prSet>
      <dgm:spPr/>
    </dgm:pt>
    <dgm:pt modelId="{B0214EEC-DD0C-4C70-86B6-8A4929924300}" type="pres">
      <dgm:prSet presAssocID="{EF54BD59-1E6D-4C74-AEBC-679EB16CCDD2}" presName="rootComposite" presStyleCnt="0"/>
      <dgm:spPr/>
    </dgm:pt>
    <dgm:pt modelId="{25A9E31B-0B3A-4EDD-8EC6-4BE06E433D24}" type="pres">
      <dgm:prSet presAssocID="{EF54BD59-1E6D-4C74-AEBC-679EB16CCDD2}" presName="rootText" presStyleLbl="node2" presStyleIdx="0" presStyleCnt="1" custScaleX="655015" custScaleY="86641" custLinFactNeighborX="558" custLinFactNeighborY="-43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68AE3-B214-4484-AF0F-D8E9188C10E4}" type="pres">
      <dgm:prSet presAssocID="{EF54BD59-1E6D-4C74-AEBC-679EB16CCDD2}" presName="rootConnector" presStyleLbl="node2" presStyleIdx="0" presStyleCnt="1"/>
      <dgm:spPr/>
      <dgm:t>
        <a:bodyPr/>
        <a:lstStyle/>
        <a:p>
          <a:endParaRPr lang="ru-RU"/>
        </a:p>
      </dgm:t>
    </dgm:pt>
    <dgm:pt modelId="{5E3C5CC6-6426-4EEF-8091-851FC4E6A6C5}" type="pres">
      <dgm:prSet presAssocID="{EF54BD59-1E6D-4C74-AEBC-679EB16CCDD2}" presName="hierChild4" presStyleCnt="0"/>
      <dgm:spPr/>
    </dgm:pt>
    <dgm:pt modelId="{43487CCD-5913-4A11-8DDA-EE770126C436}" type="pres">
      <dgm:prSet presAssocID="{EF54BD59-1E6D-4C74-AEBC-679EB16CCDD2}" presName="hierChild5" presStyleCnt="0"/>
      <dgm:spPr/>
    </dgm:pt>
    <dgm:pt modelId="{249F7025-7FCE-42E6-8196-765554D13430}" type="pres">
      <dgm:prSet presAssocID="{AB280883-12BC-4633-B9AC-311329D72C83}" presName="hierChild3" presStyleCnt="0"/>
      <dgm:spPr/>
    </dgm:pt>
  </dgm:ptLst>
  <dgm:cxnLst>
    <dgm:cxn modelId="{C9936397-CC6C-46B6-B811-434CAF60AE98}" type="presOf" srcId="{AB280883-12BC-4633-B9AC-311329D72C83}" destId="{98605FCA-9E0C-45D6-9086-306A4B4D9711}" srcOrd="0" destOrd="0" presId="urn:microsoft.com/office/officeart/2005/8/layout/orgChart1"/>
    <dgm:cxn modelId="{4DE726A5-5A0A-4BD1-9F44-6D52AE7AE54F}" type="presOf" srcId="{C8CDC417-BB8F-4B57-BFAE-649A58B2B83C}" destId="{0B47EF69-C893-4609-9F49-F4696B772860}" srcOrd="0" destOrd="0" presId="urn:microsoft.com/office/officeart/2005/8/layout/orgChart1"/>
    <dgm:cxn modelId="{92465659-9E21-4CF8-BAFD-CDAB6ADB9B34}" type="presOf" srcId="{EF54BD59-1E6D-4C74-AEBC-679EB16CCDD2}" destId="{E5868AE3-B214-4484-AF0F-D8E9188C10E4}" srcOrd="1" destOrd="0" presId="urn:microsoft.com/office/officeart/2005/8/layout/orgChart1"/>
    <dgm:cxn modelId="{9453DECC-0A8D-41FB-AA31-82520F4673A0}" type="presOf" srcId="{10A85D17-FF86-46B9-B5CF-24016E54D6E5}" destId="{E405D675-F987-4F98-A456-7221593682A4}" srcOrd="0" destOrd="0" presId="urn:microsoft.com/office/officeart/2005/8/layout/orgChart1"/>
    <dgm:cxn modelId="{D0ABBDB9-BF00-4959-9D6E-09D7CB975F59}" srcId="{C8CDC417-BB8F-4B57-BFAE-649A58B2B83C}" destId="{AB280883-12BC-4633-B9AC-311329D72C83}" srcOrd="0" destOrd="0" parTransId="{1355ED45-0742-466A-934F-E5B4D0F6A0B6}" sibTransId="{B4FE337B-67B4-446D-8062-36C6ACAE2F9B}"/>
    <dgm:cxn modelId="{A8957519-0CA4-4C97-B08D-64B180547A60}" type="presOf" srcId="{AB280883-12BC-4633-B9AC-311329D72C83}" destId="{2B0E7056-5922-44A1-A0C4-2B9BC65F27F5}" srcOrd="1" destOrd="0" presId="urn:microsoft.com/office/officeart/2005/8/layout/orgChart1"/>
    <dgm:cxn modelId="{D86DB48C-A631-4C39-B42E-02EAE676DEBC}" type="presOf" srcId="{EF54BD59-1E6D-4C74-AEBC-679EB16CCDD2}" destId="{25A9E31B-0B3A-4EDD-8EC6-4BE06E433D24}" srcOrd="0" destOrd="0" presId="urn:microsoft.com/office/officeart/2005/8/layout/orgChart1"/>
    <dgm:cxn modelId="{0407F76E-3F83-4264-BA6A-03BD8CD4BEBB}" srcId="{AB280883-12BC-4633-B9AC-311329D72C83}" destId="{EF54BD59-1E6D-4C74-AEBC-679EB16CCDD2}" srcOrd="0" destOrd="0" parTransId="{10A85D17-FF86-46B9-B5CF-24016E54D6E5}" sibTransId="{92364E8C-2E6C-402B-8577-20705A2A9CFF}"/>
    <dgm:cxn modelId="{58D43F18-6976-416D-9220-EB3AC104FB78}" type="presParOf" srcId="{0B47EF69-C893-4609-9F49-F4696B772860}" destId="{1ADE884C-BFD1-4BDA-80BB-6E38C165266C}" srcOrd="0" destOrd="0" presId="urn:microsoft.com/office/officeart/2005/8/layout/orgChart1"/>
    <dgm:cxn modelId="{6514C888-42FC-446A-A77B-0BB822482CBC}" type="presParOf" srcId="{1ADE884C-BFD1-4BDA-80BB-6E38C165266C}" destId="{F9EDEC64-61B4-49C9-9702-043A51598693}" srcOrd="0" destOrd="0" presId="urn:microsoft.com/office/officeart/2005/8/layout/orgChart1"/>
    <dgm:cxn modelId="{6983C9BD-4493-4599-B9C3-E539B6B937DD}" type="presParOf" srcId="{F9EDEC64-61B4-49C9-9702-043A51598693}" destId="{98605FCA-9E0C-45D6-9086-306A4B4D9711}" srcOrd="0" destOrd="0" presId="urn:microsoft.com/office/officeart/2005/8/layout/orgChart1"/>
    <dgm:cxn modelId="{3764143F-06B0-4497-B9E7-39887B138A1B}" type="presParOf" srcId="{F9EDEC64-61B4-49C9-9702-043A51598693}" destId="{2B0E7056-5922-44A1-A0C4-2B9BC65F27F5}" srcOrd="1" destOrd="0" presId="urn:microsoft.com/office/officeart/2005/8/layout/orgChart1"/>
    <dgm:cxn modelId="{2D8F24DE-86DE-4A57-8F09-D06FB8D4BE80}" type="presParOf" srcId="{1ADE884C-BFD1-4BDA-80BB-6E38C165266C}" destId="{354C96E2-D7A4-4DC2-B72B-96A359BDFF44}" srcOrd="1" destOrd="0" presId="urn:microsoft.com/office/officeart/2005/8/layout/orgChart1"/>
    <dgm:cxn modelId="{BBBEDF35-E923-4337-8496-4121C166F642}" type="presParOf" srcId="{354C96E2-D7A4-4DC2-B72B-96A359BDFF44}" destId="{E405D675-F987-4F98-A456-7221593682A4}" srcOrd="0" destOrd="0" presId="urn:microsoft.com/office/officeart/2005/8/layout/orgChart1"/>
    <dgm:cxn modelId="{C2FE7C2E-919F-426E-AEA0-5A7AC070221F}" type="presParOf" srcId="{354C96E2-D7A4-4DC2-B72B-96A359BDFF44}" destId="{8FD2117A-4296-4E1C-9A10-2973AD046310}" srcOrd="1" destOrd="0" presId="urn:microsoft.com/office/officeart/2005/8/layout/orgChart1"/>
    <dgm:cxn modelId="{5CFE1ECA-92EC-47A9-81BA-B1F2D4D8B164}" type="presParOf" srcId="{8FD2117A-4296-4E1C-9A10-2973AD046310}" destId="{B0214EEC-DD0C-4C70-86B6-8A4929924300}" srcOrd="0" destOrd="0" presId="urn:microsoft.com/office/officeart/2005/8/layout/orgChart1"/>
    <dgm:cxn modelId="{629B0055-4FB0-424D-BA62-4A4128070E6A}" type="presParOf" srcId="{B0214EEC-DD0C-4C70-86B6-8A4929924300}" destId="{25A9E31B-0B3A-4EDD-8EC6-4BE06E433D24}" srcOrd="0" destOrd="0" presId="urn:microsoft.com/office/officeart/2005/8/layout/orgChart1"/>
    <dgm:cxn modelId="{387CC2F4-073F-472E-B457-716F12436A53}" type="presParOf" srcId="{B0214EEC-DD0C-4C70-86B6-8A4929924300}" destId="{E5868AE3-B214-4484-AF0F-D8E9188C10E4}" srcOrd="1" destOrd="0" presId="urn:microsoft.com/office/officeart/2005/8/layout/orgChart1"/>
    <dgm:cxn modelId="{D8C798B8-035D-4D67-AD65-4274C01C7629}" type="presParOf" srcId="{8FD2117A-4296-4E1C-9A10-2973AD046310}" destId="{5E3C5CC6-6426-4EEF-8091-851FC4E6A6C5}" srcOrd="1" destOrd="0" presId="urn:microsoft.com/office/officeart/2005/8/layout/orgChart1"/>
    <dgm:cxn modelId="{6775D733-81C0-4962-B194-800B30372C15}" type="presParOf" srcId="{8FD2117A-4296-4E1C-9A10-2973AD046310}" destId="{43487CCD-5913-4A11-8DDA-EE770126C436}" srcOrd="2" destOrd="0" presId="urn:microsoft.com/office/officeart/2005/8/layout/orgChart1"/>
    <dgm:cxn modelId="{77EC7507-72E6-48F9-9F57-DD78CB4B4A2D}" type="presParOf" srcId="{1ADE884C-BFD1-4BDA-80BB-6E38C165266C}" destId="{249F7025-7FCE-42E6-8196-765554D1343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63F18-9959-4422-A966-FCE660023BC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7990CE3A-081E-461B-87AB-C2BE2BA630E7}">
      <dgm:prSet/>
      <dgm:spPr/>
      <dgm:t>
        <a:bodyPr/>
        <a:lstStyle/>
        <a:p>
          <a:pPr rtl="0"/>
          <a:r>
            <a:rPr lang="ru-RU" dirty="0" smtClean="0"/>
            <a:t>КНП «Центральна </a:t>
          </a:r>
          <a:r>
            <a:rPr lang="ru-RU" dirty="0" err="1" smtClean="0"/>
            <a:t>міська</a:t>
          </a:r>
          <a:r>
            <a:rPr lang="ru-RU" dirty="0" smtClean="0"/>
            <a:t> </a:t>
          </a:r>
          <a:r>
            <a:rPr lang="ru-RU" dirty="0" err="1" smtClean="0"/>
            <a:t>лікарня</a:t>
          </a:r>
          <a:r>
            <a:rPr lang="ru-RU" dirty="0" smtClean="0"/>
            <a:t>» КМР» </a:t>
          </a:r>
          <a:endParaRPr lang="uk-UA" dirty="0"/>
        </a:p>
      </dgm:t>
    </dgm:pt>
    <dgm:pt modelId="{CEB147AE-33D9-460C-858A-86E1766EF15A}" type="parTrans" cxnId="{DC85B7E7-6FD0-4763-B771-5581F81680D8}">
      <dgm:prSet/>
      <dgm:spPr/>
      <dgm:t>
        <a:bodyPr/>
        <a:lstStyle/>
        <a:p>
          <a:endParaRPr lang="uk-UA"/>
        </a:p>
      </dgm:t>
    </dgm:pt>
    <dgm:pt modelId="{3527E5A2-E1DC-4909-9D62-5A92E0D6EB3E}" type="sibTrans" cxnId="{DC85B7E7-6FD0-4763-B771-5581F81680D8}">
      <dgm:prSet/>
      <dgm:spPr/>
      <dgm:t>
        <a:bodyPr/>
        <a:lstStyle/>
        <a:p>
          <a:endParaRPr lang="uk-UA"/>
        </a:p>
      </dgm:t>
    </dgm:pt>
    <dgm:pt modelId="{F8978811-06BE-47BA-9C62-D93EA62EE8FA}">
      <dgm:prSet/>
      <dgm:spPr/>
      <dgm:t>
        <a:bodyPr/>
        <a:lstStyle/>
        <a:p>
          <a:pPr rtl="0"/>
          <a:r>
            <a:rPr lang="ru-RU" smtClean="0"/>
            <a:t>КНП «Міська лікарня швидкої медичної допомоги» КМР»</a:t>
          </a:r>
          <a:endParaRPr lang="uk-UA"/>
        </a:p>
      </dgm:t>
    </dgm:pt>
    <dgm:pt modelId="{B8A64492-BFBF-43D3-9F7E-F77598F7C865}" type="parTrans" cxnId="{D49DFC93-C12D-4F7E-BF14-9C6CB77E5491}">
      <dgm:prSet/>
      <dgm:spPr/>
      <dgm:t>
        <a:bodyPr/>
        <a:lstStyle/>
        <a:p>
          <a:endParaRPr lang="uk-UA"/>
        </a:p>
      </dgm:t>
    </dgm:pt>
    <dgm:pt modelId="{EDA8AE2B-D793-481B-BEE4-B261D9A85F21}" type="sibTrans" cxnId="{D49DFC93-C12D-4F7E-BF14-9C6CB77E5491}">
      <dgm:prSet/>
      <dgm:spPr/>
      <dgm:t>
        <a:bodyPr/>
        <a:lstStyle/>
        <a:p>
          <a:endParaRPr lang="uk-UA"/>
        </a:p>
      </dgm:t>
    </dgm:pt>
    <dgm:pt modelId="{ABA25A5C-3C79-4F83-8504-43ABA49C724A}" type="pres">
      <dgm:prSet presAssocID="{78363F18-9959-4422-A966-FCE660023B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64350CD-E970-4FC5-8A9D-0793EB013171}" type="pres">
      <dgm:prSet presAssocID="{7990CE3A-081E-461B-87AB-C2BE2BA630E7}" presName="horFlow" presStyleCnt="0"/>
      <dgm:spPr/>
    </dgm:pt>
    <dgm:pt modelId="{798E2AEE-C7AF-4D99-907C-A3CD25626EBB}" type="pres">
      <dgm:prSet presAssocID="{7990CE3A-081E-461B-87AB-C2BE2BA630E7}" presName="bigChev" presStyleLbl="node1" presStyleIdx="0" presStyleCnt="2"/>
      <dgm:spPr/>
      <dgm:t>
        <a:bodyPr/>
        <a:lstStyle/>
        <a:p>
          <a:endParaRPr lang="uk-UA"/>
        </a:p>
      </dgm:t>
    </dgm:pt>
    <dgm:pt modelId="{7919BF5C-F528-487B-841D-00F8F6D08CB6}" type="pres">
      <dgm:prSet presAssocID="{7990CE3A-081E-461B-87AB-C2BE2BA630E7}" presName="vSp" presStyleCnt="0"/>
      <dgm:spPr/>
    </dgm:pt>
    <dgm:pt modelId="{79E5F5E8-CDE8-4CF1-BF1A-F80545BA3029}" type="pres">
      <dgm:prSet presAssocID="{F8978811-06BE-47BA-9C62-D93EA62EE8FA}" presName="horFlow" presStyleCnt="0"/>
      <dgm:spPr/>
    </dgm:pt>
    <dgm:pt modelId="{95E6290D-7067-4CB8-9AE1-FDCF3ECB5996}" type="pres">
      <dgm:prSet presAssocID="{F8978811-06BE-47BA-9C62-D93EA62EE8FA}" presName="bigChev" presStyleLbl="node1" presStyleIdx="1" presStyleCnt="2"/>
      <dgm:spPr/>
      <dgm:t>
        <a:bodyPr/>
        <a:lstStyle/>
        <a:p>
          <a:endParaRPr lang="uk-UA"/>
        </a:p>
      </dgm:t>
    </dgm:pt>
  </dgm:ptLst>
  <dgm:cxnLst>
    <dgm:cxn modelId="{DC85B7E7-6FD0-4763-B771-5581F81680D8}" srcId="{78363F18-9959-4422-A966-FCE660023BCA}" destId="{7990CE3A-081E-461B-87AB-C2BE2BA630E7}" srcOrd="0" destOrd="0" parTransId="{CEB147AE-33D9-460C-858A-86E1766EF15A}" sibTransId="{3527E5A2-E1DC-4909-9D62-5A92E0D6EB3E}"/>
    <dgm:cxn modelId="{01CBB5AB-D19A-40F3-93B5-D0C0FCF93FB2}" type="presOf" srcId="{F8978811-06BE-47BA-9C62-D93EA62EE8FA}" destId="{95E6290D-7067-4CB8-9AE1-FDCF3ECB5996}" srcOrd="0" destOrd="0" presId="urn:microsoft.com/office/officeart/2005/8/layout/lProcess3"/>
    <dgm:cxn modelId="{EA634393-9D12-42C7-8DD2-DB7A3EC4F9CC}" type="presOf" srcId="{78363F18-9959-4422-A966-FCE660023BCA}" destId="{ABA25A5C-3C79-4F83-8504-43ABA49C724A}" srcOrd="0" destOrd="0" presId="urn:microsoft.com/office/officeart/2005/8/layout/lProcess3"/>
    <dgm:cxn modelId="{D49DFC93-C12D-4F7E-BF14-9C6CB77E5491}" srcId="{78363F18-9959-4422-A966-FCE660023BCA}" destId="{F8978811-06BE-47BA-9C62-D93EA62EE8FA}" srcOrd="1" destOrd="0" parTransId="{B8A64492-BFBF-43D3-9F7E-F77598F7C865}" sibTransId="{EDA8AE2B-D793-481B-BEE4-B261D9A85F21}"/>
    <dgm:cxn modelId="{48284589-7C11-467A-93DF-5BA277F2462E}" type="presOf" srcId="{7990CE3A-081E-461B-87AB-C2BE2BA630E7}" destId="{798E2AEE-C7AF-4D99-907C-A3CD25626EBB}" srcOrd="0" destOrd="0" presId="urn:microsoft.com/office/officeart/2005/8/layout/lProcess3"/>
    <dgm:cxn modelId="{DBB0F57B-69DD-45D0-841F-31114FB15B93}" type="presParOf" srcId="{ABA25A5C-3C79-4F83-8504-43ABA49C724A}" destId="{764350CD-E970-4FC5-8A9D-0793EB013171}" srcOrd="0" destOrd="0" presId="urn:microsoft.com/office/officeart/2005/8/layout/lProcess3"/>
    <dgm:cxn modelId="{614A9096-D9CE-4E0D-BA5C-FAEB634A311C}" type="presParOf" srcId="{764350CD-E970-4FC5-8A9D-0793EB013171}" destId="{798E2AEE-C7AF-4D99-907C-A3CD25626EBB}" srcOrd="0" destOrd="0" presId="urn:microsoft.com/office/officeart/2005/8/layout/lProcess3"/>
    <dgm:cxn modelId="{8D1EB108-15CF-404D-874B-B986D834D6E8}" type="presParOf" srcId="{ABA25A5C-3C79-4F83-8504-43ABA49C724A}" destId="{7919BF5C-F528-487B-841D-00F8F6D08CB6}" srcOrd="1" destOrd="0" presId="urn:microsoft.com/office/officeart/2005/8/layout/lProcess3"/>
    <dgm:cxn modelId="{7CB50BAD-4351-45BE-A52B-905F2716265E}" type="presParOf" srcId="{ABA25A5C-3C79-4F83-8504-43ABA49C724A}" destId="{79E5F5E8-CDE8-4CF1-BF1A-F80545BA3029}" srcOrd="2" destOrd="0" presId="urn:microsoft.com/office/officeart/2005/8/layout/lProcess3"/>
    <dgm:cxn modelId="{683DFBC8-B46C-4F8B-B2F5-6FC299BB7E2A}" type="presParOf" srcId="{79E5F5E8-CDE8-4CF1-BF1A-F80545BA3029}" destId="{95E6290D-7067-4CB8-9AE1-FDCF3ECB59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31B1C-FED9-486A-8D17-F714575997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8C6AAC-59CD-4F61-8294-7EDDDDA36B59}">
      <dgm:prSet custT="1"/>
      <dgm:spPr/>
      <dgm:t>
        <a:bodyPr/>
        <a:lstStyle/>
        <a:p>
          <a:pPr rtl="0"/>
          <a:r>
            <a:rPr lang="uk-UA" sz="1400" dirty="0" smtClean="0"/>
            <a:t>надання психосоціальної допомоги та психосоціальних послуг на первинному і вторинному рівнях в амбулаторних умовах </a:t>
          </a:r>
          <a:endParaRPr lang="uk-UA" sz="1400" dirty="0"/>
        </a:p>
      </dgm:t>
    </dgm:pt>
    <dgm:pt modelId="{9EFF5527-F542-45FD-A617-0E6BBC94F421}" type="parTrans" cxnId="{4D0FEC3B-14F9-415B-B6BC-A6E51FC03402}">
      <dgm:prSet/>
      <dgm:spPr/>
      <dgm:t>
        <a:bodyPr/>
        <a:lstStyle/>
        <a:p>
          <a:endParaRPr lang="uk-UA"/>
        </a:p>
      </dgm:t>
    </dgm:pt>
    <dgm:pt modelId="{0300221D-2A9D-4DEE-A8DB-B656F19C2049}" type="sibTrans" cxnId="{4D0FEC3B-14F9-415B-B6BC-A6E51FC03402}">
      <dgm:prSet/>
      <dgm:spPr/>
      <dgm:t>
        <a:bodyPr/>
        <a:lstStyle/>
        <a:p>
          <a:endParaRPr lang="uk-UA"/>
        </a:p>
      </dgm:t>
    </dgm:pt>
    <dgm:pt modelId="{63CC2BCC-98F4-4970-95C2-A275E0E82FDA}">
      <dgm:prSet custT="1"/>
      <dgm:spPr/>
      <dgm:t>
        <a:bodyPr/>
        <a:lstStyle/>
        <a:p>
          <a:pPr rtl="0"/>
          <a:r>
            <a:rPr lang="uk-UA" sz="1400" dirty="0" smtClean="0"/>
            <a:t>надання стаціонарної психіатричної допомоги </a:t>
          </a:r>
          <a:endParaRPr lang="uk-UA" sz="1400" dirty="0"/>
        </a:p>
      </dgm:t>
    </dgm:pt>
    <dgm:pt modelId="{04A878B8-04AC-44AB-8D4A-323AB15D3A7D}" type="parTrans" cxnId="{455D1924-B870-4900-BFE6-4CDBAADD6696}">
      <dgm:prSet/>
      <dgm:spPr/>
      <dgm:t>
        <a:bodyPr/>
        <a:lstStyle/>
        <a:p>
          <a:endParaRPr lang="uk-UA"/>
        </a:p>
      </dgm:t>
    </dgm:pt>
    <dgm:pt modelId="{FB24DA02-DA4E-4ACE-927D-51B995A82611}" type="sibTrans" cxnId="{455D1924-B870-4900-BFE6-4CDBAADD6696}">
      <dgm:prSet/>
      <dgm:spPr/>
      <dgm:t>
        <a:bodyPr/>
        <a:lstStyle/>
        <a:p>
          <a:endParaRPr lang="uk-UA"/>
        </a:p>
      </dgm:t>
    </dgm:pt>
    <dgm:pt modelId="{61F26390-7C71-4696-A2ED-FB90C21B2683}">
      <dgm:prSet custT="1"/>
      <dgm:spPr/>
      <dgm:t>
        <a:bodyPr/>
        <a:lstStyle/>
        <a:p>
          <a:pPr rtl="0"/>
          <a:r>
            <a:rPr lang="uk-UA" sz="1400" dirty="0" smtClean="0"/>
            <a:t>а також за місцем проживання пацієнта — мобільною </a:t>
          </a:r>
          <a:r>
            <a:rPr lang="uk-UA" sz="1400" dirty="0" err="1" smtClean="0"/>
            <a:t>мультидисциплінарною</a:t>
          </a:r>
          <a:r>
            <a:rPr lang="uk-UA" sz="1400" dirty="0" smtClean="0"/>
            <a:t> командою</a:t>
          </a:r>
          <a:endParaRPr lang="uk-UA" sz="1400" dirty="0"/>
        </a:p>
      </dgm:t>
    </dgm:pt>
    <dgm:pt modelId="{89536C3F-C586-48C7-B84B-B80EEEA8AAC7}" type="parTrans" cxnId="{737A39AE-0792-4DEA-9EA3-B1BF4318BEE1}">
      <dgm:prSet/>
      <dgm:spPr/>
      <dgm:t>
        <a:bodyPr/>
        <a:lstStyle/>
        <a:p>
          <a:endParaRPr lang="uk-UA"/>
        </a:p>
      </dgm:t>
    </dgm:pt>
    <dgm:pt modelId="{1387BC4B-B775-4FA9-96B0-3374C4DC9DDB}" type="sibTrans" cxnId="{737A39AE-0792-4DEA-9EA3-B1BF4318BEE1}">
      <dgm:prSet/>
      <dgm:spPr/>
      <dgm:t>
        <a:bodyPr/>
        <a:lstStyle/>
        <a:p>
          <a:endParaRPr lang="uk-UA"/>
        </a:p>
      </dgm:t>
    </dgm:pt>
    <dgm:pt modelId="{A7FEC066-DB5E-46EF-A664-8023170EFB76}" type="pres">
      <dgm:prSet presAssocID="{AFA31B1C-FED9-486A-8D17-F714575997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D1EBD7-5798-497E-8717-1971244F3D62}" type="pres">
      <dgm:prSet presAssocID="{998C6AAC-59CD-4F61-8294-7EDDDDA36B59}" presName="linNode" presStyleCnt="0"/>
      <dgm:spPr/>
    </dgm:pt>
    <dgm:pt modelId="{E27C4066-91AA-4BE2-9F8F-BB2C485C4BFC}" type="pres">
      <dgm:prSet presAssocID="{998C6AAC-59CD-4F61-8294-7EDDDDA36B59}" presName="parentText" presStyleLbl="node1" presStyleIdx="0" presStyleCnt="3" custScaleX="12082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0C4B7-4F87-48EE-9FEF-9D7E6F00DB05}" type="pres">
      <dgm:prSet presAssocID="{0300221D-2A9D-4DEE-A8DB-B656F19C2049}" presName="sp" presStyleCnt="0"/>
      <dgm:spPr/>
    </dgm:pt>
    <dgm:pt modelId="{2C801C9E-D36C-493C-BA11-379F11F58413}" type="pres">
      <dgm:prSet presAssocID="{63CC2BCC-98F4-4970-95C2-A275E0E82FDA}" presName="linNode" presStyleCnt="0"/>
      <dgm:spPr/>
    </dgm:pt>
    <dgm:pt modelId="{D03A9CAC-0ADF-48F5-B40E-A749D85D2F13}" type="pres">
      <dgm:prSet presAssocID="{63CC2BCC-98F4-4970-95C2-A275E0E82FDA}" presName="parentText" presStyleLbl="node1" presStyleIdx="1" presStyleCnt="3" custScaleX="11925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948D33-9A6B-4DCD-BBF3-86BD6FA7ABB4}" type="pres">
      <dgm:prSet presAssocID="{FB24DA02-DA4E-4ACE-927D-51B995A82611}" presName="sp" presStyleCnt="0"/>
      <dgm:spPr/>
    </dgm:pt>
    <dgm:pt modelId="{7ACEF758-6174-481C-8955-B6108BB1F6B2}" type="pres">
      <dgm:prSet presAssocID="{61F26390-7C71-4696-A2ED-FB90C21B2683}" presName="linNode" presStyleCnt="0"/>
      <dgm:spPr/>
    </dgm:pt>
    <dgm:pt modelId="{5D4E9DB4-7044-4F6E-8738-0AB5648E48B2}" type="pres">
      <dgm:prSet presAssocID="{61F26390-7C71-4696-A2ED-FB90C21B2683}" presName="parentText" presStyleLbl="node1" presStyleIdx="2" presStyleCnt="3" custScaleX="12643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94638AF-6011-43C9-B029-C324F8D44427}" type="presOf" srcId="{63CC2BCC-98F4-4970-95C2-A275E0E82FDA}" destId="{D03A9CAC-0ADF-48F5-B40E-A749D85D2F13}" srcOrd="0" destOrd="0" presId="urn:microsoft.com/office/officeart/2005/8/layout/vList5"/>
    <dgm:cxn modelId="{4D0FEC3B-14F9-415B-B6BC-A6E51FC03402}" srcId="{AFA31B1C-FED9-486A-8D17-F714575997E6}" destId="{998C6AAC-59CD-4F61-8294-7EDDDDA36B59}" srcOrd="0" destOrd="0" parTransId="{9EFF5527-F542-45FD-A617-0E6BBC94F421}" sibTransId="{0300221D-2A9D-4DEE-A8DB-B656F19C2049}"/>
    <dgm:cxn modelId="{CCBF96AC-3302-47F7-B01E-B2F082E9F038}" type="presOf" srcId="{61F26390-7C71-4696-A2ED-FB90C21B2683}" destId="{5D4E9DB4-7044-4F6E-8738-0AB5648E48B2}" srcOrd="0" destOrd="0" presId="urn:microsoft.com/office/officeart/2005/8/layout/vList5"/>
    <dgm:cxn modelId="{C8DAF6CC-8B30-4580-8AED-821DBCDF3633}" type="presOf" srcId="{AFA31B1C-FED9-486A-8D17-F714575997E6}" destId="{A7FEC066-DB5E-46EF-A664-8023170EFB76}" srcOrd="0" destOrd="0" presId="urn:microsoft.com/office/officeart/2005/8/layout/vList5"/>
    <dgm:cxn modelId="{737A39AE-0792-4DEA-9EA3-B1BF4318BEE1}" srcId="{AFA31B1C-FED9-486A-8D17-F714575997E6}" destId="{61F26390-7C71-4696-A2ED-FB90C21B2683}" srcOrd="2" destOrd="0" parTransId="{89536C3F-C586-48C7-B84B-B80EEEA8AAC7}" sibTransId="{1387BC4B-B775-4FA9-96B0-3374C4DC9DDB}"/>
    <dgm:cxn modelId="{455D1924-B870-4900-BFE6-4CDBAADD6696}" srcId="{AFA31B1C-FED9-486A-8D17-F714575997E6}" destId="{63CC2BCC-98F4-4970-95C2-A275E0E82FDA}" srcOrd="1" destOrd="0" parTransId="{04A878B8-04AC-44AB-8D4A-323AB15D3A7D}" sibTransId="{FB24DA02-DA4E-4ACE-927D-51B995A82611}"/>
    <dgm:cxn modelId="{780BCD58-BB64-4B0C-BD23-3AA145A7B7C2}" type="presOf" srcId="{998C6AAC-59CD-4F61-8294-7EDDDDA36B59}" destId="{E27C4066-91AA-4BE2-9F8F-BB2C485C4BFC}" srcOrd="0" destOrd="0" presId="urn:microsoft.com/office/officeart/2005/8/layout/vList5"/>
    <dgm:cxn modelId="{D5023ACD-1FE5-4C1F-B4EB-93E14D07FAF7}" type="presParOf" srcId="{A7FEC066-DB5E-46EF-A664-8023170EFB76}" destId="{C5D1EBD7-5798-497E-8717-1971244F3D62}" srcOrd="0" destOrd="0" presId="urn:microsoft.com/office/officeart/2005/8/layout/vList5"/>
    <dgm:cxn modelId="{89A6C81F-6649-4278-9519-3FC6182F9EFA}" type="presParOf" srcId="{C5D1EBD7-5798-497E-8717-1971244F3D62}" destId="{E27C4066-91AA-4BE2-9F8F-BB2C485C4BFC}" srcOrd="0" destOrd="0" presId="urn:microsoft.com/office/officeart/2005/8/layout/vList5"/>
    <dgm:cxn modelId="{41CE7148-8851-4593-BFD1-790FB47FEDA1}" type="presParOf" srcId="{A7FEC066-DB5E-46EF-A664-8023170EFB76}" destId="{FAA0C4B7-4F87-48EE-9FEF-9D7E6F00DB05}" srcOrd="1" destOrd="0" presId="urn:microsoft.com/office/officeart/2005/8/layout/vList5"/>
    <dgm:cxn modelId="{45817FB3-05B6-4654-9187-09910C0BA29D}" type="presParOf" srcId="{A7FEC066-DB5E-46EF-A664-8023170EFB76}" destId="{2C801C9E-D36C-493C-BA11-379F11F58413}" srcOrd="2" destOrd="0" presId="urn:microsoft.com/office/officeart/2005/8/layout/vList5"/>
    <dgm:cxn modelId="{5795A8E6-5B90-4922-9A12-D2A77CC248D1}" type="presParOf" srcId="{2C801C9E-D36C-493C-BA11-379F11F58413}" destId="{D03A9CAC-0ADF-48F5-B40E-A749D85D2F13}" srcOrd="0" destOrd="0" presId="urn:microsoft.com/office/officeart/2005/8/layout/vList5"/>
    <dgm:cxn modelId="{AFF6CA94-6840-4FC1-BED3-30B4C6B990CA}" type="presParOf" srcId="{A7FEC066-DB5E-46EF-A664-8023170EFB76}" destId="{AD948D33-9A6B-4DCD-BBF3-86BD6FA7ABB4}" srcOrd="3" destOrd="0" presId="urn:microsoft.com/office/officeart/2005/8/layout/vList5"/>
    <dgm:cxn modelId="{2B8FA5C4-1808-43B7-890C-4447C0400FA4}" type="presParOf" srcId="{A7FEC066-DB5E-46EF-A664-8023170EFB76}" destId="{7ACEF758-6174-481C-8955-B6108BB1F6B2}" srcOrd="4" destOrd="0" presId="urn:microsoft.com/office/officeart/2005/8/layout/vList5"/>
    <dgm:cxn modelId="{35602E30-4B7F-4CAA-AB58-7043077D4916}" type="presParOf" srcId="{7ACEF758-6174-481C-8955-B6108BB1F6B2}" destId="{5D4E9DB4-7044-4F6E-8738-0AB5648E48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31B1C-FED9-486A-8D17-F714575997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8C6AAC-59CD-4F61-8294-7EDDDDA36B59}">
      <dgm:prSet custT="1"/>
      <dgm:spPr/>
      <dgm:t>
        <a:bodyPr/>
        <a:lstStyle/>
        <a:p>
          <a:pPr rtl="0"/>
          <a:r>
            <a:rPr lang="uk-UA" sz="1400" dirty="0" smtClean="0"/>
            <a:t>2 лікарі-психіатри та   2 психолога</a:t>
          </a:r>
          <a:endParaRPr lang="uk-UA" sz="1400" dirty="0"/>
        </a:p>
      </dgm:t>
    </dgm:pt>
    <dgm:pt modelId="{9EFF5527-F542-45FD-A617-0E6BBC94F421}" type="parTrans" cxnId="{4D0FEC3B-14F9-415B-B6BC-A6E51FC03402}">
      <dgm:prSet/>
      <dgm:spPr/>
      <dgm:t>
        <a:bodyPr/>
        <a:lstStyle/>
        <a:p>
          <a:endParaRPr lang="uk-UA"/>
        </a:p>
      </dgm:t>
    </dgm:pt>
    <dgm:pt modelId="{0300221D-2A9D-4DEE-A8DB-B656F19C2049}" type="sibTrans" cxnId="{4D0FEC3B-14F9-415B-B6BC-A6E51FC03402}">
      <dgm:prSet/>
      <dgm:spPr/>
      <dgm:t>
        <a:bodyPr/>
        <a:lstStyle/>
        <a:p>
          <a:endParaRPr lang="uk-UA"/>
        </a:p>
      </dgm:t>
    </dgm:pt>
    <dgm:pt modelId="{63CC2BCC-98F4-4970-95C2-A275E0E82FDA}">
      <dgm:prSet custT="1"/>
      <dgm:spPr/>
      <dgm:t>
        <a:bodyPr/>
        <a:lstStyle/>
        <a:p>
          <a:pPr rtl="0"/>
          <a:r>
            <a:rPr lang="uk-UA" sz="1400" dirty="0" smtClean="0"/>
            <a:t>2 лікаря-психіатра та 3 психологи</a:t>
          </a:r>
          <a:endParaRPr lang="uk-UA" sz="1400" dirty="0"/>
        </a:p>
      </dgm:t>
    </dgm:pt>
    <dgm:pt modelId="{04A878B8-04AC-44AB-8D4A-323AB15D3A7D}" type="parTrans" cxnId="{455D1924-B870-4900-BFE6-4CDBAADD6696}">
      <dgm:prSet/>
      <dgm:spPr/>
      <dgm:t>
        <a:bodyPr/>
        <a:lstStyle/>
        <a:p>
          <a:endParaRPr lang="uk-UA"/>
        </a:p>
      </dgm:t>
    </dgm:pt>
    <dgm:pt modelId="{FB24DA02-DA4E-4ACE-927D-51B995A82611}" type="sibTrans" cxnId="{455D1924-B870-4900-BFE6-4CDBAADD6696}">
      <dgm:prSet/>
      <dgm:spPr/>
      <dgm:t>
        <a:bodyPr/>
        <a:lstStyle/>
        <a:p>
          <a:endParaRPr lang="uk-UA"/>
        </a:p>
      </dgm:t>
    </dgm:pt>
    <dgm:pt modelId="{A7FEC066-DB5E-46EF-A664-8023170EFB76}" type="pres">
      <dgm:prSet presAssocID="{AFA31B1C-FED9-486A-8D17-F714575997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D1EBD7-5798-497E-8717-1971244F3D62}" type="pres">
      <dgm:prSet presAssocID="{998C6AAC-59CD-4F61-8294-7EDDDDA36B59}" presName="linNode" presStyleCnt="0"/>
      <dgm:spPr/>
    </dgm:pt>
    <dgm:pt modelId="{E27C4066-91AA-4BE2-9F8F-BB2C485C4BFC}" type="pres">
      <dgm:prSet presAssocID="{998C6AAC-59CD-4F61-8294-7EDDDDA36B59}" presName="parentText" presStyleLbl="node1" presStyleIdx="0" presStyleCnt="2" custScaleX="86206" custLinFactNeighborX="-15431" custLinFactNeighborY="18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0C4B7-4F87-48EE-9FEF-9D7E6F00DB05}" type="pres">
      <dgm:prSet presAssocID="{0300221D-2A9D-4DEE-A8DB-B656F19C2049}" presName="sp" presStyleCnt="0"/>
      <dgm:spPr/>
    </dgm:pt>
    <dgm:pt modelId="{2C801C9E-D36C-493C-BA11-379F11F58413}" type="pres">
      <dgm:prSet presAssocID="{63CC2BCC-98F4-4970-95C2-A275E0E82FDA}" presName="linNode" presStyleCnt="0"/>
      <dgm:spPr/>
    </dgm:pt>
    <dgm:pt modelId="{D03A9CAC-0ADF-48F5-B40E-A749D85D2F13}" type="pres">
      <dgm:prSet presAssocID="{63CC2BCC-98F4-4970-95C2-A275E0E82FDA}" presName="parentText" presStyleLbl="node1" presStyleIdx="1" presStyleCnt="2" custScaleX="86206" custLinFactNeighborX="-15431" custLinFactNeighborY="-142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9F7C2D1-078A-4CE8-9EFB-1B0584EB65D5}" type="presOf" srcId="{63CC2BCC-98F4-4970-95C2-A275E0E82FDA}" destId="{D03A9CAC-0ADF-48F5-B40E-A749D85D2F13}" srcOrd="0" destOrd="0" presId="urn:microsoft.com/office/officeart/2005/8/layout/vList5"/>
    <dgm:cxn modelId="{850EF962-6690-4263-82FE-068C9F39DF99}" type="presOf" srcId="{AFA31B1C-FED9-486A-8D17-F714575997E6}" destId="{A7FEC066-DB5E-46EF-A664-8023170EFB76}" srcOrd="0" destOrd="0" presId="urn:microsoft.com/office/officeart/2005/8/layout/vList5"/>
    <dgm:cxn modelId="{4D0FEC3B-14F9-415B-B6BC-A6E51FC03402}" srcId="{AFA31B1C-FED9-486A-8D17-F714575997E6}" destId="{998C6AAC-59CD-4F61-8294-7EDDDDA36B59}" srcOrd="0" destOrd="0" parTransId="{9EFF5527-F542-45FD-A617-0E6BBC94F421}" sibTransId="{0300221D-2A9D-4DEE-A8DB-B656F19C2049}"/>
    <dgm:cxn modelId="{CCA03710-83D5-4CEA-AC90-F2080FB11AAC}" type="presOf" srcId="{998C6AAC-59CD-4F61-8294-7EDDDDA36B59}" destId="{E27C4066-91AA-4BE2-9F8F-BB2C485C4BFC}" srcOrd="0" destOrd="0" presId="urn:microsoft.com/office/officeart/2005/8/layout/vList5"/>
    <dgm:cxn modelId="{455D1924-B870-4900-BFE6-4CDBAADD6696}" srcId="{AFA31B1C-FED9-486A-8D17-F714575997E6}" destId="{63CC2BCC-98F4-4970-95C2-A275E0E82FDA}" srcOrd="1" destOrd="0" parTransId="{04A878B8-04AC-44AB-8D4A-323AB15D3A7D}" sibTransId="{FB24DA02-DA4E-4ACE-927D-51B995A82611}"/>
    <dgm:cxn modelId="{FB2658E4-30B9-448C-B1AF-BEC8FAC73725}" type="presParOf" srcId="{A7FEC066-DB5E-46EF-A664-8023170EFB76}" destId="{C5D1EBD7-5798-497E-8717-1971244F3D62}" srcOrd="0" destOrd="0" presId="urn:microsoft.com/office/officeart/2005/8/layout/vList5"/>
    <dgm:cxn modelId="{C9DB319D-4C3F-4E7C-83AF-0BAEBEE17962}" type="presParOf" srcId="{C5D1EBD7-5798-497E-8717-1971244F3D62}" destId="{E27C4066-91AA-4BE2-9F8F-BB2C485C4BFC}" srcOrd="0" destOrd="0" presId="urn:microsoft.com/office/officeart/2005/8/layout/vList5"/>
    <dgm:cxn modelId="{E68BBDC6-3FC3-4217-8D78-E76DEFF72768}" type="presParOf" srcId="{A7FEC066-DB5E-46EF-A664-8023170EFB76}" destId="{FAA0C4B7-4F87-48EE-9FEF-9D7E6F00DB05}" srcOrd="1" destOrd="0" presId="urn:microsoft.com/office/officeart/2005/8/layout/vList5"/>
    <dgm:cxn modelId="{2ADFEDEC-B42F-40B3-B70D-FE24225B7A5B}" type="presParOf" srcId="{A7FEC066-DB5E-46EF-A664-8023170EFB76}" destId="{2C801C9E-D36C-493C-BA11-379F11F58413}" srcOrd="2" destOrd="0" presId="urn:microsoft.com/office/officeart/2005/8/layout/vList5"/>
    <dgm:cxn modelId="{74FFC82D-06F5-43A4-B219-A490B49C5738}" type="presParOf" srcId="{2C801C9E-D36C-493C-BA11-379F11F58413}" destId="{D03A9CAC-0ADF-48F5-B40E-A749D85D2F1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A31B1C-FED9-486A-8D17-F714575997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8C6AAC-59CD-4F61-8294-7EDDDDA36B59}">
      <dgm:prSet custT="1"/>
      <dgm:spPr/>
      <dgm:t>
        <a:bodyPr/>
        <a:lstStyle/>
        <a:p>
          <a:pPr rtl="0"/>
          <a:r>
            <a:rPr lang="uk-UA" sz="1400" dirty="0" smtClean="0"/>
            <a:t>надали допомогу </a:t>
          </a:r>
        </a:p>
        <a:p>
          <a:pPr rtl="0"/>
          <a:r>
            <a:rPr lang="uk-UA" sz="1400" dirty="0" smtClean="0"/>
            <a:t>2 248 особам, із яких: </a:t>
          </a:r>
          <a:r>
            <a:rPr lang="uk-UA" sz="1400" dirty="0" smtClean="0"/>
            <a:t>в </a:t>
          </a:r>
          <a:r>
            <a:rPr lang="uk-UA" sz="1400" dirty="0" err="1" smtClean="0"/>
            <a:t>т.ч</a:t>
          </a:r>
          <a:r>
            <a:rPr lang="uk-UA" sz="1400" dirty="0" smtClean="0"/>
            <a:t>.: УБД - 296,  ЗСУ- 548, членам сімей ветеранів -132, членам сімей загиблих – 11, членам безвісті зниклих – 2,  ветеранам з інвалідністю – 11, учасникам АТО – 12, ВПО -51.   </a:t>
          </a:r>
          <a:endParaRPr lang="uk-UA" sz="1400" dirty="0"/>
        </a:p>
      </dgm:t>
    </dgm:pt>
    <dgm:pt modelId="{9EFF5527-F542-45FD-A617-0E6BBC94F421}" type="parTrans" cxnId="{4D0FEC3B-14F9-415B-B6BC-A6E51FC03402}">
      <dgm:prSet/>
      <dgm:spPr/>
      <dgm:t>
        <a:bodyPr/>
        <a:lstStyle/>
        <a:p>
          <a:endParaRPr lang="uk-UA"/>
        </a:p>
      </dgm:t>
    </dgm:pt>
    <dgm:pt modelId="{0300221D-2A9D-4DEE-A8DB-B656F19C2049}" type="sibTrans" cxnId="{4D0FEC3B-14F9-415B-B6BC-A6E51FC03402}">
      <dgm:prSet/>
      <dgm:spPr/>
      <dgm:t>
        <a:bodyPr/>
        <a:lstStyle/>
        <a:p>
          <a:endParaRPr lang="uk-UA"/>
        </a:p>
      </dgm:t>
    </dgm:pt>
    <dgm:pt modelId="{63CC2BCC-98F4-4970-95C2-A275E0E82FDA}">
      <dgm:prSet custT="1"/>
      <dgm:spPr/>
      <dgm:t>
        <a:bodyPr/>
        <a:lstStyle/>
        <a:p>
          <a:pPr rtl="0"/>
          <a:r>
            <a:rPr lang="uk-UA" sz="1400" dirty="0" smtClean="0"/>
            <a:t>надали допомогу 122 особам серед яких: 40 ВПО, 30 військовослужбовців та 2 члени сімей військовослужбовців</a:t>
          </a:r>
          <a:endParaRPr lang="uk-UA" sz="1400" dirty="0"/>
        </a:p>
      </dgm:t>
    </dgm:pt>
    <dgm:pt modelId="{04A878B8-04AC-44AB-8D4A-323AB15D3A7D}" type="parTrans" cxnId="{455D1924-B870-4900-BFE6-4CDBAADD6696}">
      <dgm:prSet/>
      <dgm:spPr/>
      <dgm:t>
        <a:bodyPr/>
        <a:lstStyle/>
        <a:p>
          <a:endParaRPr lang="uk-UA"/>
        </a:p>
      </dgm:t>
    </dgm:pt>
    <dgm:pt modelId="{FB24DA02-DA4E-4ACE-927D-51B995A82611}" type="sibTrans" cxnId="{455D1924-B870-4900-BFE6-4CDBAADD6696}">
      <dgm:prSet/>
      <dgm:spPr/>
      <dgm:t>
        <a:bodyPr/>
        <a:lstStyle/>
        <a:p>
          <a:endParaRPr lang="uk-UA"/>
        </a:p>
      </dgm:t>
    </dgm:pt>
    <dgm:pt modelId="{A7FEC066-DB5E-46EF-A664-8023170EFB76}" type="pres">
      <dgm:prSet presAssocID="{AFA31B1C-FED9-486A-8D17-F714575997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D1EBD7-5798-497E-8717-1971244F3D62}" type="pres">
      <dgm:prSet presAssocID="{998C6AAC-59CD-4F61-8294-7EDDDDA36B59}" presName="linNode" presStyleCnt="0"/>
      <dgm:spPr/>
    </dgm:pt>
    <dgm:pt modelId="{E27C4066-91AA-4BE2-9F8F-BB2C485C4BFC}" type="pres">
      <dgm:prSet presAssocID="{998C6AAC-59CD-4F61-8294-7EDDDDA36B59}" presName="parentText" presStyleLbl="node1" presStyleIdx="0" presStyleCnt="2" custScaleX="167333" custLinFactNeighborX="-15246" custLinFactNeighborY="30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0C4B7-4F87-48EE-9FEF-9D7E6F00DB05}" type="pres">
      <dgm:prSet presAssocID="{0300221D-2A9D-4DEE-A8DB-B656F19C2049}" presName="sp" presStyleCnt="0"/>
      <dgm:spPr/>
    </dgm:pt>
    <dgm:pt modelId="{2C801C9E-D36C-493C-BA11-379F11F58413}" type="pres">
      <dgm:prSet presAssocID="{63CC2BCC-98F4-4970-95C2-A275E0E82FDA}" presName="linNode" presStyleCnt="0"/>
      <dgm:spPr/>
    </dgm:pt>
    <dgm:pt modelId="{D03A9CAC-0ADF-48F5-B40E-A749D85D2F13}" type="pres">
      <dgm:prSet presAssocID="{63CC2BCC-98F4-4970-95C2-A275E0E82FDA}" presName="parentText" presStyleLbl="node1" presStyleIdx="1" presStyleCnt="2" custScaleX="167333" custLinFactNeighborX="-15246" custLinFactNeighborY="10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7CFF237-6E94-4701-933A-81D998C1F12F}" type="presOf" srcId="{AFA31B1C-FED9-486A-8D17-F714575997E6}" destId="{A7FEC066-DB5E-46EF-A664-8023170EFB76}" srcOrd="0" destOrd="0" presId="urn:microsoft.com/office/officeart/2005/8/layout/vList5"/>
    <dgm:cxn modelId="{6EA46D47-8849-4E43-A3DE-63A78ADB2C56}" type="presOf" srcId="{998C6AAC-59CD-4F61-8294-7EDDDDA36B59}" destId="{E27C4066-91AA-4BE2-9F8F-BB2C485C4BFC}" srcOrd="0" destOrd="0" presId="urn:microsoft.com/office/officeart/2005/8/layout/vList5"/>
    <dgm:cxn modelId="{DE36966C-6FCF-4464-BA6C-11A30F16CD15}" type="presOf" srcId="{63CC2BCC-98F4-4970-95C2-A275E0E82FDA}" destId="{D03A9CAC-0ADF-48F5-B40E-A749D85D2F13}" srcOrd="0" destOrd="0" presId="urn:microsoft.com/office/officeart/2005/8/layout/vList5"/>
    <dgm:cxn modelId="{4D0FEC3B-14F9-415B-B6BC-A6E51FC03402}" srcId="{AFA31B1C-FED9-486A-8D17-F714575997E6}" destId="{998C6AAC-59CD-4F61-8294-7EDDDDA36B59}" srcOrd="0" destOrd="0" parTransId="{9EFF5527-F542-45FD-A617-0E6BBC94F421}" sibTransId="{0300221D-2A9D-4DEE-A8DB-B656F19C2049}"/>
    <dgm:cxn modelId="{455D1924-B870-4900-BFE6-4CDBAADD6696}" srcId="{AFA31B1C-FED9-486A-8D17-F714575997E6}" destId="{63CC2BCC-98F4-4970-95C2-A275E0E82FDA}" srcOrd="1" destOrd="0" parTransId="{04A878B8-04AC-44AB-8D4A-323AB15D3A7D}" sibTransId="{FB24DA02-DA4E-4ACE-927D-51B995A82611}"/>
    <dgm:cxn modelId="{F1F37374-F0C1-4EA6-B913-DCEF0833338E}" type="presParOf" srcId="{A7FEC066-DB5E-46EF-A664-8023170EFB76}" destId="{C5D1EBD7-5798-497E-8717-1971244F3D62}" srcOrd="0" destOrd="0" presId="urn:microsoft.com/office/officeart/2005/8/layout/vList5"/>
    <dgm:cxn modelId="{6FA1333F-E151-4521-82BE-54C874A630BE}" type="presParOf" srcId="{C5D1EBD7-5798-497E-8717-1971244F3D62}" destId="{E27C4066-91AA-4BE2-9F8F-BB2C485C4BFC}" srcOrd="0" destOrd="0" presId="urn:microsoft.com/office/officeart/2005/8/layout/vList5"/>
    <dgm:cxn modelId="{EA6CF918-5EEF-4B99-A60F-7AFBB8553FFF}" type="presParOf" srcId="{A7FEC066-DB5E-46EF-A664-8023170EFB76}" destId="{FAA0C4B7-4F87-48EE-9FEF-9D7E6F00DB05}" srcOrd="1" destOrd="0" presId="urn:microsoft.com/office/officeart/2005/8/layout/vList5"/>
    <dgm:cxn modelId="{94A9D353-3233-4865-9320-6CFA389560BB}" type="presParOf" srcId="{A7FEC066-DB5E-46EF-A664-8023170EFB76}" destId="{2C801C9E-D36C-493C-BA11-379F11F58413}" srcOrd="2" destOrd="0" presId="urn:microsoft.com/office/officeart/2005/8/layout/vList5"/>
    <dgm:cxn modelId="{F2F28E82-BF8A-46A1-B6BC-0740584A1A98}" type="presParOf" srcId="{2C801C9E-D36C-493C-BA11-379F11F58413}" destId="{D03A9CAC-0ADF-48F5-B40E-A749D85D2F1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0C0A34-120F-47D0-ABEB-7E9C86E383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85CBA5B-C9D8-4479-8B4F-28AED9DB6A23}">
      <dgm:prSet/>
      <dgm:spPr/>
      <dgm:t>
        <a:bodyPr/>
        <a:lstStyle/>
        <a:p>
          <a:pPr rtl="0"/>
          <a:r>
            <a:rPr lang="uk-UA" b="1" dirty="0" smtClean="0"/>
            <a:t>У трьох лікарнях існують стаціонарні реабілітаційні відділення на 110 ліжок:</a:t>
          </a:r>
          <a:endParaRPr lang="uk-UA" dirty="0"/>
        </a:p>
      </dgm:t>
    </dgm:pt>
    <dgm:pt modelId="{CBA268BA-A018-49E9-BECD-9061B61308E4}" type="parTrans" cxnId="{32E3AB27-B4C9-4E1E-9D99-805D1827F1AA}">
      <dgm:prSet/>
      <dgm:spPr/>
      <dgm:t>
        <a:bodyPr/>
        <a:lstStyle/>
        <a:p>
          <a:endParaRPr lang="uk-UA"/>
        </a:p>
      </dgm:t>
    </dgm:pt>
    <dgm:pt modelId="{42365AEA-AB65-4A58-A110-532013DE17E3}" type="sibTrans" cxnId="{32E3AB27-B4C9-4E1E-9D99-805D1827F1AA}">
      <dgm:prSet/>
      <dgm:spPr/>
      <dgm:t>
        <a:bodyPr/>
        <a:lstStyle/>
        <a:p>
          <a:endParaRPr lang="uk-UA"/>
        </a:p>
      </dgm:t>
    </dgm:pt>
    <dgm:pt modelId="{EFBCA89A-2C28-4ADD-B2DA-ED94AACF53A3}">
      <dgm:prSet/>
      <dgm:spPr/>
      <dgm:t>
        <a:bodyPr/>
        <a:lstStyle/>
        <a:p>
          <a:pPr rtl="0"/>
          <a:r>
            <a:rPr lang="uk-UA" b="1" smtClean="0"/>
            <a:t>ЦМЛ - 30  ліжок;</a:t>
          </a:r>
          <a:endParaRPr lang="uk-UA"/>
        </a:p>
      </dgm:t>
    </dgm:pt>
    <dgm:pt modelId="{98C8F8E5-7534-4344-9883-47B73599A29E}" type="parTrans" cxnId="{1C3E62DB-A307-44C6-809E-E7328DBA964C}">
      <dgm:prSet/>
      <dgm:spPr/>
      <dgm:t>
        <a:bodyPr/>
        <a:lstStyle/>
        <a:p>
          <a:endParaRPr lang="uk-UA"/>
        </a:p>
      </dgm:t>
    </dgm:pt>
    <dgm:pt modelId="{37FAA35E-3ACD-4A04-9BB3-9366882C4016}" type="sibTrans" cxnId="{1C3E62DB-A307-44C6-809E-E7328DBA964C}">
      <dgm:prSet/>
      <dgm:spPr/>
      <dgm:t>
        <a:bodyPr/>
        <a:lstStyle/>
        <a:p>
          <a:endParaRPr lang="uk-UA"/>
        </a:p>
      </dgm:t>
    </dgm:pt>
    <dgm:pt modelId="{E888BDCF-6B67-44AE-8B0F-47038A858744}">
      <dgm:prSet/>
      <dgm:spPr/>
      <dgm:t>
        <a:bodyPr/>
        <a:lstStyle/>
        <a:p>
          <a:pPr rtl="0"/>
          <a:r>
            <a:rPr lang="uk-UA" b="1" smtClean="0"/>
            <a:t>ЛШМД - 40 ліжок;</a:t>
          </a:r>
          <a:endParaRPr lang="uk-UA"/>
        </a:p>
      </dgm:t>
    </dgm:pt>
    <dgm:pt modelId="{65CE917D-0A28-4B26-94D1-DD54797017CB}" type="parTrans" cxnId="{62354577-AAB4-4A0B-A7F0-3FFD10453B0F}">
      <dgm:prSet/>
      <dgm:spPr/>
      <dgm:t>
        <a:bodyPr/>
        <a:lstStyle/>
        <a:p>
          <a:endParaRPr lang="uk-UA"/>
        </a:p>
      </dgm:t>
    </dgm:pt>
    <dgm:pt modelId="{8CF6DFB9-FA9A-45B5-A100-3A0B481F96DD}" type="sibTrans" cxnId="{62354577-AAB4-4A0B-A7F0-3FFD10453B0F}">
      <dgm:prSet/>
      <dgm:spPr/>
      <dgm:t>
        <a:bodyPr/>
        <a:lstStyle/>
        <a:p>
          <a:endParaRPr lang="uk-UA"/>
        </a:p>
      </dgm:t>
    </dgm:pt>
    <dgm:pt modelId="{9D8519D7-91A0-47C6-8E9F-71F4A36E4509}">
      <dgm:prSet/>
      <dgm:spPr/>
      <dgm:t>
        <a:bodyPr/>
        <a:lstStyle/>
        <a:p>
          <a:pPr rtl="0"/>
          <a:r>
            <a:rPr lang="uk-UA" b="1" smtClean="0"/>
            <a:t>ДМЛ -  40 ліжок</a:t>
          </a:r>
          <a:endParaRPr lang="uk-UA"/>
        </a:p>
      </dgm:t>
    </dgm:pt>
    <dgm:pt modelId="{779E8878-A4F1-47FE-ABEB-959EE089E042}" type="parTrans" cxnId="{FF9FDC1C-8217-498A-AAC9-862D3808D723}">
      <dgm:prSet/>
      <dgm:spPr/>
      <dgm:t>
        <a:bodyPr/>
        <a:lstStyle/>
        <a:p>
          <a:endParaRPr lang="uk-UA"/>
        </a:p>
      </dgm:t>
    </dgm:pt>
    <dgm:pt modelId="{1DBF85CD-250D-48BC-B586-7AA252D049A0}" type="sibTrans" cxnId="{FF9FDC1C-8217-498A-AAC9-862D3808D723}">
      <dgm:prSet/>
      <dgm:spPr/>
      <dgm:t>
        <a:bodyPr/>
        <a:lstStyle/>
        <a:p>
          <a:endParaRPr lang="uk-UA"/>
        </a:p>
      </dgm:t>
    </dgm:pt>
    <dgm:pt modelId="{51E49537-B546-441B-9E84-2F772847CED5}" type="pres">
      <dgm:prSet presAssocID="{F70C0A34-120F-47D0-ABEB-7E9C86E38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D9A80-3D7A-4726-89F8-DE54900AA42F}" type="pres">
      <dgm:prSet presAssocID="{A85CBA5B-C9D8-4479-8B4F-28AED9DB6A23}" presName="linNode" presStyleCnt="0"/>
      <dgm:spPr/>
    </dgm:pt>
    <dgm:pt modelId="{6FB48438-27EE-4FBE-BADA-2DEA7D36912C}" type="pres">
      <dgm:prSet presAssocID="{A85CBA5B-C9D8-4479-8B4F-28AED9DB6A23}" presName="parentText" presStyleLbl="node1" presStyleIdx="0" presStyleCnt="4" custLinFactNeighborX="193" custLinFactNeighborY="-513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C572EC-FB64-441B-902E-EDF26AA8EE73}" type="pres">
      <dgm:prSet presAssocID="{42365AEA-AB65-4A58-A110-532013DE17E3}" presName="sp" presStyleCnt="0"/>
      <dgm:spPr/>
    </dgm:pt>
    <dgm:pt modelId="{BA007535-B700-4344-B36E-ABF01DB08CC3}" type="pres">
      <dgm:prSet presAssocID="{EFBCA89A-2C28-4ADD-B2DA-ED94AACF53A3}" presName="linNode" presStyleCnt="0"/>
      <dgm:spPr/>
    </dgm:pt>
    <dgm:pt modelId="{B90AFECF-20DC-4696-BEDB-B8FE50981E2F}" type="pres">
      <dgm:prSet presAssocID="{EFBCA89A-2C28-4ADD-B2DA-ED94AACF53A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0C7D41-DA6A-4042-8F24-DAA710A1B67F}" type="pres">
      <dgm:prSet presAssocID="{37FAA35E-3ACD-4A04-9BB3-9366882C4016}" presName="sp" presStyleCnt="0"/>
      <dgm:spPr/>
    </dgm:pt>
    <dgm:pt modelId="{D4ADAF40-16B4-4ED9-BC64-C3ED8E6AF7EB}" type="pres">
      <dgm:prSet presAssocID="{E888BDCF-6B67-44AE-8B0F-47038A858744}" presName="linNode" presStyleCnt="0"/>
      <dgm:spPr/>
    </dgm:pt>
    <dgm:pt modelId="{66D11D96-B2AC-4B45-A25D-DC00B4913A1C}" type="pres">
      <dgm:prSet presAssocID="{E888BDCF-6B67-44AE-8B0F-47038A85874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24376D-CE37-4D66-B1D6-EF859A2077B4}" type="pres">
      <dgm:prSet presAssocID="{8CF6DFB9-FA9A-45B5-A100-3A0B481F96DD}" presName="sp" presStyleCnt="0"/>
      <dgm:spPr/>
    </dgm:pt>
    <dgm:pt modelId="{F368E6AA-FC7C-4442-8145-05BF22C00F8A}" type="pres">
      <dgm:prSet presAssocID="{9D8519D7-91A0-47C6-8E9F-71F4A36E4509}" presName="linNode" presStyleCnt="0"/>
      <dgm:spPr/>
    </dgm:pt>
    <dgm:pt modelId="{17B57BD5-C68A-4068-9E09-60279B1DFC6F}" type="pres">
      <dgm:prSet presAssocID="{9D8519D7-91A0-47C6-8E9F-71F4A36E450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C3E62DB-A307-44C6-809E-E7328DBA964C}" srcId="{F70C0A34-120F-47D0-ABEB-7E9C86E38386}" destId="{EFBCA89A-2C28-4ADD-B2DA-ED94AACF53A3}" srcOrd="1" destOrd="0" parTransId="{98C8F8E5-7534-4344-9883-47B73599A29E}" sibTransId="{37FAA35E-3ACD-4A04-9BB3-9366882C4016}"/>
    <dgm:cxn modelId="{62354577-AAB4-4A0B-A7F0-3FFD10453B0F}" srcId="{F70C0A34-120F-47D0-ABEB-7E9C86E38386}" destId="{E888BDCF-6B67-44AE-8B0F-47038A858744}" srcOrd="2" destOrd="0" parTransId="{65CE917D-0A28-4B26-94D1-DD54797017CB}" sibTransId="{8CF6DFB9-FA9A-45B5-A100-3A0B481F96DD}"/>
    <dgm:cxn modelId="{77E83A99-D174-4D42-A264-532E317616F9}" type="presOf" srcId="{9D8519D7-91A0-47C6-8E9F-71F4A36E4509}" destId="{17B57BD5-C68A-4068-9E09-60279B1DFC6F}" srcOrd="0" destOrd="0" presId="urn:microsoft.com/office/officeart/2005/8/layout/vList5"/>
    <dgm:cxn modelId="{BA6F2519-B1CD-4FCF-9938-9C8EFA587BCE}" type="presOf" srcId="{E888BDCF-6B67-44AE-8B0F-47038A858744}" destId="{66D11D96-B2AC-4B45-A25D-DC00B4913A1C}" srcOrd="0" destOrd="0" presId="urn:microsoft.com/office/officeart/2005/8/layout/vList5"/>
    <dgm:cxn modelId="{295AE415-826E-473B-B12F-A40E916C6A41}" type="presOf" srcId="{EFBCA89A-2C28-4ADD-B2DA-ED94AACF53A3}" destId="{B90AFECF-20DC-4696-BEDB-B8FE50981E2F}" srcOrd="0" destOrd="0" presId="urn:microsoft.com/office/officeart/2005/8/layout/vList5"/>
    <dgm:cxn modelId="{065604AC-E2CD-4BE9-A29D-ACF219895DA7}" type="presOf" srcId="{F70C0A34-120F-47D0-ABEB-7E9C86E38386}" destId="{51E49537-B546-441B-9E84-2F772847CED5}" srcOrd="0" destOrd="0" presId="urn:microsoft.com/office/officeart/2005/8/layout/vList5"/>
    <dgm:cxn modelId="{32E3AB27-B4C9-4E1E-9D99-805D1827F1AA}" srcId="{F70C0A34-120F-47D0-ABEB-7E9C86E38386}" destId="{A85CBA5B-C9D8-4479-8B4F-28AED9DB6A23}" srcOrd="0" destOrd="0" parTransId="{CBA268BA-A018-49E9-BECD-9061B61308E4}" sibTransId="{42365AEA-AB65-4A58-A110-532013DE17E3}"/>
    <dgm:cxn modelId="{FF9FDC1C-8217-498A-AAC9-862D3808D723}" srcId="{F70C0A34-120F-47D0-ABEB-7E9C86E38386}" destId="{9D8519D7-91A0-47C6-8E9F-71F4A36E4509}" srcOrd="3" destOrd="0" parTransId="{779E8878-A4F1-47FE-ABEB-959EE089E042}" sibTransId="{1DBF85CD-250D-48BC-B586-7AA252D049A0}"/>
    <dgm:cxn modelId="{5058C69F-644A-480D-954B-61858219E323}" type="presOf" srcId="{A85CBA5B-C9D8-4479-8B4F-28AED9DB6A23}" destId="{6FB48438-27EE-4FBE-BADA-2DEA7D36912C}" srcOrd="0" destOrd="0" presId="urn:microsoft.com/office/officeart/2005/8/layout/vList5"/>
    <dgm:cxn modelId="{09E0B0C9-1B4F-40C5-A1EA-F71470324DF2}" type="presParOf" srcId="{51E49537-B546-441B-9E84-2F772847CED5}" destId="{349D9A80-3D7A-4726-89F8-DE54900AA42F}" srcOrd="0" destOrd="0" presId="urn:microsoft.com/office/officeart/2005/8/layout/vList5"/>
    <dgm:cxn modelId="{81A24646-D5B8-48A0-9E0A-D34705898532}" type="presParOf" srcId="{349D9A80-3D7A-4726-89F8-DE54900AA42F}" destId="{6FB48438-27EE-4FBE-BADA-2DEA7D36912C}" srcOrd="0" destOrd="0" presId="urn:microsoft.com/office/officeart/2005/8/layout/vList5"/>
    <dgm:cxn modelId="{CAC4B2B2-BDB8-42DF-9A5D-F0082B18984D}" type="presParOf" srcId="{51E49537-B546-441B-9E84-2F772847CED5}" destId="{A4C572EC-FB64-441B-902E-EDF26AA8EE73}" srcOrd="1" destOrd="0" presId="urn:microsoft.com/office/officeart/2005/8/layout/vList5"/>
    <dgm:cxn modelId="{1D98E8E1-01DA-4C82-9155-95236B9E4838}" type="presParOf" srcId="{51E49537-B546-441B-9E84-2F772847CED5}" destId="{BA007535-B700-4344-B36E-ABF01DB08CC3}" srcOrd="2" destOrd="0" presId="urn:microsoft.com/office/officeart/2005/8/layout/vList5"/>
    <dgm:cxn modelId="{2AB7D3B2-810B-4284-89A6-9F5E3355B0AD}" type="presParOf" srcId="{BA007535-B700-4344-B36E-ABF01DB08CC3}" destId="{B90AFECF-20DC-4696-BEDB-B8FE50981E2F}" srcOrd="0" destOrd="0" presId="urn:microsoft.com/office/officeart/2005/8/layout/vList5"/>
    <dgm:cxn modelId="{BDC00218-9F2B-4EB9-A95B-490431E73833}" type="presParOf" srcId="{51E49537-B546-441B-9E84-2F772847CED5}" destId="{C70C7D41-DA6A-4042-8F24-DAA710A1B67F}" srcOrd="3" destOrd="0" presId="urn:microsoft.com/office/officeart/2005/8/layout/vList5"/>
    <dgm:cxn modelId="{198123DF-C38D-4E30-8BE4-53049419B076}" type="presParOf" srcId="{51E49537-B546-441B-9E84-2F772847CED5}" destId="{D4ADAF40-16B4-4ED9-BC64-C3ED8E6AF7EB}" srcOrd="4" destOrd="0" presId="urn:microsoft.com/office/officeart/2005/8/layout/vList5"/>
    <dgm:cxn modelId="{3AF5E288-1447-4B27-A86B-4EBFAA38FE84}" type="presParOf" srcId="{D4ADAF40-16B4-4ED9-BC64-C3ED8E6AF7EB}" destId="{66D11D96-B2AC-4B45-A25D-DC00B4913A1C}" srcOrd="0" destOrd="0" presId="urn:microsoft.com/office/officeart/2005/8/layout/vList5"/>
    <dgm:cxn modelId="{D41CF691-FD36-4A71-BED9-B22D7CFC946C}" type="presParOf" srcId="{51E49537-B546-441B-9E84-2F772847CED5}" destId="{AB24376D-CE37-4D66-B1D6-EF859A2077B4}" srcOrd="5" destOrd="0" presId="urn:microsoft.com/office/officeart/2005/8/layout/vList5"/>
    <dgm:cxn modelId="{2B11CBD4-26E9-467F-AEE6-9812C9814E53}" type="presParOf" srcId="{51E49537-B546-441B-9E84-2F772847CED5}" destId="{F368E6AA-FC7C-4442-8145-05BF22C00F8A}" srcOrd="6" destOrd="0" presId="urn:microsoft.com/office/officeart/2005/8/layout/vList5"/>
    <dgm:cxn modelId="{C0715760-09E7-47DD-827D-D8C6546320E1}" type="presParOf" srcId="{F368E6AA-FC7C-4442-8145-05BF22C00F8A}" destId="{17B57BD5-C68A-4068-9E09-60279B1DFC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6C64B3-1D07-44DE-9217-0F0BB6368C2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C32CA9D-5F67-4488-BB2A-AA5776048E9F}">
      <dgm:prSet/>
      <dgm:spPr/>
      <dgm:t>
        <a:bodyPr/>
        <a:lstStyle/>
        <a:p>
          <a:pPr rtl="0"/>
          <a:r>
            <a:rPr lang="uk-UA" dirty="0" smtClean="0"/>
            <a:t>Стаціонарну реабілітаційну медичну допомогу за 9 місяців 2025 року    отримали 2189 осіб в </a:t>
          </a:r>
          <a:r>
            <a:rPr lang="uk-UA" dirty="0" err="1" smtClean="0"/>
            <a:t>т.ч</a:t>
          </a:r>
          <a:r>
            <a:rPr lang="uk-UA" dirty="0" smtClean="0"/>
            <a:t>. 1014 дітей, що  на 8,7% більше ніж у 2024 році  (2013 осіб, в </a:t>
          </a:r>
          <a:r>
            <a:rPr lang="uk-UA" dirty="0" err="1" smtClean="0"/>
            <a:t>т.ч</a:t>
          </a:r>
          <a:r>
            <a:rPr lang="uk-UA" dirty="0" smtClean="0"/>
            <a:t>. 939 дітей). Хворими проведено 30 803 ліжко-днів (28 864 у              2024 році) та отримано 6 447 медичних послуг.</a:t>
          </a:r>
          <a:endParaRPr lang="uk-UA" b="1" dirty="0"/>
        </a:p>
      </dgm:t>
    </dgm:pt>
    <dgm:pt modelId="{8CE6EEBE-33B9-4707-94C2-D4D2C1F56325}" type="parTrans" cxnId="{E064AB22-B2A8-467A-AD8D-6F53921079AB}">
      <dgm:prSet/>
      <dgm:spPr/>
      <dgm:t>
        <a:bodyPr/>
        <a:lstStyle/>
        <a:p>
          <a:endParaRPr lang="uk-UA"/>
        </a:p>
      </dgm:t>
    </dgm:pt>
    <dgm:pt modelId="{2D395438-770B-4DB6-B2D1-2CE23456BE46}" type="sibTrans" cxnId="{E064AB22-B2A8-467A-AD8D-6F53921079AB}">
      <dgm:prSet/>
      <dgm:spPr/>
      <dgm:t>
        <a:bodyPr/>
        <a:lstStyle/>
        <a:p>
          <a:endParaRPr lang="uk-UA"/>
        </a:p>
      </dgm:t>
    </dgm:pt>
    <dgm:pt modelId="{3D3B2F14-47DB-4612-A04F-3F42B1FE1A55}" type="pres">
      <dgm:prSet presAssocID="{C66C64B3-1D07-44DE-9217-0F0BB6368C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17EF8C1-5A53-4113-8CFC-AFB6FBBE8E4C}" type="pres">
      <dgm:prSet presAssocID="{8C32CA9D-5F67-4488-BB2A-AA5776048E9F}" presName="root" presStyleCnt="0"/>
      <dgm:spPr/>
    </dgm:pt>
    <dgm:pt modelId="{ACA824E3-33C0-4845-9FEB-CE12F0724AAE}" type="pres">
      <dgm:prSet presAssocID="{8C32CA9D-5F67-4488-BB2A-AA5776048E9F}" presName="rootComposite" presStyleCnt="0"/>
      <dgm:spPr/>
    </dgm:pt>
    <dgm:pt modelId="{5BCDCC6E-699E-46B8-BE20-AF7A25B033F6}" type="pres">
      <dgm:prSet presAssocID="{8C32CA9D-5F67-4488-BB2A-AA5776048E9F}" presName="rootText" presStyleLbl="node1" presStyleIdx="0" presStyleCnt="1" custLinFactNeighborX="5676" custLinFactNeighborY="63738"/>
      <dgm:spPr/>
      <dgm:t>
        <a:bodyPr/>
        <a:lstStyle/>
        <a:p>
          <a:endParaRPr lang="uk-UA"/>
        </a:p>
      </dgm:t>
    </dgm:pt>
    <dgm:pt modelId="{A9688A6E-138E-468A-8E0C-159A948A94E7}" type="pres">
      <dgm:prSet presAssocID="{8C32CA9D-5F67-4488-BB2A-AA5776048E9F}" presName="rootConnector" presStyleLbl="node1" presStyleIdx="0" presStyleCnt="1"/>
      <dgm:spPr/>
      <dgm:t>
        <a:bodyPr/>
        <a:lstStyle/>
        <a:p>
          <a:endParaRPr lang="uk-UA"/>
        </a:p>
      </dgm:t>
    </dgm:pt>
    <dgm:pt modelId="{3B37646A-1E11-43E4-AEA2-C87D1BDAB765}" type="pres">
      <dgm:prSet presAssocID="{8C32CA9D-5F67-4488-BB2A-AA5776048E9F}" presName="childShape" presStyleCnt="0"/>
      <dgm:spPr/>
    </dgm:pt>
  </dgm:ptLst>
  <dgm:cxnLst>
    <dgm:cxn modelId="{9B03DEB7-A07D-42D0-BC21-B95139D4FA8E}" type="presOf" srcId="{C66C64B3-1D07-44DE-9217-0F0BB6368C25}" destId="{3D3B2F14-47DB-4612-A04F-3F42B1FE1A55}" srcOrd="0" destOrd="0" presId="urn:microsoft.com/office/officeart/2005/8/layout/hierarchy3"/>
    <dgm:cxn modelId="{E064AB22-B2A8-467A-AD8D-6F53921079AB}" srcId="{C66C64B3-1D07-44DE-9217-0F0BB6368C25}" destId="{8C32CA9D-5F67-4488-BB2A-AA5776048E9F}" srcOrd="0" destOrd="0" parTransId="{8CE6EEBE-33B9-4707-94C2-D4D2C1F56325}" sibTransId="{2D395438-770B-4DB6-B2D1-2CE23456BE46}"/>
    <dgm:cxn modelId="{29879873-8C01-41A5-9996-9FA4E2CF2D47}" type="presOf" srcId="{8C32CA9D-5F67-4488-BB2A-AA5776048E9F}" destId="{A9688A6E-138E-468A-8E0C-159A948A94E7}" srcOrd="1" destOrd="0" presId="urn:microsoft.com/office/officeart/2005/8/layout/hierarchy3"/>
    <dgm:cxn modelId="{3F96486F-1207-42F1-B6BB-0A8B0DBE2B58}" type="presOf" srcId="{8C32CA9D-5F67-4488-BB2A-AA5776048E9F}" destId="{5BCDCC6E-699E-46B8-BE20-AF7A25B033F6}" srcOrd="0" destOrd="0" presId="urn:microsoft.com/office/officeart/2005/8/layout/hierarchy3"/>
    <dgm:cxn modelId="{D44D335E-84B3-48E4-B98A-465D8BCF9A24}" type="presParOf" srcId="{3D3B2F14-47DB-4612-A04F-3F42B1FE1A55}" destId="{117EF8C1-5A53-4113-8CFC-AFB6FBBE8E4C}" srcOrd="0" destOrd="0" presId="urn:microsoft.com/office/officeart/2005/8/layout/hierarchy3"/>
    <dgm:cxn modelId="{3BA7DDEF-51D3-46FC-BAB5-50D66255F729}" type="presParOf" srcId="{117EF8C1-5A53-4113-8CFC-AFB6FBBE8E4C}" destId="{ACA824E3-33C0-4845-9FEB-CE12F0724AAE}" srcOrd="0" destOrd="0" presId="urn:microsoft.com/office/officeart/2005/8/layout/hierarchy3"/>
    <dgm:cxn modelId="{635EFA69-E18B-48C8-8A8F-92F8C92B2C34}" type="presParOf" srcId="{ACA824E3-33C0-4845-9FEB-CE12F0724AAE}" destId="{5BCDCC6E-699E-46B8-BE20-AF7A25B033F6}" srcOrd="0" destOrd="0" presId="urn:microsoft.com/office/officeart/2005/8/layout/hierarchy3"/>
    <dgm:cxn modelId="{B3D0EA77-D667-4085-94B7-FF7CE59044DB}" type="presParOf" srcId="{ACA824E3-33C0-4845-9FEB-CE12F0724AAE}" destId="{A9688A6E-138E-468A-8E0C-159A948A94E7}" srcOrd="1" destOrd="0" presId="urn:microsoft.com/office/officeart/2005/8/layout/hierarchy3"/>
    <dgm:cxn modelId="{9E701400-5904-466A-8211-ED6777F463B1}" type="presParOf" srcId="{117EF8C1-5A53-4113-8CFC-AFB6FBBE8E4C}" destId="{3B37646A-1E11-43E4-AEA2-C87D1BDAB7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F85503-2388-46BB-A00D-6D7F14117D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E81E236-64AB-4D7B-9682-B424637DCB37}">
      <dgm:prSet/>
      <dgm:spPr/>
      <dgm:t>
        <a:bodyPr/>
        <a:lstStyle/>
        <a:p>
          <a:pPr algn="just" rtl="0"/>
          <a:r>
            <a:rPr lang="uk-UA" b="1" dirty="0" smtClean="0"/>
            <a:t>За реабілітаційним напрямком працюють 20 фізичних терапевтів, 16 </a:t>
          </a:r>
          <a:r>
            <a:rPr lang="uk-UA" b="1" dirty="0" err="1" smtClean="0"/>
            <a:t>ерготерапевтів</a:t>
          </a:r>
          <a:r>
            <a:rPr lang="uk-UA" b="1" dirty="0" smtClean="0"/>
            <a:t>, 17 лікарів фізичної та реабілітаційної медицини, 11 психологів та 2 терапевта з мови та мовлення.</a:t>
          </a:r>
          <a:endParaRPr lang="uk-UA" b="1" dirty="0"/>
        </a:p>
      </dgm:t>
    </dgm:pt>
    <dgm:pt modelId="{16337EDE-2C96-4A58-A4BF-29ABBC8A2AF2}" type="parTrans" cxnId="{42A79601-F0BA-4E51-B9C1-8AE963952271}">
      <dgm:prSet/>
      <dgm:spPr/>
      <dgm:t>
        <a:bodyPr/>
        <a:lstStyle/>
        <a:p>
          <a:endParaRPr lang="uk-UA"/>
        </a:p>
      </dgm:t>
    </dgm:pt>
    <dgm:pt modelId="{1EB68B08-1A5B-4521-807E-35E6A54253D2}" type="sibTrans" cxnId="{42A79601-F0BA-4E51-B9C1-8AE963952271}">
      <dgm:prSet/>
      <dgm:spPr/>
      <dgm:t>
        <a:bodyPr/>
        <a:lstStyle/>
        <a:p>
          <a:endParaRPr lang="uk-UA"/>
        </a:p>
      </dgm:t>
    </dgm:pt>
    <dgm:pt modelId="{1F1AE223-9DA5-451C-88CB-C5EBD6B17C8A}" type="pres">
      <dgm:prSet presAssocID="{6DF85503-2388-46BB-A00D-6D7F14117D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F3C342-D07C-48CD-8B13-50CF8E479959}" type="pres">
      <dgm:prSet presAssocID="{CE81E236-64AB-4D7B-9682-B424637DCB37}" presName="parentText" presStyleLbl="node1" presStyleIdx="0" presStyleCnt="1" custLinFactNeighborX="-2651" custLinFactNeighborY="3835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A79601-F0BA-4E51-B9C1-8AE963952271}" srcId="{6DF85503-2388-46BB-A00D-6D7F14117DC3}" destId="{CE81E236-64AB-4D7B-9682-B424637DCB37}" srcOrd="0" destOrd="0" parTransId="{16337EDE-2C96-4A58-A4BF-29ABBC8A2AF2}" sibTransId="{1EB68B08-1A5B-4521-807E-35E6A54253D2}"/>
    <dgm:cxn modelId="{79C1C20C-24C3-45DE-ACCC-857673CD8EE7}" type="presOf" srcId="{CE81E236-64AB-4D7B-9682-B424637DCB37}" destId="{12F3C342-D07C-48CD-8B13-50CF8E479959}" srcOrd="0" destOrd="0" presId="urn:microsoft.com/office/officeart/2005/8/layout/vList2"/>
    <dgm:cxn modelId="{4FAB0E35-BD92-443D-96F4-1FC7F1C552A4}" type="presOf" srcId="{6DF85503-2388-46BB-A00D-6D7F14117DC3}" destId="{1F1AE223-9DA5-451C-88CB-C5EBD6B17C8A}" srcOrd="0" destOrd="0" presId="urn:microsoft.com/office/officeart/2005/8/layout/vList2"/>
    <dgm:cxn modelId="{C46374BE-046B-439A-9770-7F233480ED0E}" type="presParOf" srcId="{1F1AE223-9DA5-451C-88CB-C5EBD6B17C8A}" destId="{12F3C342-D07C-48CD-8B13-50CF8E4799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C45A13-2FB8-436E-A922-08E63BD38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060F2DB-91A5-4C89-88F8-A59F0A87036F}" type="pres">
      <dgm:prSet presAssocID="{78C45A13-2FB8-436E-A922-08E63BD38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FEBA43C7-C4F6-4DEB-A40B-C73E39AC39A2}" type="presOf" srcId="{78C45A13-2FB8-436E-A922-08E63BD382E1}" destId="{A060F2DB-91A5-4C89-88F8-A59F0A8703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F421-51D3-4E7D-9459-73C54B11BF59}">
      <dsp:nvSpPr>
        <dsp:cNvPr id="0" name=""/>
        <dsp:cNvSpPr/>
      </dsp:nvSpPr>
      <dsp:spPr>
        <a:xfrm>
          <a:off x="4249938" y="1684440"/>
          <a:ext cx="3229514" cy="121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498"/>
              </a:lnTo>
              <a:lnTo>
                <a:pt x="3229514" y="935498"/>
              </a:lnTo>
              <a:lnTo>
                <a:pt x="3229514" y="1212386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47539-9CE5-4166-BCEF-C8442A1C6701}">
      <dsp:nvSpPr>
        <dsp:cNvPr id="0" name=""/>
        <dsp:cNvSpPr/>
      </dsp:nvSpPr>
      <dsp:spPr>
        <a:xfrm>
          <a:off x="4249938" y="1684440"/>
          <a:ext cx="336207" cy="1196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175"/>
              </a:lnTo>
              <a:lnTo>
                <a:pt x="336207" y="919175"/>
              </a:lnTo>
              <a:lnTo>
                <a:pt x="336207" y="119606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2B95-2F45-4E32-A8D7-22D54FBBDA86}">
      <dsp:nvSpPr>
        <dsp:cNvPr id="0" name=""/>
        <dsp:cNvSpPr/>
      </dsp:nvSpPr>
      <dsp:spPr>
        <a:xfrm>
          <a:off x="1292288" y="1684440"/>
          <a:ext cx="2957650" cy="1188969"/>
        </a:xfrm>
        <a:custGeom>
          <a:avLst/>
          <a:gdLst/>
          <a:ahLst/>
          <a:cxnLst/>
          <a:rect l="0" t="0" r="0" b="0"/>
          <a:pathLst>
            <a:path>
              <a:moveTo>
                <a:pt x="2957650" y="0"/>
              </a:moveTo>
              <a:lnTo>
                <a:pt x="2957650" y="912082"/>
              </a:lnTo>
              <a:lnTo>
                <a:pt x="0" y="912082"/>
              </a:lnTo>
              <a:lnTo>
                <a:pt x="0" y="118896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7681-40FC-4101-A701-F4ED88829FC9}">
      <dsp:nvSpPr>
        <dsp:cNvPr id="0" name=""/>
        <dsp:cNvSpPr/>
      </dsp:nvSpPr>
      <dsp:spPr>
        <a:xfrm>
          <a:off x="1678190" y="0"/>
          <a:ext cx="5143495" cy="1684440"/>
        </a:xfrm>
        <a:prstGeom prst="rect">
          <a:avLst/>
        </a:prstGeom>
        <a:gradFill rotWithShape="0">
          <a:gsLst>
            <a:gs pos="20000">
              <a:schemeClr val="accent6">
                <a:alpha val="8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b="1" u="sng" kern="1200" dirty="0" smtClean="0">
              <a:effectLst/>
              <a:latin typeface="Times New Roman"/>
            </a:rPr>
            <a:t>Станом на 01.10.2025 року </a:t>
          </a:r>
          <a:r>
            <a:rPr lang="uk-UA" sz="3200" b="1" u="sng" kern="1200" dirty="0" err="1" smtClean="0">
              <a:effectLst/>
              <a:latin typeface="Times New Roman"/>
            </a:rPr>
            <a:t>працевлаштовано</a:t>
          </a:r>
          <a:r>
            <a:rPr lang="uk-UA" sz="3200" b="1" u="sng" kern="1200" dirty="0" smtClean="0">
              <a:effectLst/>
              <a:latin typeface="Times New Roman"/>
            </a:rPr>
            <a:t> молодих спеціалістів: </a:t>
          </a:r>
          <a:endParaRPr kumimoji="0" lang="ru-RU" sz="3200" b="1" i="0" u="none" strike="noStrike" kern="1200" cap="none" normalizeH="0" baseline="0" dirty="0">
            <a:ln/>
            <a:effectLst/>
            <a:latin typeface="Times New Roman" pitchFamily="18" charset="0"/>
          </a:endParaRPr>
        </a:p>
      </dsp:txBody>
      <dsp:txXfrm>
        <a:off x="1678190" y="0"/>
        <a:ext cx="5143495" cy="1684440"/>
      </dsp:txXfrm>
    </dsp:sp>
    <dsp:sp modelId="{D57C66DF-15A9-4223-AB27-12BB3D75648E}">
      <dsp:nvSpPr>
        <dsp:cNvPr id="0" name=""/>
        <dsp:cNvSpPr/>
      </dsp:nvSpPr>
      <dsp:spPr>
        <a:xfrm>
          <a:off x="1964" y="2873410"/>
          <a:ext cx="2580647" cy="2192108"/>
        </a:xfrm>
        <a:prstGeom prst="rect">
          <a:avLst/>
        </a:prstGeom>
        <a:gradFill rotWithShape="0">
          <a:gsLst>
            <a:gs pos="20000">
              <a:schemeClr val="accent6">
                <a:alpha val="7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47</a:t>
          </a:r>
          <a:endParaRPr kumimoji="0" lang="ru-RU" sz="3600" b="1" i="0" u="none" strike="noStrike" kern="1200" cap="none" normalizeH="0" baseline="0" dirty="0">
            <a:ln/>
            <a:effectLst/>
            <a:latin typeface="Times New Roman" pitchFamily="18" charset="0"/>
          </a:endParaRPr>
        </a:p>
      </dsp:txBody>
      <dsp:txXfrm>
        <a:off x="1964" y="2873410"/>
        <a:ext cx="2580647" cy="2192108"/>
      </dsp:txXfrm>
    </dsp:sp>
    <dsp:sp modelId="{78E0EE07-D263-4AB6-831D-B1245BEBF31E}">
      <dsp:nvSpPr>
        <dsp:cNvPr id="0" name=""/>
        <dsp:cNvSpPr/>
      </dsp:nvSpPr>
      <dsp:spPr>
        <a:xfrm>
          <a:off x="3267632" y="2880504"/>
          <a:ext cx="2637027" cy="1868768"/>
        </a:xfrm>
        <a:prstGeom prst="rect">
          <a:avLst/>
        </a:prstGeom>
        <a:gradFill rotWithShape="0">
          <a:gsLst>
            <a:gs pos="20000">
              <a:schemeClr val="accent6">
                <a:alpha val="7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dirty="0" smtClean="0">
              <a:ln/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effectLst/>
              <a:latin typeface="+mn-lt"/>
            </a:rPr>
            <a:t>18</a:t>
          </a:r>
          <a:endParaRPr kumimoji="0" lang="ru-RU" sz="3600" b="1" i="0" u="none" strike="noStrike" kern="1200" cap="none" normalizeH="0" baseline="0" dirty="0">
            <a:ln/>
            <a:effectLst/>
            <a:latin typeface="+mn-lt"/>
          </a:endParaRPr>
        </a:p>
      </dsp:txBody>
      <dsp:txXfrm>
        <a:off x="3267632" y="2880504"/>
        <a:ext cx="2637027" cy="1868768"/>
      </dsp:txXfrm>
    </dsp:sp>
    <dsp:sp modelId="{7831FC9A-B96F-4A16-8B8D-230E696F7B7C}">
      <dsp:nvSpPr>
        <dsp:cNvPr id="0" name=""/>
        <dsp:cNvSpPr/>
      </dsp:nvSpPr>
      <dsp:spPr>
        <a:xfrm>
          <a:off x="6323525" y="2896827"/>
          <a:ext cx="2311855" cy="2145274"/>
        </a:xfrm>
        <a:prstGeom prst="rect">
          <a:avLst/>
        </a:prstGeom>
        <a:gradFill rotWithShape="0">
          <a:gsLst>
            <a:gs pos="20000">
              <a:schemeClr val="accent6">
                <a:alpha val="7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/>
              <a:effectLst/>
              <a:latin typeface="+mn-lt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kern="1200" cap="none" normalizeH="0" baseline="0" dirty="0" smtClean="0">
              <a:ln/>
              <a:effectLst/>
              <a:latin typeface="+mn-lt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2600" b="1" i="0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3600" b="1" i="0" u="none" strike="noStrike" kern="1200" cap="none" normalizeH="0" baseline="0" dirty="0" smtClean="0">
              <a:ln/>
              <a:effectLst/>
              <a:latin typeface="+mn-lt"/>
            </a:rPr>
            <a:t>28</a:t>
          </a:r>
          <a:endParaRPr kumimoji="0" lang="ru-RU" sz="3600" b="1" i="0" u="none" strike="noStrike" kern="1200" cap="none" normalizeH="0" baseline="0" dirty="0">
            <a:ln/>
            <a:effectLst/>
            <a:latin typeface="+mn-lt"/>
          </a:endParaRPr>
        </a:p>
      </dsp:txBody>
      <dsp:txXfrm>
        <a:off x="6323525" y="2896827"/>
        <a:ext cx="2311855" cy="21452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E2AEE-C7AF-4D99-907C-A3CD25626EBB}">
      <dsp:nvSpPr>
        <dsp:cNvPr id="0" name=""/>
        <dsp:cNvSpPr/>
      </dsp:nvSpPr>
      <dsp:spPr>
        <a:xfrm>
          <a:off x="1467514" y="1592"/>
          <a:ext cx="2969626" cy="1187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КНП «Центральна </a:t>
          </a:r>
          <a:r>
            <a:rPr lang="ru-RU" sz="1800" kern="1200" dirty="0" err="1" smtClean="0"/>
            <a:t>міська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лікарня</a:t>
          </a:r>
          <a:r>
            <a:rPr lang="ru-RU" sz="1800" kern="1200" dirty="0" smtClean="0"/>
            <a:t>» КМР» </a:t>
          </a:r>
          <a:endParaRPr lang="uk-UA" sz="1800" kern="1200" dirty="0"/>
        </a:p>
      </dsp:txBody>
      <dsp:txXfrm>
        <a:off x="2061439" y="1592"/>
        <a:ext cx="1781776" cy="1187850"/>
      </dsp:txXfrm>
    </dsp:sp>
    <dsp:sp modelId="{95E6290D-7067-4CB8-9AE1-FDCF3ECB5996}">
      <dsp:nvSpPr>
        <dsp:cNvPr id="0" name=""/>
        <dsp:cNvSpPr/>
      </dsp:nvSpPr>
      <dsp:spPr>
        <a:xfrm>
          <a:off x="1467514" y="1355742"/>
          <a:ext cx="2969626" cy="1187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КНП «Міська лікарня швидкої медичної допомоги» КМР»</a:t>
          </a:r>
          <a:endParaRPr lang="uk-UA" sz="1800" kern="1200"/>
        </a:p>
      </dsp:txBody>
      <dsp:txXfrm>
        <a:off x="2061439" y="1355742"/>
        <a:ext cx="1781776" cy="1187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4066-91AA-4BE2-9F8F-BB2C485C4BFC}">
      <dsp:nvSpPr>
        <dsp:cNvPr id="0" name=""/>
        <dsp:cNvSpPr/>
      </dsp:nvSpPr>
      <dsp:spPr>
        <a:xfrm>
          <a:off x="1245482" y="1996"/>
          <a:ext cx="1988600" cy="1317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надання психосоціальної допомоги та психосоціальних послуг на первинному і вторинному рівнях в амбулаторних умовах </a:t>
          </a:r>
          <a:endParaRPr lang="uk-UA" sz="1400" kern="1200" dirty="0"/>
        </a:p>
      </dsp:txBody>
      <dsp:txXfrm>
        <a:off x="1309800" y="66314"/>
        <a:ext cx="1859964" cy="1188922"/>
      </dsp:txXfrm>
    </dsp:sp>
    <dsp:sp modelId="{D03A9CAC-0ADF-48F5-B40E-A749D85D2F13}">
      <dsp:nvSpPr>
        <dsp:cNvPr id="0" name=""/>
        <dsp:cNvSpPr/>
      </dsp:nvSpPr>
      <dsp:spPr>
        <a:xfrm>
          <a:off x="1245482" y="1385432"/>
          <a:ext cx="1962808" cy="1317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надання стаціонарної психіатричної допомоги </a:t>
          </a:r>
          <a:endParaRPr lang="uk-UA" sz="1400" kern="1200" dirty="0"/>
        </a:p>
      </dsp:txBody>
      <dsp:txXfrm>
        <a:off x="1309800" y="1449750"/>
        <a:ext cx="1834172" cy="1188922"/>
      </dsp:txXfrm>
    </dsp:sp>
    <dsp:sp modelId="{5D4E9DB4-7044-4F6E-8738-0AB5648E48B2}">
      <dsp:nvSpPr>
        <dsp:cNvPr id="0" name=""/>
        <dsp:cNvSpPr/>
      </dsp:nvSpPr>
      <dsp:spPr>
        <a:xfrm>
          <a:off x="1245482" y="2768868"/>
          <a:ext cx="2081035" cy="1317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 також за місцем проживання пацієнта — мобільною </a:t>
          </a:r>
          <a:r>
            <a:rPr lang="uk-UA" sz="1400" kern="1200" dirty="0" err="1" smtClean="0"/>
            <a:t>мультидисциплінарною</a:t>
          </a:r>
          <a:r>
            <a:rPr lang="uk-UA" sz="1400" kern="1200" dirty="0" smtClean="0"/>
            <a:t> командою</a:t>
          </a:r>
          <a:endParaRPr lang="uk-UA" sz="1400" kern="1200" dirty="0"/>
        </a:p>
      </dsp:txBody>
      <dsp:txXfrm>
        <a:off x="1309800" y="2833186"/>
        <a:ext cx="1952399" cy="1188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4066-91AA-4BE2-9F8F-BB2C485C4BFC}">
      <dsp:nvSpPr>
        <dsp:cNvPr id="0" name=""/>
        <dsp:cNvSpPr/>
      </dsp:nvSpPr>
      <dsp:spPr>
        <a:xfrm>
          <a:off x="1138596" y="3565"/>
          <a:ext cx="1221503" cy="195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2 лікарі-психіатри та   2 психолога</a:t>
          </a:r>
          <a:endParaRPr lang="uk-UA" sz="1400" kern="1200" dirty="0"/>
        </a:p>
      </dsp:txBody>
      <dsp:txXfrm>
        <a:off x="1198225" y="63194"/>
        <a:ext cx="1102245" cy="1834516"/>
      </dsp:txXfrm>
    </dsp:sp>
    <dsp:sp modelId="{D03A9CAC-0ADF-48F5-B40E-A749D85D2F13}">
      <dsp:nvSpPr>
        <dsp:cNvPr id="0" name=""/>
        <dsp:cNvSpPr/>
      </dsp:nvSpPr>
      <dsp:spPr>
        <a:xfrm>
          <a:off x="1138596" y="2023748"/>
          <a:ext cx="1221503" cy="195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2 лікаря-психіатра та 3 психологи</a:t>
          </a:r>
          <a:endParaRPr lang="uk-UA" sz="1400" kern="1200" dirty="0"/>
        </a:p>
      </dsp:txBody>
      <dsp:txXfrm>
        <a:off x="1198225" y="2083377"/>
        <a:ext cx="1102245" cy="1834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4066-91AA-4BE2-9F8F-BB2C485C4BFC}">
      <dsp:nvSpPr>
        <dsp:cNvPr id="0" name=""/>
        <dsp:cNvSpPr/>
      </dsp:nvSpPr>
      <dsp:spPr>
        <a:xfrm>
          <a:off x="566449" y="6027"/>
          <a:ext cx="2371040" cy="195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надали допомогу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2 248 особам, із яких: </a:t>
          </a:r>
          <a:r>
            <a:rPr lang="uk-UA" sz="1400" kern="1200" dirty="0" smtClean="0"/>
            <a:t>в </a:t>
          </a:r>
          <a:r>
            <a:rPr lang="uk-UA" sz="1400" kern="1200" dirty="0" err="1" smtClean="0"/>
            <a:t>т.ч</a:t>
          </a:r>
          <a:r>
            <a:rPr lang="uk-UA" sz="1400" kern="1200" dirty="0" smtClean="0"/>
            <a:t>.: УБД - 296,  ЗСУ- 548, членам сімей ветеранів -132, членам сімей загиблих – 11, членам безвісті зниклих – 2,  ветеранам з інвалідністю – 11, учасникам АТО – 12, ВПО -51.   </a:t>
          </a:r>
          <a:endParaRPr lang="uk-UA" sz="1400" kern="1200" dirty="0"/>
        </a:p>
      </dsp:txBody>
      <dsp:txXfrm>
        <a:off x="661824" y="101402"/>
        <a:ext cx="2180290" cy="1763024"/>
      </dsp:txXfrm>
    </dsp:sp>
    <dsp:sp modelId="{D03A9CAC-0ADF-48F5-B40E-A749D85D2F13}">
      <dsp:nvSpPr>
        <dsp:cNvPr id="0" name=""/>
        <dsp:cNvSpPr/>
      </dsp:nvSpPr>
      <dsp:spPr>
        <a:xfrm>
          <a:off x="566449" y="2051560"/>
          <a:ext cx="2371040" cy="195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надали допомогу 122 особам серед яких: 40 ВПО, 30 військовослужбовців та 2 члени сімей військовослужбовців</a:t>
          </a:r>
          <a:endParaRPr lang="uk-UA" sz="1400" kern="1200" dirty="0"/>
        </a:p>
      </dsp:txBody>
      <dsp:txXfrm>
        <a:off x="661824" y="2146935"/>
        <a:ext cx="2180290" cy="1763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48438-27EE-4FBE-BADA-2DEA7D36912C}">
      <dsp:nvSpPr>
        <dsp:cNvPr id="0" name=""/>
        <dsp:cNvSpPr/>
      </dsp:nvSpPr>
      <dsp:spPr>
        <a:xfrm>
          <a:off x="1934767" y="0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У трьох лікарнях існують стаціонарні реабілітаційні відділення на 110 ліжок:</a:t>
          </a:r>
          <a:endParaRPr lang="uk-UA" sz="1300" kern="1200" dirty="0"/>
        </a:p>
      </dsp:txBody>
      <dsp:txXfrm>
        <a:off x="1968557" y="33790"/>
        <a:ext cx="2104317" cy="624607"/>
      </dsp:txXfrm>
    </dsp:sp>
    <dsp:sp modelId="{B90AFECF-20DC-4696-BEDB-B8FE50981E2F}">
      <dsp:nvSpPr>
        <dsp:cNvPr id="0" name=""/>
        <dsp:cNvSpPr/>
      </dsp:nvSpPr>
      <dsp:spPr>
        <a:xfrm>
          <a:off x="1930575" y="728236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ЦМЛ - 30  ліжок;</a:t>
          </a:r>
          <a:endParaRPr lang="uk-UA" sz="1300" kern="1200"/>
        </a:p>
      </dsp:txBody>
      <dsp:txXfrm>
        <a:off x="1964365" y="762026"/>
        <a:ext cx="2104317" cy="624607"/>
      </dsp:txXfrm>
    </dsp:sp>
    <dsp:sp modelId="{66D11D96-B2AC-4B45-A25D-DC00B4913A1C}">
      <dsp:nvSpPr>
        <dsp:cNvPr id="0" name=""/>
        <dsp:cNvSpPr/>
      </dsp:nvSpPr>
      <dsp:spPr>
        <a:xfrm>
          <a:off x="1930575" y="1455033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ЛШМД - 40 ліжок;</a:t>
          </a:r>
          <a:endParaRPr lang="uk-UA" sz="1300" kern="1200"/>
        </a:p>
      </dsp:txBody>
      <dsp:txXfrm>
        <a:off x="1964365" y="1488823"/>
        <a:ext cx="2104317" cy="624607"/>
      </dsp:txXfrm>
    </dsp:sp>
    <dsp:sp modelId="{17B57BD5-C68A-4068-9E09-60279B1DFC6F}">
      <dsp:nvSpPr>
        <dsp:cNvPr id="0" name=""/>
        <dsp:cNvSpPr/>
      </dsp:nvSpPr>
      <dsp:spPr>
        <a:xfrm>
          <a:off x="1930575" y="2181830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ДМЛ -  40 ліжок</a:t>
          </a:r>
          <a:endParaRPr lang="uk-UA" sz="1300" kern="1200"/>
        </a:p>
      </dsp:txBody>
      <dsp:txXfrm>
        <a:off x="1964365" y="2215620"/>
        <a:ext cx="2104317" cy="6246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DCC6E-699E-46B8-BE20-AF7A25B033F6}">
      <dsp:nvSpPr>
        <dsp:cNvPr id="0" name=""/>
        <dsp:cNvSpPr/>
      </dsp:nvSpPr>
      <dsp:spPr>
        <a:xfrm>
          <a:off x="487091" y="2053"/>
          <a:ext cx="4058542" cy="202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Стаціонарну реабілітаційну медичну допомогу за 9 місяців 2025 року    отримали 2189 осіб в </a:t>
          </a:r>
          <a:r>
            <a:rPr lang="uk-UA" sz="1700" kern="1200" dirty="0" err="1" smtClean="0"/>
            <a:t>т.ч</a:t>
          </a:r>
          <a:r>
            <a:rPr lang="uk-UA" sz="1700" kern="1200" dirty="0" smtClean="0"/>
            <a:t>. 1014 дітей, що  на 8,7% більше ніж у 2024 році  (2013 осіб, в </a:t>
          </a:r>
          <a:r>
            <a:rPr lang="uk-UA" sz="1700" kern="1200" dirty="0" err="1" smtClean="0"/>
            <a:t>т.ч</a:t>
          </a:r>
          <a:r>
            <a:rPr lang="uk-UA" sz="1700" kern="1200" dirty="0" smtClean="0"/>
            <a:t>. 939 дітей). Хворими проведено 30 803 ліжко-днів (28 864 у              2024 році) та отримано 6 447 медичних послуг.</a:t>
          </a:r>
          <a:endParaRPr lang="uk-UA" sz="1700" b="1" kern="1200" dirty="0"/>
        </a:p>
      </dsp:txBody>
      <dsp:txXfrm>
        <a:off x="546526" y="61488"/>
        <a:ext cx="3939672" cy="1910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3C342-D07C-48CD-8B13-50CF8E479959}">
      <dsp:nvSpPr>
        <dsp:cNvPr id="0" name=""/>
        <dsp:cNvSpPr/>
      </dsp:nvSpPr>
      <dsp:spPr>
        <a:xfrm>
          <a:off x="0" y="182428"/>
          <a:ext cx="4572000" cy="1017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За реабілітаційним напрямком працюють 20 фізичних терапевтів, 16 </a:t>
          </a:r>
          <a:r>
            <a:rPr lang="uk-UA" sz="1500" b="1" kern="1200" dirty="0" err="1" smtClean="0"/>
            <a:t>ерготерапевтів</a:t>
          </a:r>
          <a:r>
            <a:rPr lang="uk-UA" sz="1500" b="1" kern="1200" dirty="0" smtClean="0"/>
            <a:t>, 17 лікарів фізичної та реабілітаційної медицини, 11 психологів та 2 терапевта з мови та мовлення.</a:t>
          </a:r>
          <a:endParaRPr lang="uk-UA" sz="1500" b="1" kern="1200" dirty="0"/>
        </a:p>
      </dsp:txBody>
      <dsp:txXfrm>
        <a:off x="49690" y="232118"/>
        <a:ext cx="4472620" cy="918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0.45867</cdr:x>
      <cdr:y>0.79881</cdr:y>
    </cdr:from>
    <cdr:to>
      <cdr:x>0.72216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1662" y="2285096"/>
          <a:ext cx="1534802" cy="575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b="1" dirty="0" smtClean="0">
              <a:solidFill>
                <a:schemeClr val="tx1"/>
              </a:solidFill>
            </a:rPr>
            <a:t>охоплення вакцинацією БЦЖ</a:t>
          </a:r>
          <a:endParaRPr lang="uk-UA" sz="1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D01E-A151-4667-834C-D0B2F12CA66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D7F2-0048-4351-A120-AA34C299817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35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635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0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0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8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2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F7EAB73-B007-4D79-9419-8A078CBE4EC5}" type="slidenum">
              <a:rPr lang="ru-RU" sz="1200">
                <a:latin typeface="Calibri" pitchFamily="34" charset="0"/>
              </a:rPr>
              <a:pPr algn="r" eaLnBrk="1" hangingPunct="1"/>
              <a:t>9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8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8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20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7DD1-0991-4690-B7A3-7765AC7E3152}" type="datetimeFigureOut">
              <a:rPr lang="ru-RU"/>
              <a:pPr>
                <a:defRPr/>
              </a:pPr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BB0A-8BB7-4D3E-B6E4-1231F2E94B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5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8B92-0EAF-477B-AA49-C99963B301DD}" type="datetimeFigureOut">
              <a:rPr lang="ru-RU"/>
              <a:pPr>
                <a:defRPr/>
              </a:pPr>
              <a:t>12.11.2025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69AB-A787-44BF-9EA1-261DE6B970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0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36EA1-3124-408C-A4CA-0EE50005E4A7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image" Target="../media/image27.jpg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chart" Target="../charts/chart15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chart" Target="../charts/chart21.xml"/><Relationship Id="rId7" Type="http://schemas.openxmlformats.org/officeDocument/2006/relationships/chart" Target="../charts/chart24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11" Type="http://schemas.openxmlformats.org/officeDocument/2006/relationships/diagramColors" Target="../diagrams/colors10.xml"/><Relationship Id="rId5" Type="http://schemas.openxmlformats.org/officeDocument/2006/relationships/chart" Target="../charts/chart23.xml"/><Relationship Id="rId10" Type="http://schemas.openxmlformats.org/officeDocument/2006/relationships/diagramQuickStyle" Target="../diagrams/quickStyle10.xml"/><Relationship Id="rId4" Type="http://schemas.openxmlformats.org/officeDocument/2006/relationships/chart" Target="../charts/chart22.xml"/><Relationship Id="rId9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chart" Target="../charts/chart26.xml"/><Relationship Id="rId7" Type="http://schemas.openxmlformats.org/officeDocument/2006/relationships/image" Target="../media/image42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chart" Target="../charts/chart31.xml"/><Relationship Id="rId7" Type="http://schemas.openxmlformats.org/officeDocument/2006/relationships/image" Target="../media/image44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chart" Target="../charts/chart37.xml"/><Relationship Id="rId7" Type="http://schemas.openxmlformats.org/officeDocument/2006/relationships/image" Target="../media/image49.jp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51.jpeg"/><Relationship Id="rId4" Type="http://schemas.openxmlformats.org/officeDocument/2006/relationships/chart" Target="../charts/chart4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52.jpeg"/><Relationship Id="rId3" Type="http://schemas.openxmlformats.org/officeDocument/2006/relationships/diagramLayout" Target="../diagrams/layout11.xml"/><Relationship Id="rId7" Type="http://schemas.openxmlformats.org/officeDocument/2006/relationships/chart" Target="../charts/chart43.xml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image" Target="../media/image56.jpeg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6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chart" Target="../charts/chart3.xm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885" y="332656"/>
            <a:ext cx="7772400" cy="2664296"/>
          </a:xfrm>
        </p:spPr>
        <p:txBody>
          <a:bodyPr>
            <a:noAutofit/>
          </a:bodyPr>
          <a:lstStyle/>
          <a:p>
            <a:r>
              <a:rPr lang="uk-UA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Підсумки роботи </a:t>
            </a:r>
            <a:br>
              <a:rPr lang="uk-UA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закладів охорони здоров</a:t>
            </a:r>
            <a:r>
              <a:rPr lang="en-US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я міста Кропивницького</a:t>
            </a:r>
            <a:br>
              <a:rPr lang="uk-UA" sz="4400" cap="none" dirty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400" u="sng" cap="none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4400" u="sng" cap="none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9 місяців 2025 року</a:t>
            </a:r>
            <a:endParaRPr lang="ru-RU" sz="4400" u="sng" cap="none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67" y="6111403"/>
            <a:ext cx="5724525" cy="72008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>
                <a:ln w="50800"/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УПРАВЛІННЯ  ОХОРОНИ  ЗДОРОВ’Я 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uk-UA" sz="2000" b="1" dirty="0" smtClean="0">
                <a:ln w="50800"/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КРОПИВНИЦЬКОЇ МІСЬКОЇ РАДИ</a:t>
            </a:r>
            <a:endParaRPr lang="ru-RU" sz="2000" b="1" dirty="0">
              <a:ln w="50800"/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8" name="Picture 4" descr="E:\Мои документы\Downloads\120520172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80305"/>
            <a:ext cx="3792072" cy="2060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images5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3124120" cy="207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8" y="72756"/>
            <a:ext cx="8229600" cy="6820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Психологічна допомога</a:t>
            </a:r>
            <a:endParaRPr lang="uk-U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746599"/>
            <a:ext cx="853244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У </a:t>
            </a:r>
            <a:r>
              <a:rPr lang="uk-UA" dirty="0" smtClean="0"/>
              <a:t>закладах охорони здоров’я </a:t>
            </a:r>
            <a:r>
              <a:rPr lang="uk-UA" dirty="0"/>
              <a:t>комунальної власності міста психологічну допомогу надають </a:t>
            </a:r>
            <a:r>
              <a:rPr lang="uk-UA" b="1" dirty="0" smtClean="0"/>
              <a:t>5</a:t>
            </a:r>
            <a:r>
              <a:rPr lang="uk-UA" dirty="0" smtClean="0"/>
              <a:t> лікарів психіатрів, </a:t>
            </a:r>
            <a:r>
              <a:rPr lang="uk-UA" b="1" dirty="0" smtClean="0"/>
              <a:t>1</a:t>
            </a:r>
            <a:r>
              <a:rPr lang="uk-UA" b="1" dirty="0"/>
              <a:t>5</a:t>
            </a:r>
            <a:r>
              <a:rPr lang="uk-UA" dirty="0" smtClean="0"/>
              <a:t> </a:t>
            </a:r>
            <a:r>
              <a:rPr lang="uk-UA" dirty="0"/>
              <a:t>лікарів-психологів вторинної ланки  та </a:t>
            </a:r>
            <a:r>
              <a:rPr lang="uk-UA" b="1" dirty="0" smtClean="0"/>
              <a:t>1</a:t>
            </a:r>
            <a:r>
              <a:rPr lang="en-US" b="1" dirty="0" smtClean="0"/>
              <a:t>0</a:t>
            </a:r>
            <a:r>
              <a:rPr lang="uk-UA" b="1" dirty="0" smtClean="0"/>
              <a:t>9</a:t>
            </a:r>
            <a:r>
              <a:rPr lang="uk-UA" dirty="0" smtClean="0"/>
              <a:t> </a:t>
            </a:r>
            <a:r>
              <a:rPr lang="uk-UA" dirty="0"/>
              <a:t>лікарів первинної ланки. За 9 </a:t>
            </a:r>
            <a:r>
              <a:rPr lang="uk-UA" dirty="0" smtClean="0"/>
              <a:t>місяців 2025 </a:t>
            </a:r>
            <a:r>
              <a:rPr lang="uk-UA" dirty="0"/>
              <a:t>року за психологічною допомогою звернулись та отримали </a:t>
            </a:r>
            <a:r>
              <a:rPr lang="uk-UA" dirty="0" smtClean="0"/>
              <a:t>допомогу </a:t>
            </a:r>
            <a:r>
              <a:rPr lang="uk-UA" b="1" dirty="0" smtClean="0"/>
              <a:t>14390</a:t>
            </a:r>
            <a:r>
              <a:rPr lang="uk-UA" dirty="0" smtClean="0"/>
              <a:t> </a:t>
            </a:r>
            <a:r>
              <a:rPr lang="uk-UA" dirty="0"/>
              <a:t>осіб (в </a:t>
            </a:r>
            <a:r>
              <a:rPr lang="uk-UA" dirty="0" err="1"/>
              <a:t>т.ч</a:t>
            </a:r>
            <a:r>
              <a:rPr lang="uk-UA" dirty="0"/>
              <a:t>. 1 615 дітей),  у </a:t>
            </a:r>
            <a:r>
              <a:rPr lang="uk-UA" dirty="0" err="1"/>
              <a:t>т.ч</a:t>
            </a:r>
            <a:r>
              <a:rPr lang="uk-UA" dirty="0"/>
              <a:t>.: </a:t>
            </a:r>
            <a:r>
              <a:rPr lang="uk-UA" dirty="0" smtClean="0"/>
              <a:t>лікарями </a:t>
            </a:r>
            <a:r>
              <a:rPr lang="uk-UA" dirty="0"/>
              <a:t>первинної ланки надано допомогу 2 387 особам (в </a:t>
            </a:r>
            <a:r>
              <a:rPr lang="uk-UA" dirty="0" err="1"/>
              <a:t>т.ч</a:t>
            </a:r>
            <a:r>
              <a:rPr lang="uk-UA" dirty="0"/>
              <a:t>. 483 дитини) із </a:t>
            </a:r>
            <a:r>
              <a:rPr lang="uk-UA" dirty="0" smtClean="0"/>
              <a:t>яких 302 </a:t>
            </a:r>
            <a:r>
              <a:rPr lang="uk-UA" dirty="0"/>
              <a:t>ВПО (в т.ч.63 дитини);</a:t>
            </a:r>
          </a:p>
          <a:p>
            <a:r>
              <a:rPr lang="uk-UA" dirty="0"/>
              <a:t>лікарями вторинної ланки – 12 003 особам (в </a:t>
            </a:r>
            <a:r>
              <a:rPr lang="uk-UA" dirty="0" err="1"/>
              <a:t>т.ч</a:t>
            </a:r>
            <a:r>
              <a:rPr lang="uk-UA" dirty="0"/>
              <a:t>. 1 132 дитини), із них </a:t>
            </a:r>
            <a:r>
              <a:rPr lang="en-US" dirty="0"/>
              <a:t>  </a:t>
            </a:r>
            <a:r>
              <a:rPr lang="uk-UA" dirty="0"/>
              <a:t>4456 ВПО (в </a:t>
            </a:r>
            <a:r>
              <a:rPr lang="uk-UA" dirty="0" err="1"/>
              <a:t>т.ч</a:t>
            </a:r>
            <a:r>
              <a:rPr lang="uk-UA" dirty="0"/>
              <a:t>. 366 дітей).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132548" y="2885914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/>
              <a:t>	</a:t>
            </a:r>
            <a:r>
              <a:rPr lang="uk-UA" sz="2000" dirty="0"/>
              <a:t>Одноразову консультацію отримали </a:t>
            </a:r>
            <a:r>
              <a:rPr lang="uk-UA" sz="2000" b="1" dirty="0"/>
              <a:t>3 858 </a:t>
            </a:r>
            <a:r>
              <a:rPr lang="uk-UA" sz="2000" dirty="0"/>
              <a:t>осіб на вторинній ланці  </a:t>
            </a:r>
            <a:r>
              <a:rPr lang="uk-UA" sz="2000" dirty="0" smtClean="0"/>
              <a:t>та </a:t>
            </a:r>
            <a:r>
              <a:rPr lang="uk-UA" sz="2000" b="1" dirty="0" smtClean="0"/>
              <a:t>302</a:t>
            </a:r>
            <a:r>
              <a:rPr lang="uk-UA" sz="2000" dirty="0" smtClean="0"/>
              <a:t> </a:t>
            </a:r>
            <a:r>
              <a:rPr lang="uk-UA" sz="2000" dirty="0"/>
              <a:t>особи на первинній ланці.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19905"/>
            <a:ext cx="3168352" cy="178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66028"/>
            <a:ext cx="3118084" cy="207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87" y="4666027"/>
            <a:ext cx="3089861" cy="207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5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65199"/>
            <a:ext cx="6683765" cy="9606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Центри ментального здоров’я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760139"/>
              </p:ext>
            </p:extLst>
          </p:nvPr>
        </p:nvGraphicFramePr>
        <p:xfrm>
          <a:off x="755576" y="2636912"/>
          <a:ext cx="5904656" cy="254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2836825"/>
              </p:ext>
            </p:extLst>
          </p:nvPr>
        </p:nvGraphicFramePr>
        <p:xfrm>
          <a:off x="-1116632" y="1772816"/>
          <a:ext cx="45720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36322952"/>
              </p:ext>
            </p:extLst>
          </p:nvPr>
        </p:nvGraphicFramePr>
        <p:xfrm>
          <a:off x="4081483" y="1834828"/>
          <a:ext cx="3935998" cy="400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06617146"/>
              </p:ext>
            </p:extLst>
          </p:nvPr>
        </p:nvGraphicFramePr>
        <p:xfrm>
          <a:off x="6093781" y="1855904"/>
          <a:ext cx="3935998" cy="400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6280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39" y="68002"/>
            <a:ext cx="8229600" cy="796950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Медична реабілітація</a:t>
            </a:r>
            <a:endParaRPr lang="uk-U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-1460865" y="1641620"/>
          <a:ext cx="6033049" cy="287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50386900"/>
              </p:ext>
            </p:extLst>
          </p:nvPr>
        </p:nvGraphicFramePr>
        <p:xfrm>
          <a:off x="4211960" y="4647240"/>
          <a:ext cx="4572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724594"/>
              </p:ext>
            </p:extLst>
          </p:nvPr>
        </p:nvGraphicFramePr>
        <p:xfrm>
          <a:off x="4090739" y="3327497"/>
          <a:ext cx="457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323528" y="3994947"/>
          <a:ext cx="3312368" cy="79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9" y="5024122"/>
            <a:ext cx="3676540" cy="16544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99506"/>
            <a:ext cx="4519732" cy="23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1218"/>
            <a:ext cx="7139136" cy="176391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та захворюваності серед </a:t>
            </a:r>
            <a: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/>
            </a:r>
            <a:b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</a:br>
            <a:r>
              <a:rPr lang="uk-UA" sz="3600" u="sng" dirty="0" smtClean="0">
                <a:solidFill>
                  <a:srgbClr val="0000FF"/>
                </a:solidFill>
                <a:effectLst/>
                <a:latin typeface="Times New Roman"/>
              </a:rPr>
              <a:t>дорослого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населення </a:t>
            </a:r>
            <a: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(на </a:t>
            </a:r>
            <a:r>
              <a:rPr lang="uk-UA" sz="27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474840" cy="5348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2204864"/>
            <a:ext cx="4391471" cy="5220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31424515"/>
              </p:ext>
            </p:extLst>
          </p:nvPr>
        </p:nvGraphicFramePr>
        <p:xfrm>
          <a:off x="359210" y="2636912"/>
          <a:ext cx="4248472" cy="32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7530208"/>
              </p:ext>
            </p:extLst>
          </p:nvPr>
        </p:nvGraphicFramePr>
        <p:xfrm>
          <a:off x="4942384" y="2564904"/>
          <a:ext cx="420416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4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7704212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images (8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" y="259189"/>
            <a:ext cx="2074777" cy="17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964" y="144016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Серед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підлітків</a:t>
            </a:r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та захворюваності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</a:rPr>
              <a:t>(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на </a:t>
            </a:r>
            <a:r>
              <a:rPr lang="uk-UA" sz="2700" dirty="0" smtClean="0">
                <a:solidFill>
                  <a:prstClr val="black"/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1556792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36822467"/>
              </p:ext>
            </p:extLst>
          </p:nvPr>
        </p:nvGraphicFramePr>
        <p:xfrm>
          <a:off x="405880" y="1988840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7223329"/>
              </p:ext>
            </p:extLst>
          </p:nvPr>
        </p:nvGraphicFramePr>
        <p:xfrm>
          <a:off x="4752529" y="1988840"/>
          <a:ext cx="4265711" cy="348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4" descr="E:\Мои документы\Downloads\041simp.jpg.300x300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93" y="5262411"/>
            <a:ext cx="1917617" cy="141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image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66" y="5324390"/>
            <a:ext cx="1931492" cy="13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Поширеність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захворюваність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84098964"/>
              </p:ext>
            </p:extLst>
          </p:nvPr>
        </p:nvGraphicFramePr>
        <p:xfrm>
          <a:off x="467544" y="2348880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93680761"/>
              </p:ext>
            </p:extLst>
          </p:nvPr>
        </p:nvGraphicFramePr>
        <p:xfrm>
          <a:off x="4874840" y="2272143"/>
          <a:ext cx="4139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2" descr="images (4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4429"/>
            <a:ext cx="25193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Мои документы\Downloads\detskaya_medic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376"/>
            <a:ext cx="1922512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Мои документы\Downloads\images (9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376"/>
            <a:ext cx="2016224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09989" y="57099"/>
            <a:ext cx="9144000" cy="150810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vert="horz" wrap="squar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Показники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поширеності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та захворюваності </a:t>
            </a:r>
            <a:r>
              <a:rPr lang="uk-UA" sz="3600" u="sng" dirty="0" smtClean="0">
                <a:solidFill>
                  <a:srgbClr val="0000FF"/>
                </a:solidFill>
                <a:effectLst/>
                <a:latin typeface="+mn-lt"/>
              </a:rPr>
              <a:t>дитячого населення </a:t>
            </a:r>
            <a: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effectLst/>
                <a:latin typeface="+mn-lt"/>
              </a:rPr>
              <a:t>(на 100 тис. відповідного населення)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5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3050"/>
            <a:ext cx="49685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>
                <a:solidFill>
                  <a:schemeClr val="bg1"/>
                </a:solidFill>
                <a:effectLst/>
                <a:latin typeface="+mn-lt"/>
              </a:rPr>
              <a:t>Показники  </a:t>
            </a:r>
            <a:br>
              <a:rPr lang="uk-UA" sz="40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4000" dirty="0">
                <a:solidFill>
                  <a:schemeClr val="bg1"/>
                </a:solidFill>
                <a:effectLst/>
                <a:latin typeface="+mn-lt"/>
              </a:rPr>
              <a:t>онкологічної </a:t>
            </a:r>
            <a:r>
              <a:rPr lang="uk-UA" sz="4000" dirty="0" smtClean="0">
                <a:solidFill>
                  <a:schemeClr val="bg1"/>
                </a:solidFill>
                <a:effectLst/>
                <a:latin typeface="+mn-lt"/>
              </a:rPr>
              <a:t>служби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52237754"/>
              </p:ext>
            </p:extLst>
          </p:nvPr>
        </p:nvGraphicFramePr>
        <p:xfrm>
          <a:off x="16808" y="1508030"/>
          <a:ext cx="4987240" cy="321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26047417"/>
              </p:ext>
            </p:extLst>
          </p:nvPr>
        </p:nvGraphicFramePr>
        <p:xfrm>
          <a:off x="5031944" y="1593738"/>
          <a:ext cx="4047363" cy="312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E:\Мои документы\Downloads\1485867773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394"/>
            <a:ext cx="2034912" cy="131515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s (6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93" y="112375"/>
            <a:ext cx="2074095" cy="1315152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36518"/>
              </p:ext>
            </p:extLst>
          </p:nvPr>
        </p:nvGraphicFramePr>
        <p:xfrm>
          <a:off x="1691680" y="4484589"/>
          <a:ext cx="4608512" cy="234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37" y="4952848"/>
            <a:ext cx="2016224" cy="141010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512" y="253119"/>
            <a:ext cx="7019925" cy="954087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Диспансерний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захворюваність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ВІЛ, СНІД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847991"/>
              </p:ext>
            </p:extLst>
          </p:nvPr>
        </p:nvGraphicFramePr>
        <p:xfrm>
          <a:off x="430995" y="3218469"/>
          <a:ext cx="4392488" cy="30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348749"/>
              </p:ext>
            </p:extLst>
          </p:nvPr>
        </p:nvGraphicFramePr>
        <p:xfrm>
          <a:off x="323528" y="1497630"/>
          <a:ext cx="3887341" cy="306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114294"/>
              </p:ext>
            </p:extLst>
          </p:nvPr>
        </p:nvGraphicFramePr>
        <p:xfrm>
          <a:off x="4692343" y="3933056"/>
          <a:ext cx="3670526" cy="23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30" y="913738"/>
            <a:ext cx="2710749" cy="203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790869" y="30734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dirty="0" err="1">
                <a:cs typeface="Times New Roman" panose="02020603050405020304" pitchFamily="18" charset="0"/>
              </a:rPr>
              <a:t>Охопленість</a:t>
            </a:r>
            <a:r>
              <a:rPr lang="uk-UA" sz="1600" dirty="0"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cs typeface="Times New Roman" panose="02020603050405020304" pitchFamily="18" charset="0"/>
              </a:rPr>
              <a:t>антиретровірусною</a:t>
            </a:r>
            <a:r>
              <a:rPr lang="uk-UA" sz="1600" dirty="0">
                <a:cs typeface="Times New Roman" panose="02020603050405020304" pitchFamily="18" charset="0"/>
              </a:rPr>
              <a:t> терапією в </a:t>
            </a:r>
            <a:r>
              <a:rPr lang="uk-UA" sz="1600" dirty="0" smtClean="0">
                <a:cs typeface="Times New Roman" panose="02020603050405020304" pitchFamily="18" charset="0"/>
              </a:rPr>
              <a:t>2025 </a:t>
            </a:r>
            <a:r>
              <a:rPr lang="uk-UA" sz="1600" dirty="0">
                <a:cs typeface="Times New Roman" panose="02020603050405020304" pitchFamily="18" charset="0"/>
              </a:rPr>
              <a:t>р. складає – </a:t>
            </a:r>
            <a:r>
              <a:rPr lang="uk-UA" sz="1600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99,1% </a:t>
            </a:r>
            <a:endParaRPr lang="uk-UA" sz="16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154898" y="185600"/>
            <a:ext cx="8459788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Ситуація з туберкульозом</a:t>
            </a:r>
            <a:b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(розрахунок на 100 тис. населення)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9573619"/>
              </p:ext>
            </p:extLst>
          </p:nvPr>
        </p:nvGraphicFramePr>
        <p:xfrm>
          <a:off x="-153327" y="1393718"/>
          <a:ext cx="4365287" cy="214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88530340"/>
              </p:ext>
            </p:extLst>
          </p:nvPr>
        </p:nvGraphicFramePr>
        <p:xfrm>
          <a:off x="64478" y="3114010"/>
          <a:ext cx="4608512" cy="273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06648820"/>
              </p:ext>
            </p:extLst>
          </p:nvPr>
        </p:nvGraphicFramePr>
        <p:xfrm>
          <a:off x="4355976" y="3962836"/>
          <a:ext cx="4275212" cy="28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534" name="Picture 10" descr="E:\Мои документы\Downloads\2hgdfhdfhdfh45745eyrthydtjh5u7ew557eyw5e471-82-300x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5" y="101220"/>
            <a:ext cx="1596678" cy="119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9123469"/>
              </p:ext>
            </p:extLst>
          </p:nvPr>
        </p:nvGraphicFramePr>
        <p:xfrm>
          <a:off x="4347338" y="1100000"/>
          <a:ext cx="5824814" cy="286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6597716"/>
              </p:ext>
            </p:extLst>
          </p:nvPr>
        </p:nvGraphicFramePr>
        <p:xfrm>
          <a:off x="200399" y="6021288"/>
          <a:ext cx="447259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8053" y="318264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</a:t>
            </a:r>
            <a:r>
              <a:rPr lang="uk-UA" dirty="0" smtClean="0"/>
              <a:t> %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78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0"/>
          <p:cNvSpPr>
            <a:spLocks noGrp="1" noChangeArrowheads="1"/>
          </p:cNvSpPr>
          <p:nvPr>
            <p:ph sz="quarter" idx="2"/>
          </p:nvPr>
        </p:nvSpPr>
        <p:spPr>
          <a:xfrm>
            <a:off x="315108" y="2356274"/>
            <a:ext cx="8471082" cy="41847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u="sng" kern="0" dirty="0" smtClean="0">
                <a:solidFill>
                  <a:sysClr val="windowText" lastClr="000000"/>
                </a:solidFill>
              </a:rPr>
              <a:t>Зниження </a:t>
            </a: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захворюваності: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chemeClr val="bg1"/>
                </a:solidFill>
              </a:rPr>
              <a:t>-</a:t>
            </a:r>
            <a:r>
              <a:rPr lang="en-US" b="1" kern="0" dirty="0" smtClean="0">
                <a:solidFill>
                  <a:schemeClr val="bg1"/>
                </a:solidFill>
              </a:rPr>
              <a:t> </a:t>
            </a:r>
            <a:r>
              <a:rPr lang="uk-UA" b="1" kern="0" dirty="0" smtClean="0">
                <a:solidFill>
                  <a:schemeClr val="bg1"/>
                </a:solidFill>
              </a:rPr>
              <a:t>вірусний </a:t>
            </a:r>
            <a:r>
              <a:rPr lang="uk-UA" b="1" kern="0" dirty="0">
                <a:solidFill>
                  <a:schemeClr val="bg1"/>
                </a:solidFill>
              </a:rPr>
              <a:t>гепатит на 10,4% (2025 рік – 129, 2024 рік – 144);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chemeClr val="bg1"/>
                </a:solidFill>
              </a:rPr>
              <a:t>-</a:t>
            </a:r>
            <a:r>
              <a:rPr lang="en-US" b="1" kern="0" dirty="0" smtClean="0">
                <a:solidFill>
                  <a:schemeClr val="bg1"/>
                </a:solidFill>
              </a:rPr>
              <a:t> </a:t>
            </a:r>
            <a:r>
              <a:rPr lang="uk-UA" b="1" kern="0" dirty="0" smtClean="0">
                <a:solidFill>
                  <a:schemeClr val="bg1"/>
                </a:solidFill>
              </a:rPr>
              <a:t>вітряна </a:t>
            </a:r>
            <a:r>
              <a:rPr lang="uk-UA" b="1" kern="0" dirty="0">
                <a:solidFill>
                  <a:schemeClr val="bg1"/>
                </a:solidFill>
              </a:rPr>
              <a:t>віспа: 2025 рік – 0, 2024 рік – 620.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chemeClr val="bg1"/>
                </a:solidFill>
              </a:rPr>
              <a:t>-</a:t>
            </a:r>
            <a:r>
              <a:rPr lang="en-US" b="1" kern="0" dirty="0" smtClean="0">
                <a:solidFill>
                  <a:schemeClr val="bg1"/>
                </a:solidFill>
              </a:rPr>
              <a:t> </a:t>
            </a:r>
            <a:r>
              <a:rPr lang="uk-UA" b="1" kern="0" dirty="0" smtClean="0">
                <a:solidFill>
                  <a:schemeClr val="bg1"/>
                </a:solidFill>
              </a:rPr>
              <a:t>ГРВІ </a:t>
            </a:r>
            <a:r>
              <a:rPr lang="uk-UA" b="1" kern="0" dirty="0">
                <a:solidFill>
                  <a:schemeClr val="bg1"/>
                </a:solidFill>
              </a:rPr>
              <a:t>– на 4,33% (2025 рік – 27 844, 2024 рік – 29 103);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uk-UA" b="1" u="sng" kern="0" dirty="0" smtClean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u="sng" kern="0" dirty="0" smtClean="0">
                <a:solidFill>
                  <a:schemeClr val="bg1"/>
                </a:solidFill>
              </a:rPr>
              <a:t>Збільшення захворюваності:</a:t>
            </a:r>
            <a:endParaRPr lang="uk-UA" b="1" u="sng" kern="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 smtClean="0">
                <a:solidFill>
                  <a:srgbClr val="000000"/>
                </a:solidFill>
              </a:rPr>
              <a:t>-</a:t>
            </a:r>
            <a:r>
              <a:rPr lang="en-US" b="1" kern="0" dirty="0" smtClean="0">
                <a:solidFill>
                  <a:srgbClr val="000000"/>
                </a:solidFill>
              </a:rPr>
              <a:t> </a:t>
            </a:r>
            <a:r>
              <a:rPr lang="ru-RU" b="1" kern="0" dirty="0" smtClean="0">
                <a:solidFill>
                  <a:srgbClr val="000000"/>
                </a:solidFill>
              </a:rPr>
              <a:t>ГЕК </a:t>
            </a:r>
            <a:r>
              <a:rPr lang="ru-RU" b="1" kern="0" dirty="0" err="1">
                <a:solidFill>
                  <a:srgbClr val="000000"/>
                </a:solidFill>
              </a:rPr>
              <a:t>встановленої</a:t>
            </a:r>
            <a:r>
              <a:rPr lang="ru-RU" b="1" kern="0" dirty="0">
                <a:solidFill>
                  <a:srgbClr val="000000"/>
                </a:solidFill>
              </a:rPr>
              <a:t> </a:t>
            </a:r>
            <a:r>
              <a:rPr lang="ru-RU" b="1" kern="0" dirty="0" err="1">
                <a:solidFill>
                  <a:srgbClr val="000000"/>
                </a:solidFill>
              </a:rPr>
              <a:t>етіології</a:t>
            </a:r>
            <a:r>
              <a:rPr lang="ru-RU" b="1" kern="0" dirty="0">
                <a:solidFill>
                  <a:srgbClr val="000000"/>
                </a:solidFill>
              </a:rPr>
              <a:t> на 113,6% (2025 </a:t>
            </a:r>
            <a:r>
              <a:rPr lang="ru-RU" b="1" kern="0" dirty="0" err="1">
                <a:solidFill>
                  <a:srgbClr val="000000"/>
                </a:solidFill>
              </a:rPr>
              <a:t>рік</a:t>
            </a:r>
            <a:r>
              <a:rPr lang="ru-RU" b="1" kern="0" dirty="0">
                <a:solidFill>
                  <a:srgbClr val="000000"/>
                </a:solidFill>
              </a:rPr>
              <a:t> – 47, </a:t>
            </a:r>
            <a:r>
              <a:rPr lang="ru-RU" b="1" kern="0" dirty="0" smtClean="0">
                <a:solidFill>
                  <a:srgbClr val="000000"/>
                </a:solidFill>
              </a:rPr>
              <a:t>    2024 </a:t>
            </a:r>
            <a:r>
              <a:rPr lang="ru-RU" b="1" kern="0" dirty="0" err="1" smtClean="0">
                <a:solidFill>
                  <a:srgbClr val="000000"/>
                </a:solidFill>
              </a:rPr>
              <a:t>рік</a:t>
            </a:r>
            <a:r>
              <a:rPr lang="ru-RU" b="1" kern="0" dirty="0" smtClean="0">
                <a:solidFill>
                  <a:srgbClr val="000000"/>
                </a:solidFill>
              </a:rPr>
              <a:t> </a:t>
            </a:r>
            <a:r>
              <a:rPr lang="ru-RU" b="1" kern="0" dirty="0">
                <a:solidFill>
                  <a:srgbClr val="000000"/>
                </a:solidFill>
              </a:rPr>
              <a:t>– 22);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b="1" kern="0" dirty="0">
                <a:solidFill>
                  <a:srgbClr val="000000"/>
                </a:solidFill>
              </a:rPr>
              <a:t>- </a:t>
            </a:r>
            <a:r>
              <a:rPr lang="ru-RU" b="1" kern="0" dirty="0" err="1">
                <a:solidFill>
                  <a:srgbClr val="000000"/>
                </a:solidFill>
              </a:rPr>
              <a:t>грип</a:t>
            </a:r>
            <a:r>
              <a:rPr lang="ru-RU" b="1" kern="0" dirty="0">
                <a:solidFill>
                  <a:srgbClr val="000000"/>
                </a:solidFill>
              </a:rPr>
              <a:t> -  у 6,7 </a:t>
            </a:r>
            <a:r>
              <a:rPr lang="ru-RU" b="1" kern="0" dirty="0" err="1">
                <a:solidFill>
                  <a:srgbClr val="000000"/>
                </a:solidFill>
              </a:rPr>
              <a:t>разів</a:t>
            </a:r>
            <a:r>
              <a:rPr lang="ru-RU" b="1" kern="0" dirty="0">
                <a:solidFill>
                  <a:srgbClr val="000000"/>
                </a:solidFill>
              </a:rPr>
              <a:t> (2025 </a:t>
            </a:r>
            <a:r>
              <a:rPr lang="ru-RU" b="1" kern="0" dirty="0" err="1">
                <a:solidFill>
                  <a:srgbClr val="000000"/>
                </a:solidFill>
              </a:rPr>
              <a:t>рік</a:t>
            </a:r>
            <a:r>
              <a:rPr lang="ru-RU" b="1" kern="0" dirty="0">
                <a:solidFill>
                  <a:srgbClr val="000000"/>
                </a:solidFill>
              </a:rPr>
              <a:t> – 301, 2024 </a:t>
            </a:r>
            <a:r>
              <a:rPr lang="ru-RU" b="1" kern="0" dirty="0" err="1">
                <a:solidFill>
                  <a:srgbClr val="000000"/>
                </a:solidFill>
              </a:rPr>
              <a:t>рік</a:t>
            </a:r>
            <a:r>
              <a:rPr lang="ru-RU" b="1" kern="0" dirty="0">
                <a:solidFill>
                  <a:srgbClr val="000000"/>
                </a:solidFill>
              </a:rPr>
              <a:t>–45). 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uk-UA" b="1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uk-UA" b="1" kern="0" dirty="0" smtClean="0">
              <a:solidFill>
                <a:srgbClr val="8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kumimoji="0" lang="uk-UA" b="1" i="0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  <a:p>
            <a:pPr marL="0" lvl="1" indent="0">
              <a:spcBef>
                <a:spcPts val="0"/>
              </a:spcBef>
              <a:buClrTx/>
              <a:buSzTx/>
              <a:buNone/>
            </a:pPr>
            <a:endParaRPr lang="uk-UA" sz="2400" b="1" kern="0" dirty="0" smtClean="0">
              <a:solidFill>
                <a:srgbClr val="0000CC"/>
              </a:solidFill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pic>
        <p:nvPicPr>
          <p:cNvPr id="7" name="Picture 66" descr="images (3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1375160"/>
            <a:ext cx="2304256" cy="142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Мои документы\Downloads\random-160314165839-thumbnai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505"/>
            <a:ext cx="2691715" cy="1783861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7296" y="10468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Показники інфекційної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захворюваності </a:t>
            </a:r>
          </a:p>
        </p:txBody>
      </p:sp>
    </p:spTree>
    <p:extLst>
      <p:ext uri="{BB962C8B-B14F-4D97-AF65-F5344CB8AC3E}">
        <p14:creationId xmlns:p14="http://schemas.microsoft.com/office/powerpoint/2010/main" val="16032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107504" y="108207"/>
            <a:ext cx="8784976" cy="18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37160" indent="0" algn="ctr">
              <a:buNone/>
              <a:defRPr/>
            </a:pP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жовтня 2025 </a:t>
            </a:r>
            <a:r>
              <a:rPr lang="uk-UA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uk-UA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місті функціонують </a:t>
            </a:r>
            <a:r>
              <a:rPr lang="uk-UA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лікувальних закладів із загальним ліжковим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фондом </a:t>
            </a:r>
            <a:r>
              <a:rPr lang="uk-UA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ліжок</a:t>
            </a:r>
            <a:endParaRPr lang="uk-U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\\Ksy\обмен\фото открітие\перинат\1505216538_img_1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77" y="2220423"/>
            <a:ext cx="2620280" cy="1776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1" y="4086628"/>
            <a:ext cx="1989301" cy="2663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3" y="1835745"/>
            <a:ext cx="2004053" cy="1503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6" y="4653135"/>
            <a:ext cx="2785287" cy="2097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8" y="2336452"/>
            <a:ext cx="2661798" cy="2004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05" y="5032965"/>
            <a:ext cx="2280948" cy="1717839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178460" y="2924799"/>
            <a:ext cx="2829593" cy="2365872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29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0"/>
            <a:ext cx="5364633" cy="1124744"/>
          </a:xfrm>
        </p:spPr>
        <p:txBody>
          <a:bodyPr>
            <a:noAutofit/>
          </a:bodyPr>
          <a:lstStyle/>
          <a:p>
            <a:r>
              <a:rPr lang="uk-UA" sz="4000" u="sng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Імунізація населення </a:t>
            </a:r>
            <a:r>
              <a:rPr lang="uk-UA" sz="4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профщеплення</a:t>
            </a:r>
            <a:r>
              <a:rPr lang="uk-UA" sz="4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498376" y="4249460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chemeClr val="bg1"/>
                </a:solidFill>
              </a:rPr>
              <a:t>Дифтерії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sz="half" idx="3"/>
          </p:nvPr>
        </p:nvSpPr>
        <p:spPr>
          <a:xfrm>
            <a:off x="5461793" y="1519453"/>
            <a:ext cx="2818656" cy="511082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chemeClr val="bg1"/>
                </a:solidFill>
              </a:rPr>
              <a:t>Поліомієліту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sz="quarter" idx="2"/>
          </p:nvPr>
        </p:nvSpPr>
        <p:spPr>
          <a:xfrm>
            <a:off x="6264225" y="4296910"/>
            <a:ext cx="2016224" cy="429792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b="1" cap="none" dirty="0" smtClean="0">
                <a:solidFill>
                  <a:schemeClr val="bg1"/>
                </a:solidFill>
              </a:rPr>
              <a:t>Кору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4"/>
          </p:nvPr>
        </p:nvSpPr>
        <p:spPr>
          <a:xfrm>
            <a:off x="3082254" y="3572817"/>
            <a:ext cx="2818656" cy="456371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2000" b="1" cap="none" dirty="0" smtClean="0">
                <a:solidFill>
                  <a:schemeClr val="bg1"/>
                </a:solidFill>
              </a:rPr>
              <a:t>Гепатиту</a:t>
            </a:r>
            <a:endParaRPr lang="ru-RU" sz="20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993956"/>
              </p:ext>
            </p:extLst>
          </p:nvPr>
        </p:nvGraphicFramePr>
        <p:xfrm>
          <a:off x="3035496" y="4029188"/>
          <a:ext cx="3165024" cy="170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69194"/>
              </p:ext>
            </p:extLst>
          </p:nvPr>
        </p:nvGraphicFramePr>
        <p:xfrm>
          <a:off x="5060845" y="4882276"/>
          <a:ext cx="407117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323885"/>
              </p:ext>
            </p:extLst>
          </p:nvPr>
        </p:nvGraphicFramePr>
        <p:xfrm>
          <a:off x="0" y="4451025"/>
          <a:ext cx="3923928" cy="227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541287"/>
              </p:ext>
            </p:extLst>
          </p:nvPr>
        </p:nvGraphicFramePr>
        <p:xfrm>
          <a:off x="4499993" y="2196418"/>
          <a:ext cx="4644782" cy="238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5" descr="vacunas-niñ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6" y="242130"/>
            <a:ext cx="1764159" cy="126588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beremennost-i-privivka-ot-grippa_22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" y="272925"/>
            <a:ext cx="1800200" cy="1246528"/>
          </a:xfrm>
          <a:prstGeom prst="rect">
            <a:avLst/>
          </a:prstGeom>
          <a:noFill/>
          <a:ln w="412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062177"/>
              </p:ext>
            </p:extLst>
          </p:nvPr>
        </p:nvGraphicFramePr>
        <p:xfrm>
          <a:off x="83599" y="1525031"/>
          <a:ext cx="3816424" cy="27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1941423" y="1512872"/>
            <a:ext cx="2016224" cy="429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uk-UA" b="1" dirty="0" err="1" smtClean="0">
                <a:solidFill>
                  <a:schemeClr val="bg1"/>
                </a:solidFill>
              </a:rPr>
              <a:t>Кашлюка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05466"/>
            <a:ext cx="6922680" cy="810775"/>
          </a:xfrm>
        </p:spPr>
        <p:txBody>
          <a:bodyPr>
            <a:noAutofit/>
          </a:bodyPr>
          <a:lstStyle/>
          <a:p>
            <a:r>
              <a:rPr lang="uk-UA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Стаціонарна </a:t>
            </a:r>
            <a:r>
              <a:rPr lang="uk-UA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54608489"/>
              </p:ext>
            </p:extLst>
          </p:nvPr>
        </p:nvGraphicFramePr>
        <p:xfrm>
          <a:off x="5004048" y="3861048"/>
          <a:ext cx="4139952" cy="293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72637668"/>
              </p:ext>
            </p:extLst>
          </p:nvPr>
        </p:nvGraphicFramePr>
        <p:xfrm>
          <a:off x="107504" y="1165666"/>
          <a:ext cx="4752528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9" descr="images (6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5" y="57519"/>
            <a:ext cx="1907705" cy="1067721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24418"/>
              </p:ext>
            </p:extLst>
          </p:nvPr>
        </p:nvGraphicFramePr>
        <p:xfrm>
          <a:off x="132224" y="4149080"/>
          <a:ext cx="3143632" cy="26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81593"/>
              </p:ext>
            </p:extLst>
          </p:nvPr>
        </p:nvGraphicFramePr>
        <p:xfrm>
          <a:off x="4698085" y="980728"/>
          <a:ext cx="4256504" cy="319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5" descr="images (5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07" y="4151111"/>
            <a:ext cx="2042156" cy="12843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5294" y="5435431"/>
            <a:ext cx="2042156" cy="1200932"/>
          </a:xfrm>
          <a:prstGeom prst="rect">
            <a:avLst/>
          </a:prstGeom>
          <a:noFill/>
          <a:ln w="349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5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68" y="0"/>
            <a:ext cx="9145016" cy="165618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9 місяців 2025 року в хірургічних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стаціонарах було прооперовано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5 742 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хворих (минулий рік </a:t>
            </a: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5 882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24786095"/>
              </p:ext>
            </p:extLst>
          </p:nvPr>
        </p:nvGraphicFramePr>
        <p:xfrm>
          <a:off x="165595" y="1166193"/>
          <a:ext cx="508487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609701"/>
              </p:ext>
            </p:extLst>
          </p:nvPr>
        </p:nvGraphicFramePr>
        <p:xfrm>
          <a:off x="5098232" y="3988570"/>
          <a:ext cx="4045768" cy="286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2857500" cy="190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83496"/>
            <a:ext cx="2561729" cy="25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" y="-41643"/>
            <a:ext cx="9142307" cy="548680"/>
          </a:xfrm>
        </p:spPr>
        <p:txBody>
          <a:bodyPr>
            <a:noAutofit/>
          </a:bodyPr>
          <a:lstStyle/>
          <a:p>
            <a:r>
              <a:rPr lang="uk-UA" sz="2600" u="sng" dirty="0">
                <a:solidFill>
                  <a:srgbClr val="0000FF"/>
                </a:solidFill>
                <a:effectLst/>
                <a:latin typeface="Times New Roman"/>
              </a:rPr>
              <a:t>Робота </a:t>
            </a:r>
            <a:r>
              <a:rPr lang="uk-UA" sz="2600" u="sng" dirty="0" smtClean="0">
                <a:solidFill>
                  <a:srgbClr val="0000FF"/>
                </a:solidFill>
                <a:effectLst/>
                <a:latin typeface="Times New Roman"/>
              </a:rPr>
              <a:t>акушерсько-гінекологічної та педіатричної служб</a:t>
            </a:r>
            <a:endParaRPr lang="ru-RU" sz="2600" u="sng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7818759"/>
              </p:ext>
            </p:extLst>
          </p:nvPr>
        </p:nvGraphicFramePr>
        <p:xfrm>
          <a:off x="2654083" y="3728025"/>
          <a:ext cx="4964330" cy="1536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016238"/>
              </p:ext>
            </p:extLst>
          </p:nvPr>
        </p:nvGraphicFramePr>
        <p:xfrm>
          <a:off x="538782" y="5257171"/>
          <a:ext cx="4499992" cy="150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71019"/>
              </p:ext>
            </p:extLst>
          </p:nvPr>
        </p:nvGraphicFramePr>
        <p:xfrm>
          <a:off x="4502701" y="5115107"/>
          <a:ext cx="4533795" cy="164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38782" y="425148"/>
            <a:ext cx="8496188" cy="8640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</a:p>
          <a:p>
            <a:r>
              <a:rPr lang="uk-UA" sz="2400" u="sng" dirty="0">
                <a:solidFill>
                  <a:srgbClr val="FF0000"/>
                </a:solidFill>
                <a:effectLst/>
                <a:latin typeface="Times New Roman"/>
              </a:rPr>
              <a:t>п</a:t>
            </a:r>
            <a:r>
              <a:rPr lang="uk-UA" sz="2400" u="sng" dirty="0" smtClean="0">
                <a:solidFill>
                  <a:srgbClr val="FF0000"/>
                </a:solidFill>
                <a:effectLst/>
                <a:latin typeface="Times New Roman"/>
              </a:rPr>
              <a:t>ологового відділення ЛШМД </a:t>
            </a:r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по місту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94304278"/>
              </p:ext>
            </p:extLst>
          </p:nvPr>
        </p:nvGraphicFramePr>
        <p:xfrm>
          <a:off x="3268084" y="1296006"/>
          <a:ext cx="5867199" cy="192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126247" y="381264"/>
            <a:ext cx="4023772" cy="5994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600" u="sng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9002"/>
          <a:stretch/>
        </p:blipFill>
        <p:spPr>
          <a:xfrm>
            <a:off x="6619411" y="3785720"/>
            <a:ext cx="2165905" cy="140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746559" y="3658182"/>
            <a:ext cx="286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Інформація по місту у проміле</a:t>
            </a:r>
            <a:endParaRPr lang="uk-UA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2" y="1786169"/>
            <a:ext cx="3146749" cy="1769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2" y="3851422"/>
            <a:ext cx="2499975" cy="14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/>
          <p:cNvSpPr>
            <a:spLocks noGrp="1"/>
          </p:cNvSpPr>
          <p:nvPr>
            <p:ph type="body" sz="half" idx="3"/>
          </p:nvPr>
        </p:nvSpPr>
        <p:spPr>
          <a:xfrm>
            <a:off x="5484522" y="520222"/>
            <a:ext cx="3090232" cy="1767187"/>
          </a:xfrm>
        </p:spPr>
        <p:txBody>
          <a:bodyPr>
            <a:normAutofit/>
          </a:bodyPr>
          <a:lstStyle/>
          <a:p>
            <a:pPr algn="ctr"/>
            <a:r>
              <a:rPr lang="uk-UA" sz="1400" b="1" u="sng" dirty="0">
                <a:solidFill>
                  <a:srgbClr val="0000CC"/>
                </a:solidFill>
              </a:rPr>
              <a:t>Проліковані</a:t>
            </a:r>
            <a:r>
              <a:rPr lang="uk-UA" sz="1400" b="1" u="sng" dirty="0">
                <a:solidFill>
                  <a:srgbClr val="0000FF"/>
                </a:solidFill>
              </a:rPr>
              <a:t> </a:t>
            </a:r>
            <a:r>
              <a:rPr lang="uk-UA" sz="1400" b="1" u="sng" dirty="0" smtClean="0">
                <a:solidFill>
                  <a:srgbClr val="0000FF"/>
                </a:solidFill>
              </a:rPr>
              <a:t>в </a:t>
            </a:r>
            <a:r>
              <a:rPr lang="uk-UA" sz="1400" b="1" u="sng" dirty="0" smtClean="0">
                <a:solidFill>
                  <a:srgbClr val="0000CC"/>
                </a:solidFill>
              </a:rPr>
              <a:t>денних </a:t>
            </a:r>
            <a:r>
              <a:rPr lang="uk-UA" sz="1400" b="1" u="sng" dirty="0">
                <a:solidFill>
                  <a:srgbClr val="0000CC"/>
                </a:solidFill>
              </a:rPr>
              <a:t>стаціонарах </a:t>
            </a:r>
            <a:endParaRPr lang="uk-UA" sz="1400" b="1" u="sng" dirty="0" smtClean="0">
              <a:solidFill>
                <a:srgbClr val="0000CC"/>
              </a:solidFill>
            </a:endParaRPr>
          </a:p>
          <a:p>
            <a:pPr algn="ctr"/>
            <a:r>
              <a:rPr lang="uk-UA" sz="1400" b="1" u="sng" dirty="0" smtClean="0">
                <a:solidFill>
                  <a:srgbClr val="0000CC"/>
                </a:solidFill>
              </a:rPr>
              <a:t>Та стаціонарах </a:t>
            </a:r>
            <a:r>
              <a:rPr lang="uk-UA" sz="1400" b="1" u="sng" dirty="0">
                <a:solidFill>
                  <a:srgbClr val="0000CC"/>
                </a:solidFill>
              </a:rPr>
              <a:t>вдома</a:t>
            </a:r>
            <a:endParaRPr lang="ru-RU" sz="1400" b="1" dirty="0">
              <a:solidFill>
                <a:srgbClr val="0000CC"/>
              </a:solidFill>
            </a:endParaRPr>
          </a:p>
        </p:txBody>
      </p:sp>
      <p:graphicFrame>
        <p:nvGraphicFramePr>
          <p:cNvPr id="14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94084230"/>
              </p:ext>
            </p:extLst>
          </p:nvPr>
        </p:nvGraphicFramePr>
        <p:xfrm>
          <a:off x="4463736" y="2117144"/>
          <a:ext cx="4695326" cy="230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44297223"/>
              </p:ext>
            </p:extLst>
          </p:nvPr>
        </p:nvGraphicFramePr>
        <p:xfrm>
          <a:off x="179512" y="1743517"/>
          <a:ext cx="5004048" cy="300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79501265"/>
              </p:ext>
            </p:extLst>
          </p:nvPr>
        </p:nvGraphicFramePr>
        <p:xfrm>
          <a:off x="3203848" y="4149081"/>
          <a:ext cx="3825790" cy="256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7" name="Picture 3" descr="E:\Мои документы\Downloads\skidka-10-na-procedury-v-medicinskom-centre-mir.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1"/>
            <a:ext cx="2320673" cy="17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bez_nazvaniya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5" y="4869160"/>
            <a:ext cx="2652641" cy="179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1499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00FF"/>
                </a:solidFill>
              </a:rPr>
              <a:t>Амбулаторно-</a:t>
            </a:r>
            <a:r>
              <a:rPr lang="ru-RU" sz="2400" b="1" u="sng" dirty="0" err="1">
                <a:solidFill>
                  <a:srgbClr val="0000FF"/>
                </a:solidFill>
              </a:rPr>
              <a:t>полікнінічна</a:t>
            </a:r>
            <a:r>
              <a:rPr lang="ru-RU" sz="2400" b="1" u="sng" dirty="0">
                <a:solidFill>
                  <a:srgbClr val="0000FF"/>
                </a:solidFill>
              </a:rPr>
              <a:t> </a:t>
            </a:r>
            <a:r>
              <a:rPr lang="ru-RU" sz="2400" b="1" u="sng" dirty="0" err="1">
                <a:solidFill>
                  <a:srgbClr val="0000FF"/>
                </a:solidFill>
              </a:rPr>
              <a:t>допомога</a:t>
            </a:r>
            <a:endParaRPr lang="ru-RU" sz="2400" b="1" u="sng" dirty="0">
              <a:solidFill>
                <a:srgbClr val="0000FF"/>
              </a:solidFill>
            </a:endParaRP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93595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23003670"/>
              </p:ext>
            </p:extLst>
          </p:nvPr>
        </p:nvGraphicFramePr>
        <p:xfrm>
          <a:off x="251520" y="116632"/>
          <a:ext cx="8713788" cy="111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6637024"/>
              </p:ext>
            </p:extLst>
          </p:nvPr>
        </p:nvGraphicFramePr>
        <p:xfrm>
          <a:off x="1046684" y="1124744"/>
          <a:ext cx="8353748" cy="454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Місце для вмісту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3226948"/>
              </p:ext>
            </p:extLst>
          </p:nvPr>
        </p:nvGraphicFramePr>
        <p:xfrm>
          <a:off x="-972616" y="170080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19" y="5013176"/>
            <a:ext cx="3151673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7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sz="3600" u="sng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Ситуація з </a:t>
            </a:r>
            <a:r>
              <a:rPr lang="en-US" sz="3600" u="sng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00FF"/>
              </a:solidFill>
              <a:effectLst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sz="quarter" idx="2"/>
          </p:nvPr>
        </p:nvSpPr>
        <p:spPr>
          <a:xfrm>
            <a:off x="0" y="1354685"/>
            <a:ext cx="3995936" cy="3763963"/>
          </a:xfrm>
        </p:spPr>
        <p:txBody>
          <a:bodyPr>
            <a:noAutofit/>
          </a:bodyPr>
          <a:lstStyle/>
          <a:p>
            <a:pPr algn="ctr"/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01.10.2025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року в </a:t>
            </a:r>
            <a:r>
              <a:rPr lang="uk-UA" sz="2400" b="1" u="sng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інфеккційному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відділенні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КНП «ЦМЛ» з початку пандемії проліковано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5688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хворих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 підтвердженим діагнозом на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965568" y="4652538"/>
            <a:ext cx="345654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Одужало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5133 осіб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Померло – 555 осіб           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4225412" y="1556792"/>
            <a:ext cx="4508823" cy="259228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uk-UA" sz="2000" b="1" u="sng" dirty="0">
                <a:solidFill>
                  <a:srgbClr val="660033"/>
                </a:solidFill>
                <a:cs typeface="Times New Roman" pitchFamily="18" charset="0"/>
              </a:rPr>
              <a:t>Станом на </a:t>
            </a:r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20.10.2025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зроблено</a:t>
            </a:r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258 944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щеплень, в 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т.ч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І-ю дозою – 114 518,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ІІ-дозою –107 608,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І-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бустерною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29 973,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ІІ-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бустерною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6 587.</a:t>
            </a:r>
            <a:endParaRPr lang="uk-UA" sz="2400" b="1" u="sng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endParaRPr lang="uk-UA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75" y="4437112"/>
            <a:ext cx="3096185" cy="2052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13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Медичне забезпечення ВПО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12352"/>
              </p:ext>
            </p:extLst>
          </p:nvPr>
        </p:nvGraphicFramePr>
        <p:xfrm>
          <a:off x="113648" y="1561263"/>
          <a:ext cx="8916703" cy="23042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13936"/>
                <a:gridCol w="648072"/>
                <a:gridCol w="648072"/>
                <a:gridCol w="607849"/>
                <a:gridCol w="724359"/>
                <a:gridCol w="755852"/>
                <a:gridCol w="696802"/>
                <a:gridCol w="755852"/>
                <a:gridCol w="696802"/>
                <a:gridCol w="731036"/>
                <a:gridCol w="936104"/>
                <a:gridCol w="1001967"/>
              </a:tblGrid>
              <a:tr h="9509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Проведено медоглядів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Проведено ФОГК(осіб)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Амбулаторна допомога(осіб)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Госпіталізовано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Звернення до ЕМД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Зареєстровано вагітних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 dirty="0">
                          <a:effectLst/>
                        </a:rPr>
                        <a:t>Народжено дітей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17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Всього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 т.ч. дітей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    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18 530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10 657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4 046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28 510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11 554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5 496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4396105" cy="2471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2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554484" y="1340768"/>
            <a:ext cx="6041852" cy="18288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4000" dirty="0">
                <a:solidFill>
                  <a:srgbClr val="0000FF"/>
                </a:solidFill>
                <a:effectLst/>
                <a:latin typeface="+mn-lt"/>
              </a:rPr>
              <a:t>Аналіз роботи зі зверненнями громадян</a:t>
            </a:r>
          </a:p>
        </p:txBody>
      </p:sp>
      <p:pic>
        <p:nvPicPr>
          <p:cNvPr id="4098" name="Picture 2" descr="E:\Мои документы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42" y="3169568"/>
            <a:ext cx="1667135" cy="14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86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19571"/>
            <a:ext cx="7308304" cy="107230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  <a:t>звернень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8" y="93982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85319" y="1644974"/>
            <a:ext cx="3566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</a:t>
            </a:r>
            <a:r>
              <a:rPr lang="uk-UA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місяців 2025 </a:t>
            </a: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року надійшло </a:t>
            </a:r>
            <a:r>
              <a:rPr lang="uk-UA" b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296 </a:t>
            </a: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звернень.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Звернення надійшли через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40236988"/>
              </p:ext>
            </p:extLst>
          </p:nvPr>
        </p:nvGraphicFramePr>
        <p:xfrm>
          <a:off x="265686" y="2568305"/>
          <a:ext cx="4162298" cy="237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44159287"/>
              </p:ext>
            </p:extLst>
          </p:nvPr>
        </p:nvGraphicFramePr>
        <p:xfrm>
          <a:off x="4509084" y="1844824"/>
          <a:ext cx="4572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6145707" y="136469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видами: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0653288"/>
              </p:ext>
            </p:extLst>
          </p:nvPr>
        </p:nvGraphicFramePr>
        <p:xfrm>
          <a:off x="2800212" y="5270218"/>
          <a:ext cx="3672408" cy="95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2843808" y="4819575"/>
            <a:ext cx="295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результатами розгляду: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9735" y="185918"/>
            <a:ext cx="8568952" cy="706090"/>
          </a:xfrm>
        </p:spPr>
        <p:txBody>
          <a:bodyPr>
            <a:noAutofit/>
          </a:bodyPr>
          <a:lstStyle/>
          <a:p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ережа </a:t>
            </a:r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3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Кропивницького</a:t>
            </a:r>
            <a:endParaRPr lang="ru-RU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одержимое 2"/>
          <p:cNvSpPr>
            <a:spLocks noGrp="1"/>
          </p:cNvSpPr>
          <p:nvPr>
            <p:ph idx="1"/>
          </p:nvPr>
        </p:nvSpPr>
        <p:spPr>
          <a:xfrm>
            <a:off x="-16558" y="878581"/>
            <a:ext cx="4980825" cy="49896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Кластерні заклади охорони здоров'я –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(ЛШМД, ЦМЛ) 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заклади охорони здоров’я –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(ДМЛ)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 медичних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на первинному рівні допомоги – 3</a:t>
            </a:r>
          </a:p>
          <a:p>
            <a:pPr>
              <a:buFont typeface="Wingdings" pitchFamily="2" charset="2"/>
              <a:buChar char="Ø"/>
            </a:pP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Амбулаторно-поліклінічний заклад - 1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E:\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17537" r="15840" b="14443"/>
          <a:stretch/>
        </p:blipFill>
        <p:spPr bwMode="auto">
          <a:xfrm>
            <a:off x="5099114" y="1284843"/>
            <a:ext cx="3702986" cy="48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логотип красного креста, Больница Медицинский знак Здоровья, Медицинский  Крест, логотип, знак, медицина png | PNGW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0043" y="2380067"/>
            <a:ext cx="252855" cy="140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увати 22"/>
          <p:cNvGrpSpPr/>
          <p:nvPr/>
        </p:nvGrpSpPr>
        <p:grpSpPr>
          <a:xfrm>
            <a:off x="5868144" y="1628800"/>
            <a:ext cx="1728192" cy="3888432"/>
            <a:chOff x="0" y="0"/>
            <a:chExt cx="981575" cy="2340016"/>
          </a:xfrm>
        </p:grpSpPr>
        <p:pic>
          <p:nvPicPr>
            <p:cNvPr id="24" name="Рисунок 23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0778" y="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885" y="2242226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1715" y="1775298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Рисунок 26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030" y="120623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882302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1596" y="146887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Рисунок 29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276" y="75875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Рисунок 30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272374" y="724711"/>
              <a:ext cx="168910" cy="1593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Рисунок 31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 rot="186135">
              <a:off x="257783" y="924128"/>
              <a:ext cx="154940" cy="146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Рисунок 32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63230" y="924128"/>
              <a:ext cx="148590" cy="1409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5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9925"/>
            <a:ext cx="7416824" cy="68277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Picture 6" descr="images (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89"/>
            <a:ext cx="1743152" cy="10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1850656" y="786462"/>
            <a:ext cx="5832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питання, що порушуються у зверненнях громадян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62431186"/>
              </p:ext>
            </p:extLst>
          </p:nvPr>
        </p:nvGraphicFramePr>
        <p:xfrm>
          <a:off x="1815304" y="1432793"/>
          <a:ext cx="6069064" cy="534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18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359287" y="1052736"/>
            <a:ext cx="6041852" cy="182880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3600" dirty="0">
                <a:solidFill>
                  <a:schemeClr val="bg1"/>
                </a:solidFill>
                <a:effectLst/>
                <a:latin typeface="+mn-lt"/>
              </a:rPr>
              <a:t>Виконання бюджету</a:t>
            </a:r>
          </a:p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chemeClr val="bg1"/>
                </a:solidFill>
                <a:effectLst/>
                <a:latin typeface="+mn-lt"/>
              </a:rPr>
              <a:t>9 місяців 2025 </a:t>
            </a:r>
            <a:r>
              <a:rPr lang="uk-UA" sz="3600" dirty="0">
                <a:solidFill>
                  <a:schemeClr val="bg1"/>
                </a:solidFill>
                <a:effectLst/>
                <a:latin typeface="+mn-lt"/>
              </a:rPr>
              <a:t>рік</a:t>
            </a:r>
          </a:p>
        </p:txBody>
      </p:sp>
      <p:pic>
        <p:nvPicPr>
          <p:cNvPr id="4" name="Picture 3" descr="E:\Мои документы\Downloads\IMG_3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854126"/>
            <a:ext cx="3096344" cy="18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Мои документы\Downloads\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8" y="3969088"/>
            <a:ext cx="2855812" cy="18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зарплата у медиков в 2017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76" y="4862451"/>
            <a:ext cx="2552463" cy="14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ои документы\Downloads\vz26-27_Страница_01_Изображение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55" y="3016521"/>
            <a:ext cx="2052731" cy="19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41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59" y="4788885"/>
            <a:ext cx="2216699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855" y="196105"/>
            <a:ext cx="9157855" cy="201799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uk-UA" sz="2800" b="1" dirty="0">
                <a:solidFill>
                  <a:sysClr val="windowText" lastClr="000000"/>
                </a:solidFill>
              </a:rPr>
              <a:t>Станом на 01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жовтня 2025 </a:t>
            </a:r>
            <a:r>
              <a:rPr lang="uk-UA" sz="2800" b="1" dirty="0">
                <a:solidFill>
                  <a:sysClr val="windowText" lastClr="000000"/>
                </a:solidFill>
              </a:rPr>
              <a:t>року на галузь «Охорона здоров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/>
              </a:rPr>
              <a:t>’</a:t>
            </a:r>
            <a:r>
              <a:rPr lang="uk-UA" sz="2800" b="1" dirty="0">
                <a:solidFill>
                  <a:sysClr val="windowText" lastClr="000000"/>
                </a:solidFill>
              </a:rPr>
              <a:t>я» м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. Кропивницького </a:t>
            </a:r>
            <a:r>
              <a:rPr lang="uk-UA" sz="2800" b="1" dirty="0">
                <a:solidFill>
                  <a:sysClr val="windowText" lastClr="000000"/>
                </a:solidFill>
              </a:rPr>
              <a:t>на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2025 </a:t>
            </a:r>
            <a:r>
              <a:rPr lang="uk-UA" sz="2800" b="1" dirty="0">
                <a:solidFill>
                  <a:sysClr val="windowText" lastClr="000000"/>
                </a:solidFill>
              </a:rPr>
              <a:t>рік по загальному фонду затверджено з усіма уточненнями обсяг видатків у сумі </a:t>
            </a:r>
            <a:r>
              <a:rPr lang="uk-UA" sz="2800" b="1" u="sng" dirty="0" smtClean="0">
                <a:solidFill>
                  <a:srgbClr val="C00000"/>
                </a:solidFill>
              </a:rPr>
              <a:t>94 812,2 </a:t>
            </a:r>
            <a:r>
              <a:rPr lang="uk-UA" sz="2800" b="1" dirty="0" err="1" smtClean="0">
                <a:solidFill>
                  <a:schemeClr val="bg1"/>
                </a:solidFill>
              </a:rPr>
              <a:t>т</a:t>
            </a:r>
            <a:r>
              <a:rPr lang="uk-UA" sz="2800" b="1" dirty="0" err="1" smtClean="0">
                <a:solidFill>
                  <a:sysClr val="windowText" lastClr="000000"/>
                </a:solidFill>
              </a:rPr>
              <a:t>ис.грн</a:t>
            </a:r>
            <a:r>
              <a:rPr lang="uk-UA" sz="2800" b="1" dirty="0">
                <a:solidFill>
                  <a:sysClr val="windowText" lastClr="000000"/>
                </a:solidFill>
              </a:rPr>
              <a:t>. у т.ч.: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762" y="2276872"/>
            <a:ext cx="9102000" cy="30963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242543" y="2315747"/>
            <a:ext cx="9149101" cy="10692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кошти Кропивницької міської територіальної </a:t>
            </a:r>
            <a:r>
              <a:rPr lang="uk-UA" sz="3000" b="1" dirty="0" err="1" smtClean="0">
                <a:solidFill>
                  <a:schemeClr val="accent6">
                    <a:lumMod val="50000"/>
                  </a:schemeClr>
                </a:solidFill>
              </a:rPr>
              <a:t>громадиу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 сумі </a:t>
            </a:r>
            <a:r>
              <a:rPr lang="uk-UA" sz="3200" b="1" u="sng" dirty="0" smtClean="0">
                <a:solidFill>
                  <a:srgbClr val="C00000"/>
                </a:solidFill>
              </a:rPr>
              <a:t>94 603,4 </a:t>
            </a:r>
            <a:r>
              <a:rPr lang="uk-UA" sz="3000" b="1" dirty="0" err="1" smtClean="0">
                <a:solidFill>
                  <a:schemeClr val="accent6">
                    <a:lumMod val="50000"/>
                  </a:schemeClr>
                </a:solidFill>
              </a:rPr>
              <a:t>тис.грн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.;</a:t>
            </a:r>
          </a:p>
        </p:txBody>
      </p:sp>
      <p:pic>
        <p:nvPicPr>
          <p:cNvPr id="12" name="Picture 5" descr="E:\Мои документы\Downloads\thumb_630943_news_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9506" y="4958012"/>
            <a:ext cx="2585054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Мои документы\Downloads\2b53ad6ffaee2cb96f90ed5dbf9ce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064" y="4788885"/>
            <a:ext cx="2613984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124375" y="3380405"/>
            <a:ext cx="8964488" cy="10760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На січень-вересень 2025 року затверджені призначення на загальну суму </a:t>
            </a:r>
            <a:r>
              <a:rPr lang="uk-UA" sz="28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68 498,1 </a:t>
            </a:r>
            <a:r>
              <a:rPr lang="uk-UA" sz="2200" dirty="0" err="1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.</a:t>
            </a:r>
            <a:endParaRPr lang="ru-RU" sz="2200" dirty="0">
              <a:ln w="5080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0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 noGrp="1"/>
          </p:cNvSpPr>
          <p:nvPr>
            <p:ph type="title"/>
          </p:nvPr>
        </p:nvSpPr>
        <p:spPr>
          <a:xfrm>
            <a:off x="17330" y="116632"/>
            <a:ext cx="9126670" cy="1440160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Профінансовано  галузь охорони здоров'я м.Кропивницького за </a:t>
            </a:r>
            <a:b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9 місяців 2025 </a:t>
            </a:r>
            <a:r>
              <a:rPr lang="uk-UA" sz="2200" u="sng" dirty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р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на загальну суму 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63 801,1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тис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грн., </a:t>
            </a:r>
            <a:b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що становить 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93,1%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до плану на </a:t>
            </a: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січень-вересень 2025 </a:t>
            </a:r>
            <a:r>
              <a:rPr lang="uk-UA" sz="2200" u="sng" dirty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р. </a:t>
            </a:r>
            <a:endParaRPr lang="ru-RU" sz="22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0" y="1628800"/>
            <a:ext cx="9143999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З загальної суми профінансованих видатків загального фонду </a:t>
            </a:r>
            <a:br>
              <a:rPr lang="uk-UA" sz="22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спрямовано на:</a:t>
            </a:r>
            <a:endParaRPr lang="ru-RU" sz="2200" dirty="0">
              <a:ln w="50800"/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324544" y="2708920"/>
            <a:ext cx="9144000" cy="3672408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itchFamily="2" charset="2"/>
              <a:buChar char="Ø"/>
            </a:pPr>
            <a:endParaRPr lang="uk-UA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31539" y="2503383"/>
            <a:ext cx="8280920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оплату праці з нарахуваннями – 2 258,2 тис. грн (3,6 %);</a:t>
            </a: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придбання медикаментів та перев’язувальних матеріалів – 6 165,4 тис. грн (9,7 %); </a:t>
            </a: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придбання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продуктів харчування – 179,5 тис. грн (0,3 %); </a:t>
            </a: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оплату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енергоносіїв та комунальних послуг – 43 967,6 тис. грн (69,2 %);    </a:t>
            </a: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відшкодування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 та на пільгове зубопротезування - 7 904,8 тис. грн (</a:t>
            </a: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12,4%);</a:t>
            </a:r>
            <a:endParaRPr lang="uk-UA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придбання предметів, матеріалів та інвентарю – 589,4 тис. грн (0,9 %);</a:t>
            </a: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оплату послуг (крім комунальних) – 2 493,7 тис. грн (3,9 %).</a:t>
            </a: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8890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34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6708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По спеціальному фонду міського бюджету </a:t>
            </a:r>
            <a:b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400" u="sng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(бюджет розвитку)</a:t>
            </a:r>
            <a: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 на </a:t>
            </a:r>
            <a:r>
              <a:rPr lang="uk-UA" sz="240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2025 </a:t>
            </a:r>
            <a: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рік затверджено </a:t>
            </a:r>
            <a:r>
              <a:rPr lang="uk-UA" sz="2400" dirty="0" smtClean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бюджетні </a:t>
            </a:r>
            <a: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призначення на загальну суму</a:t>
            </a:r>
            <a:r>
              <a:rPr lang="uk-UA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uk-UA" sz="2400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29 578,9 </a:t>
            </a:r>
            <a:r>
              <a:rPr lang="uk-UA" sz="2400" dirty="0" err="1" smtClean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40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.</a:t>
            </a:r>
            <a:r>
              <a:rPr lang="uk-UA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</a:t>
            </a: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08520" y="119675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lvl="0" indent="0">
              <a:buClr>
                <a:srgbClr val="C00000"/>
              </a:buClr>
              <a:buSzPct val="100000"/>
              <a:buNone/>
            </a:pPr>
            <a:r>
              <a:rPr lang="uk-UA" sz="1800" b="1" u="sng" dirty="0">
                <a:solidFill>
                  <a:srgbClr val="800000"/>
                </a:solidFill>
              </a:rPr>
              <a:t>На </a:t>
            </a:r>
            <a:r>
              <a:rPr lang="uk-UA" sz="1800" b="1" u="sng" dirty="0" smtClean="0">
                <a:solidFill>
                  <a:srgbClr val="800000"/>
                </a:solidFill>
              </a:rPr>
              <a:t>січень-вересень 2025 </a:t>
            </a:r>
            <a:r>
              <a:rPr lang="uk-UA" sz="1800" b="1" u="sng" dirty="0">
                <a:solidFill>
                  <a:srgbClr val="800000"/>
                </a:solidFill>
              </a:rPr>
              <a:t>року затверджені планові  призначення по бюджету розвитку у сумі  </a:t>
            </a:r>
            <a:r>
              <a:rPr lang="uk-UA" sz="1800" b="1" dirty="0">
                <a:solidFill>
                  <a:srgbClr val="800000"/>
                </a:solidFill>
              </a:rPr>
              <a:t> </a:t>
            </a:r>
            <a:r>
              <a:rPr lang="uk-UA" sz="1800" b="1" u="sng" dirty="0" smtClean="0">
                <a:solidFill>
                  <a:srgbClr val="FF0000"/>
                </a:solidFill>
              </a:rPr>
              <a:t>15 367,7 </a:t>
            </a:r>
            <a:r>
              <a:rPr lang="uk-UA" sz="1800" b="1" dirty="0" smtClean="0">
                <a:solidFill>
                  <a:srgbClr val="800000"/>
                </a:solidFill>
              </a:rPr>
              <a:t>тис.грн</a:t>
            </a:r>
            <a:r>
              <a:rPr lang="uk-UA" sz="1800" b="1" dirty="0">
                <a:solidFill>
                  <a:srgbClr val="800000"/>
                </a:solidFill>
              </a:rPr>
              <a:t>.</a:t>
            </a:r>
          </a:p>
          <a:p>
            <a:pPr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800" b="1" dirty="0">
                <a:solidFill>
                  <a:srgbClr val="000099"/>
                </a:solidFill>
              </a:rPr>
              <a:t>профінансовано </a:t>
            </a:r>
            <a:r>
              <a:rPr lang="uk-UA" sz="1800" b="1" dirty="0" smtClean="0">
                <a:solidFill>
                  <a:srgbClr val="000099"/>
                </a:solidFill>
              </a:rPr>
              <a:t>у </a:t>
            </a:r>
            <a:r>
              <a:rPr lang="uk-UA" sz="1800" b="1" dirty="0">
                <a:solidFill>
                  <a:srgbClr val="000099"/>
                </a:solidFill>
              </a:rPr>
              <a:t>сумі  </a:t>
            </a:r>
            <a:r>
              <a:rPr lang="uk-UA" sz="1800" b="1" u="sng" dirty="0" smtClean="0">
                <a:solidFill>
                  <a:srgbClr val="FF0000"/>
                </a:solidFill>
              </a:rPr>
              <a:t>8 028,6 </a:t>
            </a:r>
            <a:r>
              <a:rPr lang="uk-UA" sz="1800" b="1" dirty="0" smtClean="0">
                <a:solidFill>
                  <a:srgbClr val="000099"/>
                </a:solidFill>
              </a:rPr>
              <a:t>тис</a:t>
            </a:r>
            <a:r>
              <a:rPr lang="uk-UA" sz="1800" b="1" dirty="0">
                <a:solidFill>
                  <a:srgbClr val="000099"/>
                </a:solidFill>
              </a:rPr>
              <a:t>. грн.,  що </a:t>
            </a:r>
            <a:r>
              <a:rPr lang="uk-UA" sz="1800" b="1" u="sng" dirty="0" smtClean="0">
                <a:solidFill>
                  <a:srgbClr val="000099"/>
                </a:solidFill>
              </a:rPr>
              <a:t>52,2 </a:t>
            </a:r>
            <a:r>
              <a:rPr lang="uk-UA" sz="1800" b="1" u="sng" dirty="0">
                <a:solidFill>
                  <a:srgbClr val="000099"/>
                </a:solidFill>
              </a:rPr>
              <a:t>% </a:t>
            </a:r>
            <a:r>
              <a:rPr lang="uk-UA" sz="1800" b="1" dirty="0">
                <a:solidFill>
                  <a:srgbClr val="000099"/>
                </a:solidFill>
              </a:rPr>
              <a:t>  від  затверджених  планових  призначень на  </a:t>
            </a:r>
            <a:r>
              <a:rPr lang="uk-UA" sz="1800" b="1" u="sng" dirty="0" smtClean="0">
                <a:solidFill>
                  <a:srgbClr val="000099"/>
                </a:solidFill>
              </a:rPr>
              <a:t>9 місяців 2025 </a:t>
            </a:r>
            <a:r>
              <a:rPr lang="uk-UA" sz="1800" b="1" u="sng" dirty="0">
                <a:solidFill>
                  <a:srgbClr val="000099"/>
                </a:solidFill>
              </a:rPr>
              <a:t>року;</a:t>
            </a:r>
          </a:p>
          <a:p>
            <a:pPr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800" b="1" dirty="0" smtClean="0">
                <a:solidFill>
                  <a:srgbClr val="800000"/>
                </a:solidFill>
              </a:rPr>
              <a:t>Використано коштів по </a:t>
            </a:r>
            <a:r>
              <a:rPr lang="uk-UA" sz="1800" b="1" dirty="0">
                <a:solidFill>
                  <a:srgbClr val="800000"/>
                </a:solidFill>
              </a:rPr>
              <a:t>спеціальному фонду міського бюджету (бюджет розвитку) становлять – </a:t>
            </a:r>
            <a:r>
              <a:rPr lang="uk-UA" sz="1800" b="1" u="sng" dirty="0">
                <a:solidFill>
                  <a:srgbClr val="FF0000"/>
                </a:solidFill>
              </a:rPr>
              <a:t>8 028,6 </a:t>
            </a:r>
            <a:r>
              <a:rPr lang="uk-UA" sz="1800" b="1" dirty="0" err="1" smtClean="0">
                <a:solidFill>
                  <a:srgbClr val="800000"/>
                </a:solidFill>
              </a:rPr>
              <a:t>тис.грн</a:t>
            </a:r>
            <a:r>
              <a:rPr lang="uk-UA" sz="1800" b="1" dirty="0">
                <a:solidFill>
                  <a:srgbClr val="800000"/>
                </a:solidFill>
              </a:rPr>
              <a:t>., </a:t>
            </a:r>
            <a:r>
              <a:rPr lang="uk-UA" sz="1800" b="1" dirty="0" smtClean="0">
                <a:solidFill>
                  <a:srgbClr val="800000"/>
                </a:solidFill>
              </a:rPr>
              <a:t>які спрямовані на:</a:t>
            </a:r>
          </a:p>
          <a:p>
            <a:pPr algn="just"/>
            <a:r>
              <a:rPr lang="uk-UA" sz="1600" dirty="0" smtClean="0">
                <a:solidFill>
                  <a:schemeClr val="bg1"/>
                </a:solidFill>
              </a:rPr>
              <a:t>«</a:t>
            </a:r>
            <a:r>
              <a:rPr lang="uk-UA" sz="1600" dirty="0">
                <a:solidFill>
                  <a:schemeClr val="bg1"/>
                </a:solidFill>
              </a:rPr>
              <a:t>Капітальний ремонт вхідної групи до центру ментального здоров’я </a:t>
            </a:r>
            <a:r>
              <a:rPr lang="uk-UA" sz="1600" dirty="0" smtClean="0">
                <a:solidFill>
                  <a:schemeClr val="bg1"/>
                </a:solidFill>
              </a:rPr>
              <a:t>КНП «Центральна </a:t>
            </a:r>
            <a:r>
              <a:rPr lang="uk-UA" sz="1600" dirty="0">
                <a:solidFill>
                  <a:schemeClr val="bg1"/>
                </a:solidFill>
              </a:rPr>
              <a:t>міська лікарня» </a:t>
            </a:r>
            <a:r>
              <a:rPr lang="uk-UA" sz="1600" dirty="0" smtClean="0">
                <a:solidFill>
                  <a:schemeClr val="bg1"/>
                </a:solidFill>
              </a:rPr>
              <a:t>КМР» </a:t>
            </a:r>
            <a:r>
              <a:rPr lang="uk-UA" sz="1600" dirty="0">
                <a:solidFill>
                  <a:schemeClr val="bg1"/>
                </a:solidFill>
              </a:rPr>
              <a:t>за </a:t>
            </a:r>
            <a:r>
              <a:rPr lang="uk-UA" sz="1600" dirty="0" err="1">
                <a:solidFill>
                  <a:schemeClr val="bg1"/>
                </a:solidFill>
              </a:rPr>
              <a:t>адресою</a:t>
            </a:r>
            <a:r>
              <a:rPr lang="uk-UA" sz="1600" dirty="0">
                <a:solidFill>
                  <a:schemeClr val="bg1"/>
                </a:solidFill>
              </a:rPr>
              <a:t>: м. Кропивницький, </a:t>
            </a:r>
            <a:r>
              <a:rPr lang="uk-UA" sz="1600" dirty="0" smtClean="0">
                <a:solidFill>
                  <a:schemeClr val="bg1"/>
                </a:solidFill>
              </a:rPr>
              <a:t>вул</a:t>
            </a:r>
            <a:r>
              <a:rPr lang="uk-UA" sz="1600" dirty="0">
                <a:solidFill>
                  <a:schemeClr val="bg1"/>
                </a:solidFill>
              </a:rPr>
              <a:t>. Кропивницького, буд. 22,  роботи по виготовленню </a:t>
            </a:r>
            <a:r>
              <a:rPr lang="uk-UA" sz="1600" dirty="0" err="1">
                <a:solidFill>
                  <a:schemeClr val="bg1"/>
                </a:solidFill>
              </a:rPr>
              <a:t>проєктно</a:t>
            </a:r>
            <a:r>
              <a:rPr lang="uk-UA" sz="1600" dirty="0">
                <a:solidFill>
                  <a:schemeClr val="bg1"/>
                </a:solidFill>
              </a:rPr>
              <a:t>-кошторисної документації  - </a:t>
            </a:r>
            <a:r>
              <a:rPr lang="uk-UA" sz="1600" b="1" dirty="0">
                <a:solidFill>
                  <a:srgbClr val="FF0000"/>
                </a:solidFill>
              </a:rPr>
              <a:t>60,0</a:t>
            </a:r>
            <a:r>
              <a:rPr lang="uk-UA" sz="1600" dirty="0">
                <a:solidFill>
                  <a:schemeClr val="bg1"/>
                </a:solidFill>
              </a:rPr>
              <a:t> тис. грн; капітальний ремонт – </a:t>
            </a:r>
            <a:r>
              <a:rPr lang="uk-UA" sz="1600" b="1" dirty="0">
                <a:solidFill>
                  <a:srgbClr val="FF0000"/>
                </a:solidFill>
              </a:rPr>
              <a:t>1 910,5 </a:t>
            </a:r>
            <a:r>
              <a:rPr lang="uk-UA" sz="1600" dirty="0">
                <a:solidFill>
                  <a:schemeClr val="bg1"/>
                </a:solidFill>
              </a:rPr>
              <a:t>тис. грн;</a:t>
            </a:r>
          </a:p>
          <a:p>
            <a:pPr algn="just"/>
            <a:r>
              <a:rPr lang="uk-UA" sz="1600" dirty="0" smtClean="0">
                <a:solidFill>
                  <a:schemeClr val="bg1"/>
                </a:solidFill>
              </a:rPr>
              <a:t>«</a:t>
            </a:r>
            <a:r>
              <a:rPr lang="uk-UA" sz="1600" dirty="0">
                <a:solidFill>
                  <a:schemeClr val="bg1"/>
                </a:solidFill>
              </a:rPr>
              <a:t>Капітальний ремонт підвального приміщення </a:t>
            </a:r>
            <a:r>
              <a:rPr lang="uk-UA" sz="1600" dirty="0" smtClean="0">
                <a:solidFill>
                  <a:schemeClr val="bg1"/>
                </a:solidFill>
              </a:rPr>
              <a:t>КНП </a:t>
            </a:r>
            <a:r>
              <a:rPr lang="uk-UA" sz="1600" dirty="0">
                <a:solidFill>
                  <a:schemeClr val="bg1"/>
                </a:solidFill>
              </a:rPr>
              <a:t>«Поліклінічне об’єднання» </a:t>
            </a:r>
            <a:r>
              <a:rPr lang="uk-UA" sz="1600" dirty="0" smtClean="0">
                <a:solidFill>
                  <a:schemeClr val="bg1"/>
                </a:solidFill>
              </a:rPr>
              <a:t>КМР» </a:t>
            </a:r>
            <a:r>
              <a:rPr lang="uk-UA" sz="1600" dirty="0">
                <a:solidFill>
                  <a:schemeClr val="bg1"/>
                </a:solidFill>
              </a:rPr>
              <a:t>для облаштування захисної споруди (укриття) за </a:t>
            </a:r>
            <a:r>
              <a:rPr lang="uk-UA" sz="1600" dirty="0" err="1" smtClean="0">
                <a:solidFill>
                  <a:schemeClr val="bg1"/>
                </a:solidFill>
              </a:rPr>
              <a:t>адресою</a:t>
            </a:r>
            <a:r>
              <a:rPr lang="uk-UA" sz="1600" dirty="0" smtClean="0">
                <a:solidFill>
                  <a:schemeClr val="bg1"/>
                </a:solidFill>
              </a:rPr>
              <a:t>: м</a:t>
            </a:r>
            <a:r>
              <a:rPr lang="uk-UA" sz="1600" dirty="0">
                <a:solidFill>
                  <a:schemeClr val="bg1"/>
                </a:solidFill>
              </a:rPr>
              <a:t>. Кропивницький, с. Нове, вул. Металургів, 25-а,  роботи по виготовленню </a:t>
            </a:r>
            <a:r>
              <a:rPr lang="uk-UA" sz="1600" dirty="0" err="1">
                <a:solidFill>
                  <a:schemeClr val="bg1"/>
                </a:solidFill>
              </a:rPr>
              <a:t>проєктно</a:t>
            </a:r>
            <a:r>
              <a:rPr lang="uk-UA" sz="1600" dirty="0">
                <a:solidFill>
                  <a:schemeClr val="bg1"/>
                </a:solidFill>
              </a:rPr>
              <a:t>-кошторисної документації  - </a:t>
            </a:r>
            <a:r>
              <a:rPr lang="uk-UA" sz="1600" b="1" dirty="0">
                <a:solidFill>
                  <a:srgbClr val="FF0000"/>
                </a:solidFill>
              </a:rPr>
              <a:t>36,9</a:t>
            </a:r>
            <a:r>
              <a:rPr lang="uk-UA" sz="1600" dirty="0">
                <a:solidFill>
                  <a:schemeClr val="bg1"/>
                </a:solidFill>
              </a:rPr>
              <a:t> тис. грн; роботи по проведенню ремонтно-будівельних робіт - </a:t>
            </a:r>
            <a:r>
              <a:rPr lang="uk-UA" sz="1600" b="1" dirty="0">
                <a:solidFill>
                  <a:srgbClr val="FF0000"/>
                </a:solidFill>
              </a:rPr>
              <a:t>1 592,3  </a:t>
            </a:r>
            <a:r>
              <a:rPr lang="uk-UA" sz="1600" dirty="0">
                <a:solidFill>
                  <a:schemeClr val="bg1"/>
                </a:solidFill>
              </a:rPr>
              <a:t>тис. грн.</a:t>
            </a:r>
          </a:p>
          <a:p>
            <a:pPr algn="just"/>
            <a:r>
              <a:rPr lang="uk-UA" sz="1600" dirty="0" smtClean="0">
                <a:solidFill>
                  <a:schemeClr val="bg1"/>
                </a:solidFill>
              </a:rPr>
              <a:t>«</a:t>
            </a:r>
            <a:r>
              <a:rPr lang="uk-UA" sz="1600" dirty="0">
                <a:solidFill>
                  <a:schemeClr val="bg1"/>
                </a:solidFill>
              </a:rPr>
              <a:t>Капітальний ремонт підвального приміщення </a:t>
            </a:r>
            <a:r>
              <a:rPr lang="uk-UA" sz="1600" dirty="0" smtClean="0">
                <a:solidFill>
                  <a:schemeClr val="bg1"/>
                </a:solidFill>
              </a:rPr>
              <a:t>КНП </a:t>
            </a:r>
            <a:r>
              <a:rPr lang="uk-UA" sz="1600" dirty="0">
                <a:solidFill>
                  <a:schemeClr val="bg1"/>
                </a:solidFill>
              </a:rPr>
              <a:t>«Поліклінічне об’єднання» </a:t>
            </a:r>
            <a:r>
              <a:rPr lang="uk-UA" sz="1600" dirty="0" smtClean="0">
                <a:solidFill>
                  <a:schemeClr val="bg1"/>
                </a:solidFill>
              </a:rPr>
              <a:t>КМР» </a:t>
            </a:r>
            <a:r>
              <a:rPr lang="uk-UA" sz="1600" dirty="0">
                <a:solidFill>
                  <a:schemeClr val="bg1"/>
                </a:solidFill>
              </a:rPr>
              <a:t>для облаштування захисної споруди (укриття) за </a:t>
            </a:r>
            <a:r>
              <a:rPr lang="uk-UA" sz="1600" dirty="0" err="1">
                <a:solidFill>
                  <a:schemeClr val="bg1"/>
                </a:solidFill>
              </a:rPr>
              <a:t>адресою</a:t>
            </a:r>
            <a:r>
              <a:rPr lang="uk-UA" sz="1600" dirty="0">
                <a:solidFill>
                  <a:schemeClr val="bg1"/>
                </a:solidFill>
              </a:rPr>
              <a:t>: </a:t>
            </a:r>
            <a:r>
              <a:rPr lang="uk-UA" sz="1600" dirty="0" err="1" smtClean="0">
                <a:solidFill>
                  <a:schemeClr val="bg1"/>
                </a:solidFill>
              </a:rPr>
              <a:t>м.Кропивницький</a:t>
            </a:r>
            <a:r>
              <a:rPr lang="uk-UA" sz="1600" dirty="0" smtClean="0">
                <a:solidFill>
                  <a:schemeClr val="bg1"/>
                </a:solidFill>
              </a:rPr>
              <a:t>, </a:t>
            </a:r>
            <a:r>
              <a:rPr lang="uk-UA" sz="1600" dirty="0" err="1" smtClean="0">
                <a:solidFill>
                  <a:schemeClr val="bg1"/>
                </a:solidFill>
              </a:rPr>
              <a:t>вул.Габдрахманова</a:t>
            </a:r>
            <a:r>
              <a:rPr lang="uk-UA" sz="1600" dirty="0">
                <a:solidFill>
                  <a:schemeClr val="bg1"/>
                </a:solidFill>
              </a:rPr>
              <a:t>, буд. 5,  роботи по виготовленню </a:t>
            </a:r>
            <a:r>
              <a:rPr lang="uk-UA" sz="1600" dirty="0" err="1">
                <a:solidFill>
                  <a:schemeClr val="bg1"/>
                </a:solidFill>
              </a:rPr>
              <a:t>проєктно</a:t>
            </a:r>
            <a:r>
              <a:rPr lang="uk-UA" sz="1600" dirty="0">
                <a:solidFill>
                  <a:schemeClr val="bg1"/>
                </a:solidFill>
              </a:rPr>
              <a:t>-кошторисної документації  - </a:t>
            </a:r>
            <a:r>
              <a:rPr lang="uk-UA" sz="1600" dirty="0">
                <a:solidFill>
                  <a:srgbClr val="FF0000"/>
                </a:solidFill>
              </a:rPr>
              <a:t>26,9</a:t>
            </a:r>
            <a:r>
              <a:rPr lang="uk-UA" sz="1600" dirty="0">
                <a:solidFill>
                  <a:schemeClr val="bg1"/>
                </a:solidFill>
              </a:rPr>
              <a:t> тис. грн; ремонтно - будівельні роботи - </a:t>
            </a:r>
            <a:r>
              <a:rPr lang="uk-UA" sz="1600" dirty="0">
                <a:solidFill>
                  <a:srgbClr val="FF0000"/>
                </a:solidFill>
              </a:rPr>
              <a:t>1 876,8 </a:t>
            </a:r>
            <a:r>
              <a:rPr lang="uk-UA" sz="1600" dirty="0">
                <a:solidFill>
                  <a:schemeClr val="bg1"/>
                </a:solidFill>
              </a:rPr>
              <a:t>тис. грн;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uk-UA" sz="1600" b="1" dirty="0" smtClean="0">
              <a:solidFill>
                <a:srgbClr val="0000CC"/>
              </a:solidFill>
            </a:endParaRPr>
          </a:p>
          <a:p>
            <a:pPr marL="585216" lvl="1" indent="0">
              <a:buClr>
                <a:srgbClr val="C00000"/>
              </a:buClr>
              <a:buSzPct val="100000"/>
              <a:buNone/>
            </a:pPr>
            <a:r>
              <a:rPr lang="uk-UA" sz="1600" b="1" dirty="0" smtClean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0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28120"/>
            <a:ext cx="1383708" cy="9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7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93859" y="1196752"/>
            <a:ext cx="8229600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>
                <a:solidFill>
                  <a:schemeClr val="accent5">
                    <a:lumMod val="50000"/>
                  </a:schemeClr>
                </a:solidFill>
                <a:effectLst/>
              </a:rPr>
              <a:t>Використано коштів НСЗУ за 9 місяців 2025 року усього на суму                    543 302,0 тис. грн, у тому числі на:</a:t>
            </a:r>
            <a:endParaRPr lang="ru-RU" sz="2000" dirty="0">
              <a:ln w="50800"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0" y="80532"/>
            <a:ext cx="9119280" cy="10156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effectLst/>
              </a:rPr>
              <a:t>За 9 місяців 2025 року до комунальних некомерційних підприємств галузі охорони здоров’я міста Кропивницького надійшло від Національної служби здоров’я України коштів на загальну суму 536 147,1 тис. грн.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08" y="2005195"/>
            <a:ext cx="9164694" cy="4564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solidFill>
                  <a:schemeClr val="bg1"/>
                </a:solidFill>
              </a:rPr>
              <a:t>оплату праці з нарахуваннями – </a:t>
            </a:r>
            <a:r>
              <a:rPr lang="uk-UA" sz="1800" dirty="0">
                <a:solidFill>
                  <a:srgbClr val="FF0000"/>
                </a:solidFill>
              </a:rPr>
              <a:t>469 480,7 </a:t>
            </a:r>
            <a:r>
              <a:rPr lang="uk-UA" sz="1800" dirty="0">
                <a:solidFill>
                  <a:schemeClr val="bg1"/>
                </a:solidFill>
              </a:rPr>
              <a:t>тис. грн (86,5 %);</a:t>
            </a:r>
          </a:p>
          <a:p>
            <a:r>
              <a:rPr lang="uk-UA" sz="1800" dirty="0">
                <a:solidFill>
                  <a:schemeClr val="bg1"/>
                </a:solidFill>
              </a:rPr>
              <a:t>придбання медикаментів та перев’язувальних матеріалів -  </a:t>
            </a:r>
            <a:r>
              <a:rPr lang="uk-UA" sz="1800" dirty="0">
                <a:solidFill>
                  <a:srgbClr val="FF0000"/>
                </a:solidFill>
              </a:rPr>
              <a:t>43 728,7 </a:t>
            </a:r>
            <a:r>
              <a:rPr lang="uk-UA" sz="1800" dirty="0">
                <a:solidFill>
                  <a:schemeClr val="bg1"/>
                </a:solidFill>
              </a:rPr>
              <a:t>тис. грн (8,0 %); 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придбання </a:t>
            </a:r>
            <a:r>
              <a:rPr lang="uk-UA" sz="1800" dirty="0">
                <a:solidFill>
                  <a:schemeClr val="bg1"/>
                </a:solidFill>
              </a:rPr>
              <a:t>продуктів харчування – </a:t>
            </a:r>
            <a:r>
              <a:rPr lang="uk-UA" sz="1800" dirty="0">
                <a:solidFill>
                  <a:srgbClr val="FF0000"/>
                </a:solidFill>
              </a:rPr>
              <a:t>5 558,4 </a:t>
            </a:r>
            <a:r>
              <a:rPr lang="uk-UA" sz="1800" dirty="0">
                <a:solidFill>
                  <a:schemeClr val="bg1"/>
                </a:solidFill>
              </a:rPr>
              <a:t>тис. грн (1,0 %); 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оплату </a:t>
            </a:r>
            <a:r>
              <a:rPr lang="uk-UA" sz="1800" dirty="0">
                <a:solidFill>
                  <a:schemeClr val="bg1"/>
                </a:solidFill>
              </a:rPr>
              <a:t>енергоносіїв та комунальних послуг – </a:t>
            </a:r>
            <a:r>
              <a:rPr lang="uk-UA" sz="1800" dirty="0">
                <a:solidFill>
                  <a:srgbClr val="FF0000"/>
                </a:solidFill>
              </a:rPr>
              <a:t>276,2</a:t>
            </a:r>
            <a:r>
              <a:rPr lang="uk-UA" sz="1800" dirty="0">
                <a:solidFill>
                  <a:schemeClr val="bg1"/>
                </a:solidFill>
              </a:rPr>
              <a:t> тис грн (0,1%);   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придбання </a:t>
            </a:r>
            <a:r>
              <a:rPr lang="uk-UA" sz="1800" dirty="0">
                <a:solidFill>
                  <a:schemeClr val="bg1"/>
                </a:solidFill>
              </a:rPr>
              <a:t>предметів, матеріалів та інвентарю – </a:t>
            </a:r>
            <a:r>
              <a:rPr lang="uk-UA" sz="1800" dirty="0">
                <a:solidFill>
                  <a:srgbClr val="FF0000"/>
                </a:solidFill>
              </a:rPr>
              <a:t>5 392,0 </a:t>
            </a:r>
            <a:r>
              <a:rPr lang="uk-UA" sz="1800" dirty="0">
                <a:solidFill>
                  <a:schemeClr val="bg1"/>
                </a:solidFill>
              </a:rPr>
              <a:t>тис. грн (1,0 %); 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оплату </a:t>
            </a:r>
            <a:r>
              <a:rPr lang="uk-UA" sz="1800" dirty="0">
                <a:solidFill>
                  <a:schemeClr val="bg1"/>
                </a:solidFill>
              </a:rPr>
              <a:t>послуг (крім комунальних) – </a:t>
            </a:r>
            <a:r>
              <a:rPr lang="uk-UA" sz="1800" dirty="0">
                <a:solidFill>
                  <a:srgbClr val="FF0000"/>
                </a:solidFill>
              </a:rPr>
              <a:t>10 162,2 </a:t>
            </a:r>
            <a:r>
              <a:rPr lang="uk-UA" sz="1800" dirty="0">
                <a:solidFill>
                  <a:schemeClr val="bg1"/>
                </a:solidFill>
              </a:rPr>
              <a:t>тис. грн (1,9%);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навчання </a:t>
            </a:r>
            <a:r>
              <a:rPr lang="uk-UA" sz="1800" dirty="0">
                <a:solidFill>
                  <a:schemeClr val="bg1"/>
                </a:solidFill>
              </a:rPr>
              <a:t>персоналу – </a:t>
            </a:r>
            <a:r>
              <a:rPr lang="uk-UA" sz="1800" dirty="0">
                <a:solidFill>
                  <a:srgbClr val="FF0000"/>
                </a:solidFill>
              </a:rPr>
              <a:t>17,3</a:t>
            </a:r>
            <a:r>
              <a:rPr lang="uk-UA" sz="1800" dirty="0">
                <a:solidFill>
                  <a:schemeClr val="bg1"/>
                </a:solidFill>
              </a:rPr>
              <a:t> тис. грн;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інші </a:t>
            </a:r>
            <a:r>
              <a:rPr lang="uk-UA" sz="1800" dirty="0">
                <a:solidFill>
                  <a:schemeClr val="bg1"/>
                </a:solidFill>
              </a:rPr>
              <a:t>видатки (податки та збори) – </a:t>
            </a:r>
            <a:r>
              <a:rPr lang="uk-UA" sz="1800" dirty="0">
                <a:solidFill>
                  <a:srgbClr val="FF0000"/>
                </a:solidFill>
              </a:rPr>
              <a:t>133,1</a:t>
            </a:r>
            <a:r>
              <a:rPr lang="uk-UA" sz="1800" dirty="0">
                <a:solidFill>
                  <a:schemeClr val="bg1"/>
                </a:solidFill>
              </a:rPr>
              <a:t> тис. грн;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виплату </a:t>
            </a:r>
            <a:r>
              <a:rPr lang="uk-UA" sz="1800" dirty="0">
                <a:solidFill>
                  <a:schemeClr val="bg1"/>
                </a:solidFill>
              </a:rPr>
              <a:t>пенсій і допомоги (відшкодування Пенсійному фонду виплат по пільгових пенсіях при достроковому виході на пенсію) – </a:t>
            </a:r>
            <a:r>
              <a:rPr lang="uk-UA" sz="1800" dirty="0">
                <a:solidFill>
                  <a:srgbClr val="FF0000"/>
                </a:solidFill>
              </a:rPr>
              <a:t>1 596,8 </a:t>
            </a:r>
            <a:r>
              <a:rPr lang="uk-UA" sz="1800" dirty="0">
                <a:solidFill>
                  <a:schemeClr val="bg1"/>
                </a:solidFill>
              </a:rPr>
              <a:t>тис. грн (0,3 %);   </a:t>
            </a:r>
          </a:p>
          <a:p>
            <a:r>
              <a:rPr lang="uk-UA" sz="1800" dirty="0">
                <a:solidFill>
                  <a:schemeClr val="bg1"/>
                </a:solidFill>
              </a:rPr>
              <a:t>відшкодування 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 – </a:t>
            </a:r>
            <a:r>
              <a:rPr lang="uk-UA" sz="1800" dirty="0">
                <a:solidFill>
                  <a:srgbClr val="FF0000"/>
                </a:solidFill>
              </a:rPr>
              <a:t>9,4</a:t>
            </a:r>
            <a:r>
              <a:rPr lang="uk-UA" sz="1800" dirty="0">
                <a:solidFill>
                  <a:schemeClr val="bg1"/>
                </a:solidFill>
              </a:rPr>
              <a:t> тис. грн;</a:t>
            </a:r>
          </a:p>
          <a:p>
            <a:r>
              <a:rPr lang="uk-UA" sz="1800" dirty="0">
                <a:solidFill>
                  <a:schemeClr val="bg1"/>
                </a:solidFill>
              </a:rPr>
              <a:t>придбання обладнання і предметів довготривалого користування </a:t>
            </a:r>
            <a:r>
              <a:rPr lang="uk-UA" sz="1800" dirty="0" smtClean="0">
                <a:solidFill>
                  <a:schemeClr val="bg1"/>
                </a:solidFill>
              </a:rPr>
              <a:t>- </a:t>
            </a:r>
            <a:r>
              <a:rPr lang="uk-UA" sz="1800" dirty="0" smtClean="0">
                <a:solidFill>
                  <a:srgbClr val="FF0000"/>
                </a:solidFill>
              </a:rPr>
              <a:t>6 </a:t>
            </a:r>
            <a:r>
              <a:rPr lang="uk-UA" sz="1800" dirty="0">
                <a:solidFill>
                  <a:srgbClr val="FF0000"/>
                </a:solidFill>
              </a:rPr>
              <a:t>772,2 </a:t>
            </a:r>
            <a:r>
              <a:rPr lang="uk-UA" sz="1800" dirty="0">
                <a:solidFill>
                  <a:schemeClr val="bg1"/>
                </a:solidFill>
              </a:rPr>
              <a:t>тис. грн (1,2%).</a:t>
            </a:r>
          </a:p>
          <a:p>
            <a:r>
              <a:rPr lang="uk-UA" sz="1800" dirty="0">
                <a:solidFill>
                  <a:schemeClr val="bg1"/>
                </a:solidFill>
              </a:rPr>
              <a:t>капітальний ремонт - </a:t>
            </a:r>
            <a:r>
              <a:rPr lang="uk-UA" sz="1800" dirty="0">
                <a:solidFill>
                  <a:srgbClr val="FF0000"/>
                </a:solidFill>
              </a:rPr>
              <a:t>175,0</a:t>
            </a:r>
            <a:r>
              <a:rPr lang="uk-UA" sz="1800" dirty="0">
                <a:solidFill>
                  <a:schemeClr val="bg1"/>
                </a:solidFill>
              </a:rPr>
              <a:t> тис. грн.</a:t>
            </a:r>
          </a:p>
          <a:p>
            <a:pPr>
              <a:buClrTx/>
              <a:buFont typeface="Wingdings" pitchFamily="2" charset="2"/>
              <a:buChar char="Ø"/>
            </a:pPr>
            <a:endParaRPr lang="uk-UA" sz="1800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uk-UA" sz="2000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uk-UA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5" descr="E:\Мои документы\Downloads\images (10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13638"/>
            <a:ext cx="169018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85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724924"/>
              </p:ext>
            </p:extLst>
          </p:nvPr>
        </p:nvGraphicFramePr>
        <p:xfrm>
          <a:off x="-24923" y="11701"/>
          <a:ext cx="9144000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4923" y="2060848"/>
            <a:ext cx="9168923" cy="4797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dirty="0"/>
              <a:t>безоплатними лікарськими засобами у разі амбулаторного лікування окремих груп населення за певними категоріями захворювань, зокрема хворих на рідкісні (</a:t>
            </a:r>
            <a:r>
              <a:rPr lang="uk-UA" sz="1200" dirty="0" err="1"/>
              <a:t>орфанні</a:t>
            </a:r>
            <a:r>
              <a:rPr lang="uk-UA" sz="1200" dirty="0"/>
              <a:t>) захворювання, ветеранів війни та членів їх сімей (608 осіб, з яких 376 чоловіки та 232 жінки) – 6 589,1 тис. грн;</a:t>
            </a:r>
          </a:p>
          <a:p>
            <a:r>
              <a:rPr lang="uk-UA" sz="1200" dirty="0"/>
              <a:t>дітей, дітей хворих на </a:t>
            </a:r>
            <a:r>
              <a:rPr lang="uk-UA" sz="1200" dirty="0" err="1"/>
              <a:t>фенілкетанурію</a:t>
            </a:r>
            <a:r>
              <a:rPr lang="uk-UA" sz="1200" dirty="0"/>
              <a:t> або іншими захворюваннями, лікувальним харчування (7 дітей, з них 3 хлопчики та 4 дівчинки</a:t>
            </a:r>
            <a:r>
              <a:rPr lang="uk-UA" sz="1200" dirty="0" smtClean="0"/>
              <a:t>) – </a:t>
            </a:r>
            <a:r>
              <a:rPr lang="uk-UA" sz="1200" dirty="0"/>
              <a:t>1 173,5 тис. грн; дітей з інвалідністю медичними виробами (підгузками та ін.) (54 дітей, з них 34 хлопчика та 20 </a:t>
            </a:r>
            <a:r>
              <a:rPr lang="uk-UA" sz="1200" dirty="0" err="1"/>
              <a:t>дівчаток</a:t>
            </a:r>
            <a:r>
              <a:rPr lang="uk-UA" sz="1200" dirty="0"/>
              <a:t>)  – 804,3 тис. грн;</a:t>
            </a:r>
          </a:p>
          <a:p>
            <a:r>
              <a:rPr lang="uk-UA" sz="1200" dirty="0"/>
              <a:t>осіб з інвалідністю медичними виробами (кало-, сечоприймачами та ін.) (145 осіб, з них 82 чоловіка та 63 жінки) - </a:t>
            </a:r>
            <a:r>
              <a:rPr lang="uk-UA" sz="1200" dirty="0" smtClean="0"/>
              <a:t>1</a:t>
            </a:r>
            <a:r>
              <a:rPr lang="uk-UA" sz="1200" dirty="0"/>
              <a:t> 777,1 тис. грн;</a:t>
            </a:r>
          </a:p>
          <a:p>
            <a:r>
              <a:rPr lang="uk-UA" sz="1200" dirty="0"/>
              <a:t>пільгових категорій населення безкоштовним зубопротезуванням та лікуванням стоматологічних захворювань, у тому числі учасників АТО/ООС, бойових дій у зв’язку з військовою агресією російської федерації проти України та членів  їх сімей (2 281 особа, з них 887 чоловіків та 1 394 жінки) –  2 263,8 грн;</a:t>
            </a:r>
          </a:p>
          <a:p>
            <a:r>
              <a:rPr lang="uk-UA" sz="1200" dirty="0"/>
              <a:t>стаціонарної та амбулаторної медичної допомоги ветеранів війни, учасникам бойових дій в АТО/ООС у зв’язку з військовою агресією </a:t>
            </a:r>
            <a:r>
              <a:rPr lang="uk-UA" sz="1200" dirty="0" err="1" smtClean="0"/>
              <a:t>рф</a:t>
            </a:r>
            <a:r>
              <a:rPr lang="uk-UA" sz="1200" dirty="0" smtClean="0"/>
              <a:t> проти </a:t>
            </a:r>
            <a:r>
              <a:rPr lang="uk-UA" sz="1200" dirty="0"/>
              <a:t>України та членам їх сімей (1 964 особи, з них 1 608 чоловіків та 356 жінок) – 284,9 тис. грн;</a:t>
            </a:r>
          </a:p>
          <a:p>
            <a:r>
              <a:rPr lang="uk-UA" sz="1200" dirty="0"/>
              <a:t>дітей, хворих на цукровий діабет, ланцетами та інсуліновими голками (85 дітей, з них 43 хлопчика та 45 </a:t>
            </a:r>
            <a:r>
              <a:rPr lang="uk-UA" sz="1200" dirty="0" err="1"/>
              <a:t>дівчаток</a:t>
            </a:r>
            <a:r>
              <a:rPr lang="uk-UA" sz="1200" dirty="0"/>
              <a:t>) – 840,5 тис. грн;</a:t>
            </a:r>
          </a:p>
          <a:p>
            <a:r>
              <a:rPr lang="uk-UA" sz="1200" dirty="0"/>
              <a:t>молочними сумішами дітей першого року життя, народжених </a:t>
            </a:r>
            <a:r>
              <a:rPr lang="uk-UA" sz="1200" dirty="0" smtClean="0"/>
              <a:t>від </a:t>
            </a:r>
            <a:r>
              <a:rPr lang="uk-UA" sz="1200" dirty="0"/>
              <a:t>ВІЛ- інфікованих матерів (7 дітей, з них 3 хлопчика та 4 дівчинки</a:t>
            </a:r>
            <a:r>
              <a:rPr lang="uk-UA" sz="1200" dirty="0" smtClean="0"/>
              <a:t>) – </a:t>
            </a:r>
            <a:r>
              <a:rPr lang="uk-UA" sz="1200" dirty="0"/>
              <a:t>117,4 тис. грн;</a:t>
            </a:r>
          </a:p>
          <a:p>
            <a:r>
              <a:rPr lang="uk-UA" sz="1200" dirty="0" smtClean="0"/>
              <a:t>профілактики </a:t>
            </a:r>
            <a:r>
              <a:rPr lang="uk-UA" sz="1200" dirty="0"/>
              <a:t>раку шийки матки шляхом вакцинації дівчат та жінок проти вірусу  папіломи людини – 431,2 тис. грн;</a:t>
            </a:r>
          </a:p>
          <a:p>
            <a:r>
              <a:rPr lang="uk-UA" sz="1200" dirty="0"/>
              <a:t>вакцинами </a:t>
            </a:r>
            <a:r>
              <a:rPr lang="uk-UA" sz="1200" dirty="0" smtClean="0"/>
              <a:t>закладів </a:t>
            </a:r>
            <a:r>
              <a:rPr lang="uk-UA" sz="1200" dirty="0"/>
              <a:t>охорони здоров'я у разі відсутності централізованих постачань – 249,5 тис. грн;</a:t>
            </a:r>
          </a:p>
          <a:p>
            <a:r>
              <a:rPr lang="uk-UA" sz="1200" dirty="0"/>
              <a:t>проведення медичних оглядів працівників бюджетних закладів – </a:t>
            </a:r>
            <a:r>
              <a:rPr lang="uk-UA" sz="1200" dirty="0" smtClean="0"/>
              <a:t>556,6</a:t>
            </a:r>
            <a:r>
              <a:rPr lang="uk-UA" sz="1200" dirty="0"/>
              <a:t> тис. грн;</a:t>
            </a:r>
          </a:p>
          <a:p>
            <a:r>
              <a:rPr lang="uk-UA" sz="1200" dirty="0"/>
              <a:t>підтримки комунальних некомерційних підприємств  - 43 977,6 тис. грн;</a:t>
            </a:r>
          </a:p>
          <a:p>
            <a:r>
              <a:rPr lang="uk-UA" sz="1200" dirty="0"/>
              <a:t>інформаційно-технічне забезпечення та медична статистика по галузі охорони здоров'я  - 1 427,1 тис. грн;</a:t>
            </a:r>
          </a:p>
          <a:p>
            <a:r>
              <a:rPr lang="uk-UA" sz="1200" dirty="0"/>
              <a:t>зміцнення матеріально-технічної бази закладів – 11 094,6 тис. грн.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55" y="404664"/>
            <a:ext cx="1576853" cy="98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04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Downloads\скачанные файлы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84" y="8367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16-07-13-oxorona-zdoroviy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0" y="3713925"/>
            <a:ext cx="2808312" cy="26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1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10744"/>
            <a:ext cx="9144000" cy="1628800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Кадрова ситуація</a:t>
            </a:r>
            <a:r>
              <a:rPr lang="uk-UA" sz="65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Число штатних посад всіх працівників </a:t>
            </a:r>
            <a:r>
              <a:rPr lang="uk-UA" sz="2400" b="1" dirty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– </a:t>
            </a:r>
            <a:r>
              <a:rPr lang="uk-UA" sz="2700" u="sng" dirty="0" smtClean="0">
                <a:solidFill>
                  <a:srgbClr val="0000FF"/>
                </a:solidFill>
                <a:effectLst/>
                <a:latin typeface="Times New Roman"/>
              </a:rPr>
              <a:t>2 803,75</a:t>
            </a:r>
            <a:r>
              <a:rPr lang="uk-UA" sz="2700" b="1" dirty="0" smtClean="0">
                <a:ln w="6350">
                  <a:noFill/>
                </a:ln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2700" b="1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/>
            </a:r>
            <a:br>
              <a:rPr lang="uk-UA" sz="2700" b="1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</a:br>
            <a:r>
              <a:rPr lang="uk-UA" sz="2700" dirty="0" smtClean="0">
                <a:solidFill>
                  <a:prstClr val="black">
                    <a:lumMod val="50000"/>
                  </a:prstClr>
                </a:solidFill>
                <a:effectLst/>
              </a:rPr>
              <a:t>в </a:t>
            </a:r>
            <a:r>
              <a:rPr lang="uk-UA" sz="2700" dirty="0">
                <a:solidFill>
                  <a:prstClr val="black">
                    <a:lumMod val="50000"/>
                  </a:prstClr>
                </a:solidFill>
                <a:effectLst/>
              </a:rPr>
              <a:t>минулому році – </a:t>
            </a:r>
            <a:r>
              <a:rPr lang="uk-UA" sz="2000" b="1" dirty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2700" u="sng" dirty="0">
                <a:solidFill>
                  <a:srgbClr val="0000FF"/>
                </a:solidFill>
                <a:effectLst/>
                <a:latin typeface="Times New Roman"/>
              </a:rPr>
              <a:t>2 </a:t>
            </a:r>
            <a:r>
              <a:rPr lang="uk-UA" sz="2700" u="sng" dirty="0" smtClean="0">
                <a:solidFill>
                  <a:srgbClr val="0000FF"/>
                </a:solidFill>
                <a:effectLst/>
                <a:latin typeface="Times New Roman"/>
              </a:rPr>
              <a:t>841,5</a:t>
            </a:r>
            <a:r>
              <a:rPr lang="uk-UA" sz="270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</a:br>
            <a:endParaRPr lang="ru-RU" sz="27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74348" y="1667238"/>
            <a:ext cx="3779912" cy="122413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Забезпеченість медичними працівниками населення 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uk-UA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uk-UA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тис.нас</a:t>
            </a: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755576" y="1797980"/>
            <a:ext cx="3312368" cy="5977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4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61538552"/>
              </p:ext>
            </p:extLst>
          </p:nvPr>
        </p:nvGraphicFramePr>
        <p:xfrm>
          <a:off x="4139951" y="3140968"/>
          <a:ext cx="5004049" cy="393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596082"/>
              </p:ext>
            </p:extLst>
          </p:nvPr>
        </p:nvGraphicFramePr>
        <p:xfrm>
          <a:off x="-108520" y="2572187"/>
          <a:ext cx="5040560" cy="41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6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3988"/>
            <a:ext cx="5868144" cy="1800200"/>
          </a:xfrm>
          <a:noFill/>
        </p:spPr>
        <p:txBody>
          <a:bodyPr>
            <a:noAutofit/>
          </a:bodyPr>
          <a:lstStyle/>
          <a:p>
            <a:r>
              <a:rPr lang="uk-UA" sz="4400" u="sng" dirty="0">
                <a:solidFill>
                  <a:schemeClr val="bg1"/>
                </a:solidFill>
                <a:effectLst/>
                <a:latin typeface="Times New Roman"/>
              </a:rPr>
              <a:t>Забезпеченість </a:t>
            </a:r>
            <a:r>
              <a:rPr lang="uk-UA" sz="4400" u="sng" dirty="0" smtClean="0">
                <a:solidFill>
                  <a:schemeClr val="bg1"/>
                </a:solidFill>
                <a:effectLst/>
                <a:latin typeface="Times New Roman"/>
              </a:rPr>
              <a:t>населення сімейними </a:t>
            </a:r>
            <a:r>
              <a:rPr lang="uk-UA" sz="4400" u="sng" dirty="0">
                <a:solidFill>
                  <a:schemeClr val="bg1"/>
                </a:solidFill>
                <a:effectLst/>
                <a:latin typeface="Times New Roman"/>
              </a:rPr>
              <a:t>лікарями</a:t>
            </a:r>
            <a:endParaRPr lang="ru-RU" sz="4400" u="sng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26327264"/>
              </p:ext>
            </p:extLst>
          </p:nvPr>
        </p:nvGraphicFramePr>
        <p:xfrm>
          <a:off x="-101983" y="1964188"/>
          <a:ext cx="4313943" cy="283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690194"/>
              </p:ext>
            </p:extLst>
          </p:nvPr>
        </p:nvGraphicFramePr>
        <p:xfrm>
          <a:off x="5266841" y="1964188"/>
          <a:ext cx="3781819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12030"/>
              </p:ext>
            </p:extLst>
          </p:nvPr>
        </p:nvGraphicFramePr>
        <p:xfrm>
          <a:off x="2843808" y="4221088"/>
          <a:ext cx="4104456" cy="29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E:\Мои документы\Downloads\images (2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" y="5204404"/>
            <a:ext cx="2614134" cy="165107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bez_nazvaniya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9735"/>
            <a:ext cx="2523636" cy="17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73996535"/>
              </p:ext>
            </p:extLst>
          </p:nvPr>
        </p:nvGraphicFramePr>
        <p:xfrm>
          <a:off x="179512" y="116445"/>
          <a:ext cx="8641011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848" y="4999958"/>
            <a:ext cx="2880320" cy="1858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30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-180528" y="146789"/>
            <a:ext cx="8064896" cy="144016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800" b="1" cap="none" dirty="0">
                <a:solidFill>
                  <a:srgbClr val="000099"/>
                </a:solidFill>
              </a:rPr>
              <a:t>Чисельність постійного населення        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800" b="1" cap="none" dirty="0">
                <a:solidFill>
                  <a:srgbClr val="000099"/>
                </a:solidFill>
              </a:rPr>
              <a:t> м. </a:t>
            </a:r>
            <a:r>
              <a:rPr lang="uk-UA" sz="2800" b="1" cap="none" dirty="0" smtClean="0">
                <a:solidFill>
                  <a:srgbClr val="000099"/>
                </a:solidFill>
              </a:rPr>
              <a:t>Кропивницького, в т.ч. с</a:t>
            </a:r>
            <a:r>
              <a:rPr lang="uk-UA" sz="2800" b="1" dirty="0" smtClean="0">
                <a:solidFill>
                  <a:srgbClr val="000099"/>
                </a:solidFill>
              </a:rPr>
              <a:t>елище</a:t>
            </a:r>
            <a:r>
              <a:rPr lang="uk-UA" sz="2800" b="1" cap="none" dirty="0" smtClean="0">
                <a:solidFill>
                  <a:srgbClr val="000099"/>
                </a:solidFill>
              </a:rPr>
              <a:t> Нове</a:t>
            </a:r>
            <a:endParaRPr lang="uk-UA" sz="2800" b="1" cap="none" dirty="0">
              <a:solidFill>
                <a:srgbClr val="000099"/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800" b="1" cap="none" dirty="0">
                <a:solidFill>
                  <a:srgbClr val="000099"/>
                </a:solidFill>
              </a:rPr>
              <a:t>становить </a:t>
            </a:r>
            <a:r>
              <a:rPr lang="uk-UA" sz="2800" b="1" u="sng" cap="none" dirty="0" smtClean="0">
                <a:solidFill>
                  <a:srgbClr val="000000"/>
                </a:solidFill>
              </a:rPr>
              <a:t>224 340 </a:t>
            </a:r>
            <a:r>
              <a:rPr lang="uk-UA" sz="2800" b="1" cap="none" dirty="0" smtClean="0">
                <a:solidFill>
                  <a:srgbClr val="000099"/>
                </a:solidFill>
              </a:rPr>
              <a:t>осіб</a:t>
            </a:r>
            <a:endParaRPr lang="ru-RU" sz="2800" b="1" cap="none" dirty="0">
              <a:solidFill>
                <a:srgbClr val="000099"/>
              </a:solidFill>
            </a:endParaRPr>
          </a:p>
          <a:p>
            <a:endParaRPr lang="ru-RU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4092662"/>
              </p:ext>
            </p:extLst>
          </p:nvPr>
        </p:nvGraphicFramePr>
        <p:xfrm>
          <a:off x="467544" y="2060848"/>
          <a:ext cx="8136904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18" y="262314"/>
            <a:ext cx="1722980" cy="12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691680" y="1571469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uk-UA" b="1" kern="0" dirty="0">
                <a:solidFill>
                  <a:prstClr val="black"/>
                </a:solidFill>
              </a:rPr>
              <a:t>Народилося за даними </a:t>
            </a:r>
            <a:r>
              <a:rPr lang="uk-UA" b="1" kern="0" dirty="0" err="1">
                <a:solidFill>
                  <a:prstClr val="black"/>
                </a:solidFill>
              </a:rPr>
              <a:t>РАЦСу</a:t>
            </a:r>
            <a:r>
              <a:rPr lang="uk-UA" b="1" kern="0" dirty="0">
                <a:solidFill>
                  <a:prstClr val="black"/>
                </a:solidFill>
              </a:rPr>
              <a:t> – </a:t>
            </a:r>
            <a:r>
              <a:rPr lang="uk-UA" b="1" kern="0" dirty="0" smtClean="0">
                <a:solidFill>
                  <a:prstClr val="black"/>
                </a:solidFill>
              </a:rPr>
              <a:t>1119 </a:t>
            </a:r>
            <a:r>
              <a:rPr lang="uk-UA" b="1" kern="0" dirty="0">
                <a:solidFill>
                  <a:prstClr val="black"/>
                </a:solidFill>
              </a:rPr>
              <a:t>осіб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uk-UA" b="1" kern="0" dirty="0">
                <a:solidFill>
                  <a:prstClr val="black"/>
                </a:solidFill>
              </a:rPr>
              <a:t>Померло – </a:t>
            </a:r>
            <a:r>
              <a:rPr lang="uk-UA" b="1" kern="0" dirty="0" smtClean="0">
                <a:solidFill>
                  <a:prstClr val="black"/>
                </a:solidFill>
              </a:rPr>
              <a:t>1724 </a:t>
            </a:r>
            <a:r>
              <a:rPr lang="uk-UA" b="1" kern="0" dirty="0">
                <a:solidFill>
                  <a:prstClr val="black"/>
                </a:solidFill>
              </a:rPr>
              <a:t>особи</a:t>
            </a:r>
          </a:p>
        </p:txBody>
      </p:sp>
    </p:spTree>
    <p:extLst>
      <p:ext uri="{BB962C8B-B14F-4D97-AF65-F5344CB8AC3E}">
        <p14:creationId xmlns:p14="http://schemas.microsoft.com/office/powerpoint/2010/main" val="410220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3728" y="133644"/>
            <a:ext cx="7610204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uk-UA" sz="4400" dirty="0">
                <a:ln>
                  <a:noFill/>
                </a:ln>
                <a:solidFill>
                  <a:srgbClr val="000099"/>
                </a:solidFill>
                <a:effectLst/>
              </a:rPr>
              <a:t>Структура смертності дорослого </a:t>
            </a:r>
            <a:r>
              <a:rPr lang="uk-UA" sz="440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населення (у%) </a:t>
            </a:r>
            <a:endParaRPr lang="ru-RU" sz="4400" dirty="0">
              <a:solidFill>
                <a:srgbClr val="000099"/>
              </a:solidFill>
            </a:endParaRPr>
          </a:p>
        </p:txBody>
      </p:sp>
      <p:graphicFrame>
        <p:nvGraphicFramePr>
          <p:cNvPr id="10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17928867"/>
              </p:ext>
            </p:extLst>
          </p:nvPr>
        </p:nvGraphicFramePr>
        <p:xfrm>
          <a:off x="4809936" y="1052736"/>
          <a:ext cx="5884195" cy="556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12" y="154665"/>
            <a:ext cx="2396044" cy="145592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92850644"/>
              </p:ext>
            </p:extLst>
          </p:nvPr>
        </p:nvGraphicFramePr>
        <p:xfrm>
          <a:off x="446773" y="1043608"/>
          <a:ext cx="5884195" cy="556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085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896" y="31836"/>
            <a:ext cx="1366341" cy="9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572319" y="10597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chemeClr val="bg1"/>
                </a:solidFill>
                <a:effectLst/>
                <a:latin typeface="Times New Roman"/>
              </a:rPr>
              <a:t>Кількість зареєстрованих декларацій з пацієнтами на  01.10.2025</a:t>
            </a:r>
            <a:endParaRPr lang="ru-RU" sz="2200" u="sng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72319" cy="9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58804"/>
              </p:ext>
            </p:extLst>
          </p:nvPr>
        </p:nvGraphicFramePr>
        <p:xfrm>
          <a:off x="899721" y="973628"/>
          <a:ext cx="6886575" cy="26340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2665"/>
                <a:gridCol w="1787575"/>
                <a:gridCol w="1099531"/>
                <a:gridCol w="1008112"/>
                <a:gridCol w="1710245"/>
                <a:gridCol w="908447"/>
              </a:tblGrid>
              <a:tr h="9753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АЗПСМ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Чисельність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постійного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№1"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82 031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1 302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№2"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46 766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8 834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2 883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224 340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140 514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1 289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57754"/>
              </p:ext>
            </p:extLst>
          </p:nvPr>
        </p:nvGraphicFramePr>
        <p:xfrm>
          <a:off x="1888150" y="4158075"/>
          <a:ext cx="5329374" cy="2573663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543814"/>
                <a:gridCol w="1759626"/>
                <a:gridCol w="1012270"/>
                <a:gridCol w="1006832"/>
                <a:gridCol w="1006832"/>
              </a:tblGrid>
              <a:tr h="400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ЗОЗ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01.10.2025 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01.10.2024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01.10.2023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КНП "ЦПМСД № 1"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82 031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91 545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98646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КНП "ЦПМСД № 2"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46 766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53 613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56809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КНП "АЗПСМ"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8 834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9 306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9924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КНП "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2 883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2686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місту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140 514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155 939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168 065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6159" y="3617142"/>
            <a:ext cx="809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Порівняльна кількість декларацій по місту 2023-202</a:t>
            </a:r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r>
              <a:rPr lang="uk-UA" sz="2400" b="1" dirty="0" smtClean="0">
                <a:solidFill>
                  <a:schemeClr val="bg1"/>
                </a:solidFill>
              </a:rPr>
              <a:t>рр.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строювані 2">
      <a:dk1>
        <a:sysClr val="windowText" lastClr="000000"/>
      </a:dk1>
      <a:lt1>
        <a:sysClr val="window" lastClr="FFFFFF"/>
      </a:lt1>
      <a:dk2>
        <a:srgbClr val="70A1C0"/>
      </a:dk2>
      <a:lt2>
        <a:srgbClr val="CFDFEA"/>
      </a:lt2>
      <a:accent1>
        <a:srgbClr val="1CADE4"/>
      </a:accent1>
      <a:accent2>
        <a:srgbClr val="A3CEED"/>
      </a:accent2>
      <a:accent3>
        <a:srgbClr val="27CED7"/>
      </a:accent3>
      <a:accent4>
        <a:srgbClr val="70A1C0"/>
      </a:accent4>
      <a:accent5>
        <a:srgbClr val="A4DEF4"/>
      </a:accent5>
      <a:accent6>
        <a:srgbClr val="1D9AA1"/>
      </a:accent6>
      <a:hlink>
        <a:srgbClr val="1C6294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0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15555</TotalTime>
  <Words>1809</Words>
  <Application>Microsoft Office PowerPoint</Application>
  <PresentationFormat>Екран (4:3)</PresentationFormat>
  <Paragraphs>338</Paragraphs>
  <Slides>37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5" baseType="lpstr">
      <vt:lpstr>Arial</vt:lpstr>
      <vt:lpstr>Book Antiqua</vt:lpstr>
      <vt:lpstr>Calibri</vt:lpstr>
      <vt:lpstr>Times New Roman</vt:lpstr>
      <vt:lpstr>Wingdings</vt:lpstr>
      <vt:lpstr>Wingdings 2</vt:lpstr>
      <vt:lpstr>Wingdings 3</vt:lpstr>
      <vt:lpstr>Апекс</vt:lpstr>
      <vt:lpstr>Підсумки роботи  закладів охорони здоров’я міста Кропивницького за 9 місяців 2025 року</vt:lpstr>
      <vt:lpstr>Презентація PowerPoint</vt:lpstr>
      <vt:lpstr>Мережа закладів м. Кропивницького</vt:lpstr>
      <vt:lpstr>Кадрова ситуація Число штатних посад всіх працівників – 2 803,75  в минулому році –  2 841,5  </vt:lpstr>
      <vt:lpstr>Забезпеченість населення сімейними лікарями</vt:lpstr>
      <vt:lpstr>Презентація PowerPoint</vt:lpstr>
      <vt:lpstr>Презентація PowerPoint</vt:lpstr>
      <vt:lpstr>Структура смертності дорослого населення (у%) </vt:lpstr>
      <vt:lpstr>Презентація PowerPoint</vt:lpstr>
      <vt:lpstr>Психологічна допомога</vt:lpstr>
      <vt:lpstr>Центри ментального здоров’я</vt:lpstr>
      <vt:lpstr>Медична реабілітація</vt:lpstr>
      <vt:lpstr>Показники поширеності та захворюваності серед  дорослого населення  (на 100 тис. відповідного населення)</vt:lpstr>
      <vt:lpstr>Серед підлітків показники поширеності  та захворюваності  (на 100 тис. відповідного населення)</vt:lpstr>
      <vt:lpstr>Презентація PowerPoint</vt:lpstr>
      <vt:lpstr>Показники   онкологічної служби</vt:lpstr>
      <vt:lpstr>Диспансерний облік та захворюваність на ВІЛ, СНІД</vt:lpstr>
      <vt:lpstr>Ситуація з туберкульозом (розрахунок на 100 тис. населення)</vt:lpstr>
      <vt:lpstr>Презентація PowerPoint</vt:lpstr>
      <vt:lpstr>Імунізація населення профщеплення проти:</vt:lpstr>
      <vt:lpstr>Стаціонарна допомога</vt:lpstr>
      <vt:lpstr>За 9 місяців 2025 року в хірургічних  стаціонарах було прооперовано  5 742 хворих (минулий рік 5 882)</vt:lpstr>
      <vt:lpstr>Робота акушерсько-гінекологічної та педіатричної служб</vt:lpstr>
      <vt:lpstr>Презентація PowerPoint</vt:lpstr>
      <vt:lpstr>Презентація PowerPoint</vt:lpstr>
      <vt:lpstr>Ситуація з COVID-19  </vt:lpstr>
      <vt:lpstr>Медичне забезпечення ВПО</vt:lpstr>
      <vt:lpstr>Презентація PowerPoint</vt:lpstr>
      <vt:lpstr>Розподіл звернень</vt:lpstr>
      <vt:lpstr>Розподіл по характеру звернень:</vt:lpstr>
      <vt:lpstr>Презентація PowerPoint</vt:lpstr>
      <vt:lpstr>Презентація PowerPoint</vt:lpstr>
      <vt:lpstr>Профінансовано  галузь охорони здоров'я м.Кропивницького за  9 місяців 2025 р. на загальну суму 63 801,1 тис. грн.,  що становить 93,1% до плану на січень-вересень 2025 р. </vt:lpstr>
      <vt:lpstr>По спеціальному фонду міського бюджету  (бюджет розвитку) на 2025 рік затверджено бюджетні призначення на загальну суму 29 578,9 тис.грн. </vt:lpstr>
      <vt:lpstr>Використано коштів НСЗУ за 9 місяців 2025 року усього на суму                    543 302,0 тис. грн, у тому числі на: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здоров</dc:creator>
  <cp:lastModifiedBy>User</cp:lastModifiedBy>
  <cp:revision>1038</cp:revision>
  <cp:lastPrinted>2025-10-29T08:23:21Z</cp:lastPrinted>
  <dcterms:created xsi:type="dcterms:W3CDTF">2018-04-12T09:56:02Z</dcterms:created>
  <dcterms:modified xsi:type="dcterms:W3CDTF">2025-11-12T09:05:55Z</dcterms:modified>
</cp:coreProperties>
</file>