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6.xml" ContentType="application/vnd.openxmlformats-officedocument.drawingml.chart+xml"/>
  <Override PartName="/ppt/notesSlides/notesSlide3.xml" ContentType="application/vnd.openxmlformats-officedocument.presentationml.notesSlide+xml"/>
  <Override PartName="/ppt/charts/chart7.xml" ContentType="application/vnd.openxmlformats-officedocument.drawingml.chart+xml"/>
  <Override PartName="/ppt/theme/themeOverride4.xml" ContentType="application/vnd.openxmlformats-officedocument.themeOverride+xml"/>
  <Override PartName="/ppt/charts/chart8.xml" ContentType="application/vnd.openxmlformats-officedocument.drawingml.chart+xml"/>
  <Override PartName="/ppt/theme/themeOverride5.xml" ContentType="application/vnd.openxmlformats-officedocument.themeOverride+xml"/>
  <Override PartName="/ppt/notesSlides/notesSlide4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notesSlides/notesSlide5.xml" ContentType="application/vnd.openxmlformats-officedocument.presentationml.notesSlide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theme/themeOverride7.xml" ContentType="application/vnd.openxmlformats-officedocument.themeOverride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theme/themeOverride8.xml" ContentType="application/vnd.openxmlformats-officedocument.themeOverride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theme/themeOverride9.xml" ContentType="application/vnd.openxmlformats-officedocument.themeOverride+xml"/>
  <Override PartName="/ppt/charts/chart34.xml" ContentType="application/vnd.openxmlformats-officedocument.drawingml.chart+xml"/>
  <Override PartName="/ppt/theme/themeOverride10.xml" ContentType="application/vnd.openxmlformats-officedocument.themeOverride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34"/>
  </p:notesMasterIdLst>
  <p:sldIdLst>
    <p:sldId id="256" r:id="rId2"/>
    <p:sldId id="362" r:id="rId3"/>
    <p:sldId id="363" r:id="rId4"/>
    <p:sldId id="259" r:id="rId5"/>
    <p:sldId id="260" r:id="rId6"/>
    <p:sldId id="327" r:id="rId7"/>
    <p:sldId id="261" r:id="rId8"/>
    <p:sldId id="326" r:id="rId9"/>
    <p:sldId id="333" r:id="rId10"/>
    <p:sldId id="263" r:id="rId11"/>
    <p:sldId id="265" r:id="rId12"/>
    <p:sldId id="266" r:id="rId13"/>
    <p:sldId id="267" r:id="rId14"/>
    <p:sldId id="268" r:id="rId15"/>
    <p:sldId id="364" r:id="rId16"/>
    <p:sldId id="365" r:id="rId17"/>
    <p:sldId id="269" r:id="rId18"/>
    <p:sldId id="273" r:id="rId19"/>
    <p:sldId id="304" r:id="rId20"/>
    <p:sldId id="334" r:id="rId21"/>
    <p:sldId id="336" r:id="rId22"/>
    <p:sldId id="356" r:id="rId23"/>
    <p:sldId id="298" r:id="rId24"/>
    <p:sldId id="338" r:id="rId25"/>
    <p:sldId id="339" r:id="rId26"/>
    <p:sldId id="348" r:id="rId27"/>
    <p:sldId id="341" r:id="rId28"/>
    <p:sldId id="357" r:id="rId29"/>
    <p:sldId id="359" r:id="rId30"/>
    <p:sldId id="360" r:id="rId31"/>
    <p:sldId id="361" r:id="rId32"/>
    <p:sldId id="299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800000"/>
    <a:srgbClr val="0000FF"/>
    <a:srgbClr val="FFFF66"/>
    <a:srgbClr val="000099"/>
    <a:srgbClr val="33CC33"/>
    <a:srgbClr val="FFCC66"/>
    <a:srgbClr val="FF5050"/>
    <a:srgbClr val="0066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38" autoAdjust="0"/>
    <p:restoredTop sz="92871" autoAdjust="0"/>
  </p:normalViewPr>
  <p:slideViewPr>
    <p:cSldViewPr>
      <p:cViewPr varScale="1">
        <p:scale>
          <a:sx n="107" d="100"/>
          <a:sy n="107" d="100"/>
        </p:scale>
        <p:origin x="156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7.xlsx"/><Relationship Id="rId1" Type="http://schemas.openxmlformats.org/officeDocument/2006/relationships/themeOverride" Target="../theme/themeOverride6.xm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3.xlsx"/><Relationship Id="rId1" Type="http://schemas.openxmlformats.org/officeDocument/2006/relationships/themeOverride" Target="../theme/themeOverride7.xm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6.xlsx"/><Relationship Id="rId1" Type="http://schemas.openxmlformats.org/officeDocument/2006/relationships/themeOverride" Target="../theme/themeOverride8.xm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3.xlsx"/><Relationship Id="rId1" Type="http://schemas.openxmlformats.org/officeDocument/2006/relationships/themeOverride" Target="../theme/themeOverride9.xml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4.xlsx"/><Relationship Id="rId1" Type="http://schemas.openxmlformats.org/officeDocument/2006/relationships/themeOverride" Target="../theme/themeOverride10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4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5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0"/>
    <c:view3D>
      <c:rotX val="20"/>
      <c:rotY val="10"/>
      <c:depthPercent val="100"/>
      <c:rAngAx val="1"/>
    </c:view3D>
    <c:floor>
      <c:thickness val="0"/>
      <c:spPr>
        <a:solidFill>
          <a:schemeClr val="tx1">
            <a:lumMod val="85000"/>
          </a:schemeClr>
        </a:solidFill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4694051847643753"/>
          <c:y val="4.7592361532479303E-2"/>
          <c:w val="0.7342707837207656"/>
          <c:h val="0.6634919837966721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FFFF66">
                <a:alpha val="99000"/>
              </a:srgbClr>
            </a:solidFill>
          </c:spPr>
          <c:invertIfNegative val="0"/>
          <c:dLbls>
            <c:dLbl>
              <c:idx val="0"/>
              <c:layout>
                <c:manualLayout>
                  <c:x val="-2.9902750134738966E-3"/>
                  <c:y val="-2.37420201174228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4088802485636472E-2"/>
                  <c:y val="-1.0683074673009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000714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Лікарями</c:v>
                </c:pt>
                <c:pt idx="1">
                  <c:v>Середніми мед. працівниками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 formatCode="General">
                  <c:v>216.2</c:v>
                </c:pt>
                <c:pt idx="1">
                  <c:v>452.9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0B0F0">
                <a:alpha val="94000"/>
              </a:srgbClr>
            </a:solidFill>
          </c:spPr>
          <c:invertIfNegative val="0"/>
          <c:dLbls>
            <c:dLbl>
              <c:idx val="0"/>
              <c:layout>
                <c:manualLayout>
                  <c:x val="8.3727700377269107E-2"/>
                  <c:y val="-6.78343431926367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7.4756875336847411E-2"/>
                  <c:y val="-2.37420201174228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Лікарями</c:v>
                </c:pt>
                <c:pt idx="1">
                  <c:v>Середніми мед. працівниками</c:v>
                </c:pt>
              </c:strCache>
            </c:strRef>
          </c:cat>
          <c:val>
            <c:numRef>
              <c:f>Лист1!$C$2:$C$3</c:f>
              <c:numCache>
                <c:formatCode>0.0</c:formatCode>
                <c:ptCount val="2"/>
                <c:pt idx="0" formatCode="General">
                  <c:v>218</c:v>
                </c:pt>
                <c:pt idx="1">
                  <c:v>480.1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986513504"/>
        <c:axId val="1986506976"/>
        <c:axId val="0"/>
      </c:bar3DChart>
      <c:catAx>
        <c:axId val="19865135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600" b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defRPr>
            </a:pPr>
            <a:endParaRPr lang="uk-UA"/>
          </a:p>
        </c:txPr>
        <c:crossAx val="1986506976"/>
        <c:crosses val="autoZero"/>
        <c:auto val="1"/>
        <c:lblAlgn val="ctr"/>
        <c:lblOffset val="100"/>
        <c:noMultiLvlLbl val="0"/>
      </c:catAx>
      <c:valAx>
        <c:axId val="19865069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000714"/>
                </a:solidFill>
              </a:defRPr>
            </a:pPr>
            <a:endParaRPr lang="uk-UA"/>
          </a:p>
        </c:txPr>
        <c:crossAx val="1986513504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4.4445203839620952E-2"/>
          <c:y val="1.5182464278285586E-4"/>
          <c:w val="0.1723701933459004"/>
          <c:h val="0.17396209829014547"/>
        </c:manualLayout>
      </c:layout>
      <c:overlay val="0"/>
      <c:txPr>
        <a:bodyPr/>
        <a:lstStyle/>
        <a:p>
          <a:pPr>
            <a:defRPr sz="2000" b="1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tx1">
            <a:lumMod val="7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9671967617816075"/>
          <c:y val="0.14160261405332625"/>
          <c:w val="0.67767050155761832"/>
          <c:h val="0.7572840115590934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5.0962585136185082E-3"/>
                  <c:y val="-5.12839015387575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045194066697129"/>
                      <c:h val="0.18022418637067134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accent6">
                        <a:lumMod val="50000"/>
                      </a:schemeClr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#\ ##0.0</c:formatCode>
                <c:ptCount val="1"/>
                <c:pt idx="0">
                  <c:v>21018.6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0.10615547112686423"/>
                  <c:y val="-3.45971442737475E-2"/>
                </c:manualLayout>
              </c:layout>
              <c:numFmt formatCode="0.0" sourceLinked="0"/>
              <c:spPr/>
              <c:txPr>
                <a:bodyPr/>
                <a:lstStyle/>
                <a:p>
                  <a:pPr>
                    <a:defRPr sz="2000" b="1">
                      <a:solidFill>
                        <a:schemeClr val="accent6">
                          <a:lumMod val="50000"/>
                        </a:schemeClr>
                      </a:solidFill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045194066697129"/>
                      <c:h val="0.18474910470575864"/>
                    </c:manualLayout>
                  </c15:layout>
                </c:ext>
              </c:extLst>
            </c:dLbl>
            <c:numFmt formatCode="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solidFill>
                      <a:schemeClr val="accent6">
                        <a:lumMod val="50000"/>
                      </a:schemeClr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#\ ##0.0</c:formatCode>
                <c:ptCount val="1"/>
                <c:pt idx="0">
                  <c:v>23947.3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052394368"/>
        <c:axId val="2052388928"/>
        <c:axId val="0"/>
      </c:bar3DChart>
      <c:catAx>
        <c:axId val="205239436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2052388928"/>
        <c:crosses val="autoZero"/>
        <c:auto val="1"/>
        <c:lblAlgn val="ctr"/>
        <c:lblOffset val="100"/>
        <c:noMultiLvlLbl val="0"/>
      </c:catAx>
      <c:valAx>
        <c:axId val="2052388928"/>
        <c:scaling>
          <c:orientation val="minMax"/>
          <c:min val="9000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bg1">
                    <a:lumMod val="75000"/>
                  </a:schemeClr>
                </a:solidFill>
              </a:defRPr>
            </a:pPr>
            <a:endParaRPr lang="uk-UA"/>
          </a:p>
        </c:txPr>
        <c:crossAx val="20523943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tx1">
            <a:lumMod val="7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9671967617816075"/>
          <c:y val="6.2799168886672169E-2"/>
          <c:w val="0.76049746470490476"/>
          <c:h val="0.8360873614515644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FFFF66"/>
            </a:solidFill>
          </c:spPr>
          <c:invertIfNegative val="0"/>
          <c:dLbls>
            <c:dLbl>
              <c:idx val="0"/>
              <c:layout>
                <c:manualLayout>
                  <c:x val="4.1681210939981631E-2"/>
                  <c:y val="-7.2781555904372575E-2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 sz="1800" b="1">
                      <a:solidFill>
                        <a:schemeClr val="bg1">
                          <a:lumMod val="50000"/>
                        </a:schemeClr>
                      </a:solidFill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199618305131311"/>
                      <c:h val="0.14342664654867984"/>
                    </c:manualLayout>
                  </c15:layout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57203.3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0.14724808403575693"/>
                  <c:y val="-3.75253813406075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51559.199999999997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052386752"/>
        <c:axId val="2052393824"/>
        <c:axId val="0"/>
      </c:bar3DChart>
      <c:catAx>
        <c:axId val="205238675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2052393824"/>
        <c:crosses val="autoZero"/>
        <c:auto val="1"/>
        <c:lblAlgn val="ctr"/>
        <c:lblOffset val="100"/>
        <c:noMultiLvlLbl val="0"/>
      </c:catAx>
      <c:valAx>
        <c:axId val="2052393824"/>
        <c:scaling>
          <c:orientation val="minMax"/>
          <c:min val="43000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chemeClr val="bg1"/>
                </a:solidFill>
              </a:defRPr>
            </a:pPr>
            <a:endParaRPr lang="uk-UA"/>
          </a:p>
        </c:txPr>
        <c:crossAx val="20523867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tx1">
            <a:lumMod val="75000"/>
          </a:schemeClr>
        </a:solidFill>
      </c:spPr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1.9596698250458962E-2"/>
                  <c:y val="-4.56897663054069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525644416934276"/>
                      <c:h val="0.18652785897378241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#\ ##0.0</c:formatCode>
                <c:ptCount val="1"/>
                <c:pt idx="0">
                  <c:v>75504.399999999994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0.11617977191246828"/>
                  <c:y val="1.14225540015889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075808155354872"/>
                      <c:h val="0.18652785897378241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#\ ##0.0</c:formatCode>
                <c:ptCount val="1"/>
                <c:pt idx="0">
                  <c:v>69451.100000000006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052385664"/>
        <c:axId val="2052397088"/>
        <c:axId val="0"/>
      </c:bar3DChart>
      <c:catAx>
        <c:axId val="205238566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2052397088"/>
        <c:crosses val="autoZero"/>
        <c:auto val="1"/>
        <c:lblAlgn val="ctr"/>
        <c:lblOffset val="100"/>
        <c:noMultiLvlLbl val="0"/>
      </c:catAx>
      <c:valAx>
        <c:axId val="2052397088"/>
        <c:scaling>
          <c:orientation val="minMax"/>
          <c:min val="58000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uk-UA"/>
          </a:p>
        </c:txPr>
        <c:crossAx val="20523856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611134917989716"/>
          <c:y val="0.12166049078070396"/>
          <c:w val="0.26875238909424376"/>
          <c:h val="0.26270181082594712"/>
        </c:manualLayout>
      </c:layout>
      <c:overlay val="0"/>
      <c:txPr>
        <a:bodyPr/>
        <a:lstStyle/>
        <a:p>
          <a:pPr>
            <a:defRPr sz="2400" b="1">
              <a:solidFill>
                <a:schemeClr val="bg1">
                  <a:lumMod val="50000"/>
                </a:schemeClr>
              </a:solidFill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tx1">
            <a:lumMod val="75000"/>
          </a:schemeClr>
        </a:solidFill>
      </c:spPr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-4.7591713795468935E-2"/>
                  <c:y val="-4.5689616405090616E-2"/>
                </c:manualLayout>
              </c:layout>
              <c:spPr/>
              <c:txPr>
                <a:bodyPr/>
                <a:lstStyle/>
                <a:p>
                  <a:pPr>
                    <a:defRPr sz="2000" b="1">
                      <a:solidFill>
                        <a:schemeClr val="bg1">
                          <a:lumMod val="50000"/>
                        </a:schemeClr>
                      </a:solidFill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72347.5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7.8386352133713533E-2"/>
                  <c:y val="-3.42672123038179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76304.800000000003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052390016"/>
        <c:axId val="2052394912"/>
        <c:axId val="0"/>
      </c:bar3DChart>
      <c:catAx>
        <c:axId val="205239001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2052394912"/>
        <c:crosses val="autoZero"/>
        <c:auto val="1"/>
        <c:lblAlgn val="ctr"/>
        <c:lblOffset val="100"/>
        <c:noMultiLvlLbl val="0"/>
      </c:catAx>
      <c:valAx>
        <c:axId val="2052394912"/>
        <c:scaling>
          <c:orientation val="minMax"/>
          <c:min val="65000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bg1">
                    <a:lumMod val="50000"/>
                  </a:schemeClr>
                </a:solidFill>
              </a:defRPr>
            </a:pPr>
            <a:endParaRPr lang="uk-UA"/>
          </a:p>
        </c:txPr>
        <c:crossAx val="20523900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611134917989716"/>
          <c:y val="0.12166049078070396"/>
          <c:w val="0.26875238909424376"/>
          <c:h val="0.26270181082594712"/>
        </c:manualLayout>
      </c:layout>
      <c:overlay val="0"/>
      <c:txPr>
        <a:bodyPr/>
        <a:lstStyle/>
        <a:p>
          <a:pPr>
            <a:defRPr sz="2400" b="1">
              <a:solidFill>
                <a:schemeClr val="bg1">
                  <a:lumMod val="50000"/>
                </a:schemeClr>
              </a:solidFill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tx1">
            <a:lumMod val="75000"/>
          </a:schemeClr>
        </a:solidFill>
        <a:ln>
          <a:noFill/>
        </a:ln>
      </c:spPr>
    </c:floor>
    <c:sideWall>
      <c:thickness val="0"/>
      <c:spPr>
        <a:noFill/>
        <a:ln>
          <a:noFill/>
        </a:ln>
      </c:spPr>
    </c:sideWall>
    <c:backWall>
      <c:thickness val="0"/>
      <c:spPr>
        <a:noFill/>
        <a:ln>
          <a:noFill/>
        </a:ln>
      </c:spPr>
    </c:backWall>
    <c:plotArea>
      <c:layout>
        <c:manualLayout>
          <c:layoutTarget val="inner"/>
          <c:xMode val="edge"/>
          <c:yMode val="edge"/>
          <c:x val="0.19671967617816075"/>
          <c:y val="0.14160261405332625"/>
          <c:w val="0.67767050155761832"/>
          <c:h val="0.7572840115590934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-2.7609015756704425E-2"/>
                  <c:y val="-1.12576144021822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621046814069341"/>
                      <c:h val="0.19220500322659184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62854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0.1043007261919945"/>
                  <c:y val="-3.0020305072486049E-2"/>
                </c:manualLayout>
              </c:layout>
              <c:spPr/>
              <c:txPr>
                <a:bodyPr/>
                <a:lstStyle/>
                <a:p>
                  <a:pPr>
                    <a:defRPr sz="2000" b="1">
                      <a:solidFill>
                        <a:schemeClr val="bg1">
                          <a:lumMod val="50000"/>
                        </a:schemeClr>
                      </a:solidFill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3939794471047"/>
                      <c:h val="0.1838368431876363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66648.600000000006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052395456"/>
        <c:axId val="2052396544"/>
        <c:axId val="0"/>
      </c:bar3DChart>
      <c:catAx>
        <c:axId val="205239545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2052396544"/>
        <c:crosses val="autoZero"/>
        <c:auto val="1"/>
        <c:lblAlgn val="ctr"/>
        <c:lblOffset val="100"/>
        <c:noMultiLvlLbl val="0"/>
      </c:catAx>
      <c:valAx>
        <c:axId val="2052396544"/>
        <c:scaling>
          <c:orientation val="minMax"/>
          <c:min val="55000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bg1">
                    <a:lumMod val="50000"/>
                  </a:schemeClr>
                </a:solidFill>
              </a:defRPr>
            </a:pPr>
            <a:endParaRPr lang="uk-UA"/>
          </a:p>
        </c:txPr>
        <c:crossAx val="20523954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 sz="1975" b="1" i="0" u="none" strike="noStrike" baseline="0">
                <a:solidFill>
                  <a:srgbClr val="000714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 sz="2000" dirty="0" err="1">
                <a:solidFill>
                  <a:srgbClr val="000714"/>
                </a:solidFill>
              </a:rPr>
              <a:t>Захворюваність</a:t>
            </a:r>
            <a:r>
              <a:rPr lang="ru-RU" sz="2000" dirty="0">
                <a:solidFill>
                  <a:srgbClr val="000714"/>
                </a:solidFill>
              </a:rPr>
              <a:t> </a:t>
            </a:r>
            <a:r>
              <a:rPr lang="ru-RU" sz="2000" dirty="0" err="1">
                <a:solidFill>
                  <a:srgbClr val="000714"/>
                </a:solidFill>
              </a:rPr>
              <a:t>злоякісними</a:t>
            </a:r>
            <a:r>
              <a:rPr lang="ru-RU" sz="2000" dirty="0">
                <a:solidFill>
                  <a:srgbClr val="000714"/>
                </a:solidFill>
              </a:rPr>
              <a:t> </a:t>
            </a:r>
            <a:r>
              <a:rPr lang="ru-RU" sz="2000" dirty="0" err="1">
                <a:solidFill>
                  <a:srgbClr val="000714"/>
                </a:solidFill>
              </a:rPr>
              <a:t>новоутвореннями</a:t>
            </a:r>
            <a:r>
              <a:rPr lang="ru-RU" sz="2000" dirty="0">
                <a:solidFill>
                  <a:srgbClr val="000714"/>
                </a:solidFill>
              </a:rPr>
              <a:t> на 
100 </a:t>
            </a:r>
            <a:r>
              <a:rPr lang="ru-RU" sz="2000" dirty="0" err="1">
                <a:solidFill>
                  <a:srgbClr val="000714"/>
                </a:solidFill>
              </a:rPr>
              <a:t>тис.населення</a:t>
            </a:r>
            <a:endParaRPr lang="ru-RU" sz="2000" dirty="0">
              <a:solidFill>
                <a:srgbClr val="000714"/>
              </a:solidFill>
            </a:endParaRPr>
          </a:p>
        </c:rich>
      </c:tx>
      <c:layout>
        <c:manualLayout>
          <c:xMode val="edge"/>
          <c:yMode val="edge"/>
          <c:x val="4.9797665848286883E-2"/>
          <c:y val="0"/>
        </c:manualLayout>
      </c:layout>
      <c:overlay val="0"/>
      <c:spPr>
        <a:noFill/>
        <a:ln w="30408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3500806303490273E-2"/>
          <c:y val="0.28248704069825348"/>
          <c:w val="0.63087248322147649"/>
          <c:h val="0.5155209365090457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FFF66"/>
            </a:solidFill>
            <a:ln w="15204">
              <a:noFill/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0.18169348176546546"/>
                  <c:y val="-3.94763754097616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30408">
                <a:noFill/>
              </a:ln>
            </c:spPr>
            <c:txPr>
              <a:bodyPr/>
              <a:lstStyle/>
              <a:p>
                <a:pPr>
                  <a:defRPr sz="2400" b="1" i="0" u="none" strike="noStrike" baseline="0">
                    <a:solidFill>
                      <a:schemeClr val="bg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Sheet1!$B$2:$B$2</c:f>
              <c:numCache>
                <c:formatCode>General</c:formatCode>
                <c:ptCount val="1"/>
                <c:pt idx="0">
                  <c:v>262.5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000099"/>
            </a:solidFill>
            <a:ln w="15204">
              <a:solidFill>
                <a:srgbClr val="0000CC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0.27749075641035925"/>
                  <c:y val="-7.89527508195233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30408">
                <a:noFill/>
              </a:ln>
            </c:spPr>
            <c:txPr>
              <a:bodyPr/>
              <a:lstStyle/>
              <a:p>
                <a:pPr>
                  <a:defRPr sz="2400" b="1" i="0" u="none" strike="noStrike" baseline="0"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Sheet1!$B$3:$B$3</c:f>
              <c:numCache>
                <c:formatCode>General</c:formatCode>
                <c:ptCount val="1"/>
                <c:pt idx="0">
                  <c:v>237.1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-39"/>
        <c:axId val="2052390560"/>
        <c:axId val="2052400352"/>
      </c:barChart>
      <c:catAx>
        <c:axId val="2052390560"/>
        <c:scaling>
          <c:orientation val="minMax"/>
        </c:scaling>
        <c:delete val="0"/>
        <c:axPos val="l"/>
        <c:numFmt formatCode="0" sourceLinked="0"/>
        <c:majorTickMark val="out"/>
        <c:minorTickMark val="none"/>
        <c:tickLblPos val="nextTo"/>
        <c:spPr>
          <a:ln w="3801">
            <a:solidFill>
              <a:schemeClr val="tx1"/>
            </a:solidFill>
            <a:prstDash val="solid"/>
          </a:ln>
        </c:spPr>
        <c:txPr>
          <a:bodyPr rot="-180000" vert="horz"/>
          <a:lstStyle/>
          <a:p>
            <a:pPr>
              <a:defRPr sz="1437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uk-UA"/>
          </a:p>
        </c:txPr>
        <c:crossAx val="205240035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2052400352"/>
        <c:scaling>
          <c:orientation val="minMax"/>
          <c:min val="210"/>
        </c:scaling>
        <c:delete val="0"/>
        <c:axPos val="b"/>
        <c:majorGridlines>
          <c:spPr>
            <a:ln w="3801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80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714"/>
                </a:solidFill>
                <a:latin typeface="+mn-lt"/>
                <a:ea typeface="Arial"/>
                <a:cs typeface="Arial"/>
              </a:defRPr>
            </a:pPr>
            <a:endParaRPr lang="uk-UA"/>
          </a:p>
        </c:txPr>
        <c:crossAx val="2052390560"/>
        <c:crosses val="autoZero"/>
        <c:crossBetween val="between"/>
      </c:valAx>
      <c:spPr>
        <a:noFill/>
        <a:ln w="30408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76735216505546378"/>
          <c:y val="0.61427276724958579"/>
          <c:w val="0.23264784231142124"/>
          <c:h val="0.2788621412922957"/>
        </c:manualLayout>
      </c:layout>
      <c:overlay val="0"/>
      <c:spPr>
        <a:noFill/>
        <a:ln w="30408">
          <a:noFill/>
        </a:ln>
      </c:spPr>
      <c:txPr>
        <a:bodyPr/>
        <a:lstStyle/>
        <a:p>
          <a:pPr>
            <a:defRPr sz="2000" b="1" i="0" u="none" strike="noStrike" baseline="0">
              <a:solidFill>
                <a:srgbClr val="000714"/>
              </a:solidFill>
              <a:latin typeface="Times New Roman"/>
              <a:ea typeface="Times New Roman"/>
              <a:cs typeface="Times New Roman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4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uk-UA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Питома вага занедбаних форм 
(І</a:t>
            </a:r>
            <a:r>
              <a:rPr lang="en-US"/>
              <a:t>V</a:t>
            </a:r>
            <a:r>
              <a:rPr lang="ru-RU"/>
              <a:t>ст. всі форми та ІІІ ст. візуальної локалізації)</a:t>
            </a:r>
          </a:p>
        </c:rich>
      </c:tx>
      <c:layout>
        <c:manualLayout>
          <c:xMode val="edge"/>
          <c:yMode val="edge"/>
          <c:x val="0.142280702563571"/>
          <c:y val="2.7548090862532893E-2"/>
        </c:manualLayout>
      </c:layout>
      <c:overlay val="0"/>
      <c:spPr>
        <a:noFill/>
        <a:ln w="25275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584453630672613E-2"/>
          <c:y val="0.31304253552099809"/>
          <c:w val="0.81453634085213034"/>
          <c:h val="0.5246722622109683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FFF66"/>
            </a:solidFill>
            <a:ln w="25275">
              <a:noFill/>
            </a:ln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-0.17944301017724379"/>
                  <c:y val="5.466476849113916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" sourceLinked="0"/>
            <c:spPr>
              <a:noFill/>
              <a:ln w="25275">
                <a:noFill/>
              </a:ln>
            </c:spPr>
            <c:txPr>
              <a:bodyPr/>
              <a:lstStyle/>
              <a:p>
                <a:pPr>
                  <a:defRPr sz="2400">
                    <a:solidFill>
                      <a:schemeClr val="bg1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Sheet1!$B$2:$B$2</c:f>
              <c:numCache>
                <c:formatCode>General</c:formatCode>
                <c:ptCount val="1"/>
                <c:pt idx="0">
                  <c:v>24.8</c:v>
                </c:pt>
              </c:numCache>
            </c:numRef>
          </c:val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000099"/>
            </a:solidFill>
            <a:ln w="25275">
              <a:noFill/>
            </a:ln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-0.19689882029360845"/>
                  <c:y val="-1.952984689399892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 w="25275">
                <a:noFill/>
              </a:ln>
            </c:spPr>
            <c:txPr>
              <a:bodyPr/>
              <a:lstStyle/>
              <a:p>
                <a:pPr>
                  <a:defRPr sz="2400">
                    <a:solidFill>
                      <a:schemeClr val="accent2">
                        <a:lumMod val="40000"/>
                        <a:lumOff val="60000"/>
                      </a:schemeClr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Sheet1!$B$3:$B$3</c:f>
              <c:numCache>
                <c:formatCode>General</c:formatCode>
                <c:ptCount val="1"/>
                <c:pt idx="0">
                  <c:v>20.3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2"/>
        <c:overlap val="-38"/>
        <c:axId val="2052398176"/>
        <c:axId val="2052389472"/>
      </c:barChart>
      <c:catAx>
        <c:axId val="205239817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5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uk-UA"/>
          </a:p>
        </c:txPr>
        <c:crossAx val="20523894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052389472"/>
        <c:scaling>
          <c:orientation val="minMax"/>
        </c:scaling>
        <c:delete val="0"/>
        <c:axPos val="b"/>
        <c:majorGridlines>
          <c:spPr>
            <a:ln w="12637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9478">
            <a:noFill/>
          </a:ln>
        </c:spPr>
        <c:txPr>
          <a:bodyPr rot="0" vert="horz"/>
          <a:lstStyle/>
          <a:p>
            <a:pPr>
              <a:defRPr/>
            </a:pPr>
            <a:endParaRPr lang="uk-UA"/>
          </a:p>
        </c:txPr>
        <c:crossAx val="2052398176"/>
        <c:crosses val="autoZero"/>
        <c:crossBetween val="between"/>
      </c:valAx>
      <c:spPr>
        <a:noFill/>
        <a:ln w="12637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="1" i="0" u="none" strike="noStrike" baseline="0">
          <a:solidFill>
            <a:schemeClr val="bg1"/>
          </a:solidFill>
          <a:latin typeface="+mn-lt"/>
          <a:ea typeface="Arial"/>
          <a:cs typeface="Arial"/>
        </a:defRPr>
      </a:pPr>
      <a:endParaRPr lang="uk-UA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714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 sz="1800" dirty="0" err="1">
                <a:solidFill>
                  <a:srgbClr val="000714"/>
                </a:solidFill>
              </a:rPr>
              <a:t>Питома</a:t>
            </a:r>
            <a:r>
              <a:rPr lang="ru-RU" sz="1800" dirty="0">
                <a:solidFill>
                  <a:srgbClr val="000714"/>
                </a:solidFill>
              </a:rPr>
              <a:t> вага </a:t>
            </a:r>
            <a:r>
              <a:rPr lang="ru-RU" sz="1800" dirty="0" err="1">
                <a:solidFill>
                  <a:srgbClr val="000714"/>
                </a:solidFill>
              </a:rPr>
              <a:t>занедбаних</a:t>
            </a:r>
            <a:r>
              <a:rPr lang="ru-RU" sz="1800" dirty="0">
                <a:solidFill>
                  <a:srgbClr val="000714"/>
                </a:solidFill>
              </a:rPr>
              <a:t> </a:t>
            </a:r>
            <a:r>
              <a:rPr lang="ru-RU" sz="1800" dirty="0" err="1" smtClean="0">
                <a:solidFill>
                  <a:srgbClr val="000714"/>
                </a:solidFill>
              </a:rPr>
              <a:t>випадків</a:t>
            </a:r>
            <a:r>
              <a:rPr lang="ru-RU" sz="1800" dirty="0" smtClean="0">
                <a:solidFill>
                  <a:srgbClr val="000714"/>
                </a:solidFill>
              </a:rPr>
              <a:t> у </a:t>
            </a:r>
            <a:r>
              <a:rPr lang="ru-RU" sz="1800" dirty="0">
                <a:solidFill>
                  <a:srgbClr val="000714"/>
                </a:solidFill>
              </a:rPr>
              <a:t>ІV ст.</a:t>
            </a:r>
          </a:p>
        </c:rich>
      </c:tx>
      <c:layout>
        <c:manualLayout>
          <c:xMode val="edge"/>
          <c:yMode val="edge"/>
          <c:x val="5.471225085593346E-2"/>
          <c:y val="3.6558752787092468E-2"/>
        </c:manualLayout>
      </c:layout>
      <c:overlay val="0"/>
      <c:spPr>
        <a:noFill/>
        <a:ln w="25441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8282208588957052E-2"/>
          <c:y val="0.35634930332863268"/>
          <c:w val="0.74289250154959818"/>
          <c:h val="0.43536920707648347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FFF00"/>
            </a:solidFill>
            <a:ln w="25441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 w="25441"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-0.15941648243796533"/>
                  <c:y val="4.115907363112124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" sourceLinked="0"/>
            <c:spPr>
              <a:solidFill>
                <a:srgbClr val="FFFF66"/>
              </a:solidFill>
              <a:ln w="25441">
                <a:noFill/>
              </a:ln>
            </c:spPr>
            <c:txPr>
              <a:bodyPr/>
              <a:lstStyle/>
              <a:p>
                <a:pPr>
                  <a:defRPr sz="2400" b="1" i="0" u="none" strike="noStrike" baseline="0">
                    <a:solidFill>
                      <a:schemeClr val="bg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Sheet1!$B$2:$B$2</c:f>
              <c:numCache>
                <c:formatCode>General</c:formatCode>
                <c:ptCount val="1"/>
                <c:pt idx="0">
                  <c:v>19.899999999999999</c:v>
                </c:pt>
              </c:numCache>
            </c:numRef>
          </c:val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000099"/>
            </a:solidFill>
            <a:ln w="25441">
              <a:noFill/>
            </a:ln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-0.18134902145172688"/>
                  <c:y val="2.8567008624855298E-3"/>
                </c:manualLayout>
              </c:layout>
              <c:numFmt formatCode="#,##0.0" sourceLinked="0"/>
              <c:spPr>
                <a:noFill/>
                <a:ln w="25441">
                  <a:noFill/>
                </a:ln>
              </c:spPr>
              <c:txPr>
                <a:bodyPr/>
                <a:lstStyle/>
                <a:p>
                  <a:pPr>
                    <a:defRPr sz="2400" b="1" i="0" u="none" strike="noStrike" baseline="0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uk-UA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 w="25441">
                <a:noFill/>
              </a:ln>
            </c:spPr>
            <c:txPr>
              <a:bodyPr/>
              <a:lstStyle/>
              <a:p>
                <a:pPr>
                  <a:defRPr sz="2800" b="1" i="0" u="none" strike="noStrike" baseline="0"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Sheet1!$B$3:$B$3</c:f>
              <c:numCache>
                <c:formatCode>General</c:formatCode>
                <c:ptCount val="1"/>
                <c:pt idx="0">
                  <c:v>17.899999999999999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-38"/>
        <c:axId val="2052386208"/>
        <c:axId val="2052392736"/>
      </c:barChart>
      <c:catAx>
        <c:axId val="20523862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318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02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uk-UA"/>
          </a:p>
        </c:txPr>
        <c:crossAx val="2052392736"/>
        <c:crossesAt val="1"/>
        <c:auto val="1"/>
        <c:lblAlgn val="ctr"/>
        <c:lblOffset val="100"/>
        <c:tickLblSkip val="1"/>
        <c:tickMarkSkip val="1"/>
        <c:noMultiLvlLbl val="0"/>
      </c:catAx>
      <c:valAx>
        <c:axId val="2052392736"/>
        <c:scaling>
          <c:orientation val="minMax"/>
          <c:max val="22"/>
          <c:min val="10"/>
        </c:scaling>
        <c:delete val="0"/>
        <c:axPos val="b"/>
        <c:majorGridlines>
          <c:spPr>
            <a:ln>
              <a:solidFill>
                <a:schemeClr val="tx1"/>
              </a:solidFill>
            </a:ln>
          </c:spPr>
        </c:majorGridlines>
        <c:numFmt formatCode="#,##0" sourceLinked="0"/>
        <c:majorTickMark val="none"/>
        <c:minorTickMark val="in"/>
        <c:tickLblPos val="low"/>
        <c:spPr>
          <a:ln w="9540">
            <a:noFill/>
          </a:ln>
        </c:spPr>
        <c:txPr>
          <a:bodyPr rot="0" vert="horz"/>
          <a:lstStyle/>
          <a:p>
            <a:pPr>
              <a:defRPr sz="1477" b="1" i="0" u="none" strike="noStrike" baseline="0">
                <a:solidFill>
                  <a:srgbClr val="000714"/>
                </a:solidFill>
                <a:latin typeface="+mn-lt"/>
                <a:ea typeface="Arial"/>
                <a:cs typeface="Arial"/>
              </a:defRPr>
            </a:pPr>
            <a:endParaRPr lang="uk-UA"/>
          </a:p>
        </c:txPr>
        <c:crossAx val="2052386208"/>
        <c:crosses val="autoZero"/>
        <c:crossBetween val="between"/>
        <c:majorUnit val="2"/>
        <c:minorUnit val="0.5"/>
      </c:valAx>
      <c:spPr>
        <a:noFill/>
        <a:ln w="12721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7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uk-UA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tx1">
            <a:lumMod val="7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2413289757044497"/>
          <c:y val="7.1422736491469949E-2"/>
          <c:w val="0.60987083306533196"/>
          <c:h val="0.586474188053179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FFFF66"/>
            </a:solidFill>
          </c:spPr>
          <c:invertIfNegative val="0"/>
          <c:dLbls>
            <c:dLbl>
              <c:idx val="0"/>
              <c:layout>
                <c:manualLayout>
                  <c:x val="-2.7877286443556151E-2"/>
                  <c:y val="-8.08805237662953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5018835264869133E-2"/>
                  <c:y val="-1.55377910888932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Вакцинація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41.6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0.1061065657916568"/>
                  <c:y val="-6.25993541825204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6.1157152869680105E-2"/>
                  <c:y val="-3.10755821777865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Вакцинація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46.7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052387296"/>
        <c:axId val="2052400896"/>
        <c:axId val="0"/>
      </c:bar3DChart>
      <c:catAx>
        <c:axId val="20523872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660066"/>
                </a:solidFill>
              </a:defRPr>
            </a:pPr>
            <a:endParaRPr lang="uk-UA"/>
          </a:p>
        </c:txPr>
        <c:crossAx val="2052400896"/>
        <c:crosses val="autoZero"/>
        <c:auto val="1"/>
        <c:lblAlgn val="ctr"/>
        <c:lblOffset val="100"/>
        <c:noMultiLvlLbl val="0"/>
      </c:catAx>
      <c:valAx>
        <c:axId val="2052400896"/>
        <c:scaling>
          <c:orientation val="minMax"/>
          <c:max val="54"/>
          <c:min val="10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bg1"/>
                </a:solidFill>
              </a:defRPr>
            </a:pPr>
            <a:endParaRPr lang="uk-UA"/>
          </a:p>
        </c:txPr>
        <c:crossAx val="2052387296"/>
        <c:crosses val="autoZero"/>
        <c:crossBetween val="between"/>
        <c:majorUnit val="14"/>
        <c:min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tx1">
            <a:lumMod val="7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629986210379405"/>
          <c:y val="5.6277222639093474E-2"/>
          <c:w val="0.86370013789620592"/>
          <c:h val="0.6661510789988851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-1.119805030481622E-2"/>
                  <c:y val="-3.42672123038179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4.40923230752139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Вакцинація</c:v>
                </c:pt>
                <c:pt idx="1">
                  <c:v>Ревакцинація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51.3</c:v>
                </c:pt>
                <c:pt idx="1">
                  <c:v>51.6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8.2638218668137323E-2"/>
                  <c:y val="-3.58006198544989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6.5846384052035259E-2"/>
                  <c:y val="-0.11099102015484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Вакцинація</c:v>
                </c:pt>
                <c:pt idx="1">
                  <c:v>Ревакцинація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56</c:v>
                </c:pt>
                <c:pt idx="1">
                  <c:v>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052387840"/>
        <c:axId val="2052388384"/>
        <c:axId val="0"/>
      </c:bar3DChart>
      <c:catAx>
        <c:axId val="20523878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660066"/>
                </a:solidFill>
              </a:defRPr>
            </a:pPr>
            <a:endParaRPr lang="uk-UA"/>
          </a:p>
        </c:txPr>
        <c:crossAx val="2052388384"/>
        <c:crosses val="autoZero"/>
        <c:auto val="1"/>
        <c:lblAlgn val="ctr"/>
        <c:lblOffset val="100"/>
        <c:noMultiLvlLbl val="0"/>
      </c:catAx>
      <c:valAx>
        <c:axId val="205238838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bg1"/>
                </a:solidFill>
              </a:defRPr>
            </a:pPr>
            <a:endParaRPr lang="uk-UA"/>
          </a:p>
        </c:txPr>
        <c:crossAx val="20523878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0"/>
    <c:view3D>
      <c:rotX val="20"/>
      <c:rotY val="0"/>
      <c:rAngAx val="0"/>
      <c:perspective val="0"/>
    </c:view3D>
    <c:floor>
      <c:thickness val="0"/>
      <c:spPr>
        <a:solidFill>
          <a:schemeClr val="tx1">
            <a:lumMod val="75000"/>
          </a:schemeClr>
        </a:solidFill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826622685833666"/>
          <c:y val="0.1239541469849057"/>
          <c:w val="0.79522614790523427"/>
          <c:h val="0.6971370054691764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-1.0689048018233664E-2"/>
                  <c:y val="-3.04239712146111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19953735299252E-2"/>
                  <c:y val="-1.54311162261953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0391226371672988E-2"/>
                  <c:y val="-2.46897859619126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3417080641833446E-2"/>
                  <c:y val="-1.26328594806104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000714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Лікарі</c:v>
                </c:pt>
                <c:pt idx="1">
                  <c:v>в т.ч. лікарі- організатори</c:v>
                </c:pt>
                <c:pt idx="2">
                  <c:v>Середні мед. працівників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485</c:v>
                </c:pt>
                <c:pt idx="1">
                  <c:v>22</c:v>
                </c:pt>
                <c:pt idx="2">
                  <c:v>1016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0B0F0">
                <a:alpha val="93725"/>
              </a:srgbClr>
            </a:solidFill>
          </c:spPr>
          <c:invertIfNegative val="0"/>
          <c:dLbls>
            <c:dLbl>
              <c:idx val="0"/>
              <c:layout>
                <c:manualLayout>
                  <c:x val="7.4823432317044136E-2"/>
                  <c:y val="-1.92342180992655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9394882050142578E-2"/>
                  <c:y val="-7.60599280365279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-2.46897859619126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8705834031908914E-2"/>
                  <c:y val="-2.28179784109583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Лікарі</c:v>
                </c:pt>
                <c:pt idx="1">
                  <c:v>в т.ч. лікарі- організатори</c:v>
                </c:pt>
                <c:pt idx="2">
                  <c:v>Середні мед. працівників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489</c:v>
                </c:pt>
                <c:pt idx="1">
                  <c:v>21</c:v>
                </c:pt>
                <c:pt idx="2">
                  <c:v>1077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gapDepth val="44"/>
        <c:shape val="cylinder"/>
        <c:axId val="1986514048"/>
        <c:axId val="1986510240"/>
        <c:axId val="0"/>
      </c:bar3DChart>
      <c:catAx>
        <c:axId val="19865140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200" b="1">
                <a:solidFill>
                  <a:srgbClr val="000714"/>
                </a:solidFill>
              </a:defRPr>
            </a:pPr>
            <a:endParaRPr lang="uk-UA"/>
          </a:p>
        </c:txPr>
        <c:crossAx val="1986510240"/>
        <c:crosses val="autoZero"/>
        <c:auto val="1"/>
        <c:lblAlgn val="ctr"/>
        <c:lblOffset val="100"/>
        <c:noMultiLvlLbl val="0"/>
      </c:catAx>
      <c:valAx>
        <c:axId val="19865102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>
                <a:solidFill>
                  <a:srgbClr val="000714"/>
                </a:solidFill>
              </a:defRPr>
            </a:pPr>
            <a:endParaRPr lang="uk-UA"/>
          </a:p>
        </c:txPr>
        <c:crossAx val="19865140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tx1">
            <a:lumMod val="7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017475747381113"/>
          <c:y val="0.28727595237880954"/>
          <c:w val="0.90676332491319922"/>
          <c:h val="0.5635686929372482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-1.119805030481622E-2"/>
                  <c:y val="-3.42672123038179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2.27573280388200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Вакцинація</c:v>
                </c:pt>
                <c:pt idx="1">
                  <c:v>Ревакцинація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50.7</c:v>
                </c:pt>
                <c:pt idx="1">
                  <c:v>49.7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6.7188301828897318E-2"/>
                  <c:y val="-4.18821483713330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7.4895856150641732E-2"/>
                  <c:y val="-2.51956131858364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Вакцинація</c:v>
                </c:pt>
                <c:pt idx="1">
                  <c:v>Ревакцинація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56</c:v>
                </c:pt>
                <c:pt idx="1">
                  <c:v>54.2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052391648"/>
        <c:axId val="2052392192"/>
        <c:axId val="0"/>
      </c:bar3DChart>
      <c:catAx>
        <c:axId val="20523916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660066"/>
                </a:solidFill>
              </a:defRPr>
            </a:pPr>
            <a:endParaRPr lang="uk-UA"/>
          </a:p>
        </c:txPr>
        <c:crossAx val="2052392192"/>
        <c:crosses val="autoZero"/>
        <c:auto val="1"/>
        <c:lblAlgn val="ctr"/>
        <c:lblOffset val="100"/>
        <c:noMultiLvlLbl val="0"/>
      </c:catAx>
      <c:valAx>
        <c:axId val="205239219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bg1"/>
                </a:solidFill>
              </a:defRPr>
            </a:pPr>
            <a:endParaRPr lang="uk-UA"/>
          </a:p>
        </c:txPr>
        <c:crossAx val="20523916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tx1">
            <a:lumMod val="7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1024408868498177"/>
          <c:y val="6.2784194613296929E-2"/>
          <c:w val="0.68975591131501823"/>
          <c:h val="0.6581917735809031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-1.119805030481622E-2"/>
                  <c:y val="-3.42672123038179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569829993592127E-2"/>
                  <c:y val="-6.07274602011265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Вакцинація</c:v>
                </c:pt>
                <c:pt idx="1">
                  <c:v>Ревакцинація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49.3</c:v>
                </c:pt>
                <c:pt idx="1">
                  <c:v>50.4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layout>
                <c:manualLayout>
                  <c:x val="4.8350269367993859E-2"/>
                  <c:y val="-7.50060205821316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6513879769316572E-2"/>
                  <c:y val="-2.76033910005120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Вакцинація</c:v>
                </c:pt>
                <c:pt idx="1">
                  <c:v>Ревакцинація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52.6</c:v>
                </c:pt>
                <c:pt idx="1">
                  <c:v>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052393280"/>
        <c:axId val="2052396000"/>
        <c:axId val="0"/>
      </c:bar3DChart>
      <c:catAx>
        <c:axId val="20523932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660066"/>
                </a:solidFill>
              </a:defRPr>
            </a:pPr>
            <a:endParaRPr lang="uk-UA"/>
          </a:p>
        </c:txPr>
        <c:crossAx val="2052396000"/>
        <c:crosses val="autoZero"/>
        <c:auto val="1"/>
        <c:lblAlgn val="ctr"/>
        <c:lblOffset val="100"/>
        <c:noMultiLvlLbl val="0"/>
      </c:catAx>
      <c:valAx>
        <c:axId val="205239600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bg1"/>
                </a:solidFill>
              </a:defRPr>
            </a:pPr>
            <a:endParaRPr lang="uk-UA"/>
          </a:p>
        </c:txPr>
        <c:crossAx val="2052393280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0"/>
          <c:y val="0"/>
          <c:w val="0.18521439106980864"/>
          <c:h val="0.46015939545530815"/>
        </c:manualLayout>
      </c:layout>
      <c:overlay val="0"/>
      <c:txPr>
        <a:bodyPr/>
        <a:lstStyle/>
        <a:p>
          <a:pPr>
            <a:defRPr sz="2000" b="1">
              <a:solidFill>
                <a:schemeClr val="bg1"/>
              </a:solidFill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tx1">
            <a:lumMod val="7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897122029489627"/>
          <c:y val="0.14224438259036232"/>
          <c:w val="0.85454468352722712"/>
          <c:h val="0.6699293491602766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-1.119805030481622E-2"/>
                  <c:y val="-3.42672123038179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4.40923230752139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Вакцинація</c:v>
                </c:pt>
                <c:pt idx="1">
                  <c:v>Ревакцинація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49.4</c:v>
                </c:pt>
                <c:pt idx="1">
                  <c:v>50.7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layout>
                <c:manualLayout>
                  <c:x val="8.2638218668137323E-2"/>
                  <c:y val="-3.58006198544989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6.5846384052035259E-2"/>
                  <c:y val="-0.11099102015484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Вакцинація</c:v>
                </c:pt>
                <c:pt idx="1">
                  <c:v>Ревакцинація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50</c:v>
                </c:pt>
                <c:pt idx="1">
                  <c:v>48.2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052397632"/>
        <c:axId val="2052398720"/>
        <c:axId val="0"/>
      </c:bar3DChart>
      <c:catAx>
        <c:axId val="20523976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660066"/>
                </a:solidFill>
              </a:defRPr>
            </a:pPr>
            <a:endParaRPr lang="uk-UA"/>
          </a:p>
        </c:txPr>
        <c:crossAx val="2052398720"/>
        <c:crosses val="autoZero"/>
        <c:auto val="1"/>
        <c:lblAlgn val="ctr"/>
        <c:lblOffset val="100"/>
        <c:noMultiLvlLbl val="0"/>
      </c:catAx>
      <c:valAx>
        <c:axId val="205239872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bg1"/>
                </a:solidFill>
              </a:defRPr>
            </a:pPr>
            <a:endParaRPr lang="uk-UA"/>
          </a:p>
        </c:txPr>
        <c:crossAx val="20523976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1"/>
    <c:view3D>
      <c:rotX val="20"/>
      <c:rotY val="20"/>
      <c:depthPercent val="9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6592860015757663"/>
          <c:y val="3.8517828142507357E-2"/>
          <c:w val="0.83407150614306635"/>
          <c:h val="0.6784805625615633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FFFF00"/>
            </a:solidFill>
            <a:ln w="9281">
              <a:noFill/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3.1962689422486056E-2"/>
                  <c:y val="-2.97568829424937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2209401709401712E-3"/>
                  <c:y val="-5.78913663076819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330011236977635E-2"/>
                  <c:y val="-3.01367369634425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General" sourceLinked="0"/>
            <c:spPr>
              <a:noFill/>
              <a:ln w="18562">
                <a:noFill/>
              </a:ln>
            </c:spPr>
            <c:txPr>
              <a:bodyPr/>
              <a:lstStyle/>
              <a:p>
                <a:pPr>
                  <a:defRPr sz="2000" b="1" i="0" u="none" strike="noStrike" baseline="0">
                    <a:solidFill>
                      <a:schemeClr val="bg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Робота ліжка</c:v>
                </c:pt>
                <c:pt idx="1">
                  <c:v>План виконання </c:v>
                </c:pt>
              </c:strCache>
            </c:strRef>
          </c:cat>
          <c:val>
            <c:numRef>
              <c:f>Sheet1!$B$2:$C$2</c:f>
              <c:numCache>
                <c:formatCode>0.0</c:formatCode>
                <c:ptCount val="2"/>
                <c:pt idx="0">
                  <c:v>165.5</c:v>
                </c:pt>
                <c:pt idx="1">
                  <c:v>98.2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0B0F0"/>
            </a:solidFill>
            <a:ln w="18562">
              <a:noFill/>
            </a:ln>
          </c:spPr>
          <c:invertIfNegative val="0"/>
          <c:dLbls>
            <c:dLbl>
              <c:idx val="0"/>
              <c:layout>
                <c:manualLayout>
                  <c:x val="5.6036303738970263E-2"/>
                  <c:y val="-4.6811565363421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0369661290758926"/>
                  <c:y val="-3.82281401515653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7.6501406264122551E-2"/>
                  <c:y val="-2.05197899263543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General" sourceLinked="0"/>
            <c:spPr>
              <a:noFill/>
              <a:ln w="18562">
                <a:noFill/>
              </a:ln>
            </c:spPr>
            <c:txPr>
              <a:bodyPr/>
              <a:lstStyle/>
              <a:p>
                <a:pPr>
                  <a:defRPr sz="2000" b="1" i="0" u="none" strike="noStrike" baseline="0">
                    <a:solidFill>
                      <a:schemeClr val="bg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Робота ліжка</c:v>
                </c:pt>
                <c:pt idx="1">
                  <c:v>План виконання </c:v>
                </c:pt>
              </c:strCache>
            </c:strRef>
          </c:cat>
          <c:val>
            <c:numRef>
              <c:f>Sheet1!$B$3:$C$3</c:f>
              <c:numCache>
                <c:formatCode>0.0</c:formatCode>
                <c:ptCount val="2"/>
                <c:pt idx="0">
                  <c:v>153.69999999999999</c:v>
                </c:pt>
                <c:pt idx="1">
                  <c:v>90.7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34"/>
        <c:gapDepth val="72"/>
        <c:shape val="cylinder"/>
        <c:axId val="2052399264"/>
        <c:axId val="2052399808"/>
        <c:axId val="0"/>
      </c:bar3DChart>
      <c:catAx>
        <c:axId val="2052399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232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000" b="1" i="0" u="none" strike="noStrike" baseline="0">
                <a:solidFill>
                  <a:srgbClr val="000714"/>
                </a:solidFill>
                <a:latin typeface="Times New Roman"/>
                <a:ea typeface="Times New Roman"/>
                <a:cs typeface="Times New Roman"/>
              </a:defRPr>
            </a:pPr>
            <a:endParaRPr lang="uk-UA"/>
          </a:p>
        </c:txPr>
        <c:crossAx val="2052399808"/>
        <c:crosses val="min"/>
        <c:auto val="1"/>
        <c:lblAlgn val="ctr"/>
        <c:lblOffset val="100"/>
        <c:tickLblSkip val="1"/>
        <c:tickMarkSkip val="1"/>
        <c:noMultiLvlLbl val="0"/>
      </c:catAx>
      <c:valAx>
        <c:axId val="2052399808"/>
        <c:scaling>
          <c:orientation val="minMax"/>
          <c:max val="200"/>
          <c:min val="0"/>
        </c:scaling>
        <c:delete val="0"/>
        <c:axPos val="l"/>
        <c:majorGridlines>
          <c:spPr>
            <a:ln w="9281">
              <a:noFill/>
              <a:prstDash val="solid"/>
            </a:ln>
          </c:spPr>
        </c:majorGridlines>
        <c:numFmt formatCode="General" sourceLinked="0"/>
        <c:majorTickMark val="out"/>
        <c:minorTickMark val="none"/>
        <c:tickLblPos val="nextTo"/>
        <c:spPr>
          <a:ln w="232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uk-UA"/>
          </a:p>
        </c:txPr>
        <c:crossAx val="2052399264"/>
        <c:crosses val="autoZero"/>
        <c:crossBetween val="between"/>
        <c:majorUnit val="50"/>
        <c:minorUnit val="10"/>
      </c:valAx>
      <c:spPr>
        <a:noFill/>
        <a:ln w="1856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25" b="1" i="0" u="none" strike="noStrike" baseline="0">
          <a:solidFill>
            <a:schemeClr val="tx1"/>
          </a:solidFill>
          <a:latin typeface="Garamond"/>
          <a:ea typeface="Garamond"/>
          <a:cs typeface="Garamond"/>
        </a:defRPr>
      </a:pPr>
      <a:endParaRPr lang="uk-UA"/>
    </a:p>
  </c:txPr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1800">
                <a:solidFill>
                  <a:schemeClr val="bg1"/>
                </a:solidFill>
              </a:defRPr>
            </a:pPr>
            <a:r>
              <a:rPr lang="ru-RU" sz="1800" dirty="0" err="1" smtClean="0">
                <a:solidFill>
                  <a:schemeClr val="bg1"/>
                </a:solidFill>
              </a:rPr>
              <a:t>Проліковано</a:t>
            </a:r>
            <a:r>
              <a:rPr lang="ru-RU" sz="1800" baseline="0" dirty="0" smtClean="0">
                <a:solidFill>
                  <a:schemeClr val="bg1"/>
                </a:solidFill>
              </a:rPr>
              <a:t> </a:t>
            </a:r>
            <a:r>
              <a:rPr lang="ru-RU" sz="1800" baseline="0" dirty="0" err="1" smtClean="0">
                <a:solidFill>
                  <a:schemeClr val="bg1"/>
                </a:solidFill>
              </a:rPr>
              <a:t>хворих</a:t>
            </a:r>
            <a:r>
              <a:rPr lang="ru-RU" sz="1800" baseline="0" dirty="0" smtClean="0">
                <a:solidFill>
                  <a:schemeClr val="bg1"/>
                </a:solidFill>
              </a:rPr>
              <a:t> </a:t>
            </a:r>
          </a:p>
          <a:p>
            <a:pPr algn="l">
              <a:defRPr sz="1800">
                <a:solidFill>
                  <a:schemeClr val="bg1"/>
                </a:solidFill>
              </a:defRPr>
            </a:pPr>
            <a:r>
              <a:rPr lang="ru-RU" sz="1800" baseline="0" dirty="0" smtClean="0">
                <a:solidFill>
                  <a:schemeClr val="bg1"/>
                </a:solidFill>
              </a:rPr>
              <a:t>(</a:t>
            </a:r>
            <a:r>
              <a:rPr lang="ru-RU" sz="1800" baseline="0" dirty="0" err="1" smtClean="0">
                <a:solidFill>
                  <a:schemeClr val="bg1"/>
                </a:solidFill>
              </a:rPr>
              <a:t>абс.ч</a:t>
            </a:r>
            <a:r>
              <a:rPr lang="ru-RU" sz="1800" baseline="0" dirty="0" smtClean="0">
                <a:solidFill>
                  <a:schemeClr val="bg1"/>
                </a:solidFill>
              </a:rPr>
              <a:t>.), що на </a:t>
            </a:r>
            <a:r>
              <a:rPr lang="ru-RU" sz="1800" u="sng" baseline="0" dirty="0" smtClean="0">
                <a:solidFill>
                  <a:srgbClr val="C00000"/>
                </a:solidFill>
              </a:rPr>
              <a:t>9,8%</a:t>
            </a:r>
            <a:r>
              <a:rPr lang="ru-RU" sz="1800" baseline="0" dirty="0" smtClean="0">
                <a:solidFill>
                  <a:schemeClr val="bg1"/>
                </a:solidFill>
              </a:rPr>
              <a:t> </a:t>
            </a:r>
            <a:r>
              <a:rPr lang="ru-RU" sz="1800" baseline="0" dirty="0" err="1" smtClean="0">
                <a:solidFill>
                  <a:schemeClr val="bg1"/>
                </a:solidFill>
              </a:rPr>
              <a:t>більше</a:t>
            </a:r>
            <a:r>
              <a:rPr lang="ru-RU" sz="1800" baseline="0" dirty="0" smtClean="0">
                <a:solidFill>
                  <a:schemeClr val="bg1"/>
                </a:solidFill>
              </a:rPr>
              <a:t> за аналогічний період </a:t>
            </a:r>
            <a:r>
              <a:rPr lang="ru-RU" sz="1800" baseline="0" dirty="0" err="1" smtClean="0">
                <a:solidFill>
                  <a:schemeClr val="bg1"/>
                </a:solidFill>
              </a:rPr>
              <a:t>минулого</a:t>
            </a:r>
            <a:r>
              <a:rPr lang="ru-RU" sz="1800" baseline="0" dirty="0" smtClean="0">
                <a:solidFill>
                  <a:schemeClr val="bg1"/>
                </a:solidFill>
              </a:rPr>
              <a:t> року</a:t>
            </a:r>
            <a:endParaRPr lang="ru-RU" sz="1800" dirty="0">
              <a:solidFill>
                <a:schemeClr val="bg1"/>
              </a:solidFill>
            </a:endParaRPr>
          </a:p>
        </c:rich>
      </c:tx>
      <c:layout>
        <c:manualLayout>
          <c:xMode val="edge"/>
          <c:yMode val="edge"/>
          <c:x val="5.3552340985681728E-2"/>
          <c:y val="0.6074843951985226"/>
        </c:manualLayout>
      </c:layout>
      <c:overlay val="0"/>
    </c:title>
    <c:autoTitleDeleted val="0"/>
    <c:view3D>
      <c:rotX val="10"/>
      <c:hPercent val="100"/>
      <c:rotY val="20"/>
      <c:depthPercent val="100"/>
      <c:rAngAx val="1"/>
    </c:view3D>
    <c:floor>
      <c:thickness val="0"/>
      <c:spPr>
        <a:solidFill>
          <a:schemeClr val="tx1">
            <a:lumMod val="85000"/>
          </a:schemeClr>
        </a:solidFill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822475112192922"/>
          <c:y val="3.693739612188366E-2"/>
          <c:w val="0.56123667235627017"/>
          <c:h val="0.5319336657433056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FFFF66"/>
            </a:solidFill>
          </c:spPr>
          <c:invertIfNegative val="0"/>
          <c:dLbls>
            <c:dLbl>
              <c:idx val="0"/>
              <c:layout>
                <c:manualLayout>
                  <c:x val="-6.1526589011265023E-2"/>
                  <c:y val="-1.43824116343414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Проліковано хворих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17168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0.17019178162594092"/>
                  <c:y val="-2.86788550323172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Проліковано хворих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17688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058277152"/>
        <c:axId val="2058273344"/>
        <c:axId val="0"/>
      </c:bar3DChart>
      <c:catAx>
        <c:axId val="205827715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2058273344"/>
        <c:crosses val="autoZero"/>
        <c:auto val="1"/>
        <c:lblAlgn val="ctr"/>
        <c:lblOffset val="100"/>
        <c:noMultiLvlLbl val="0"/>
      </c:catAx>
      <c:valAx>
        <c:axId val="2058273344"/>
        <c:scaling>
          <c:orientation val="minMax"/>
          <c:max val="23000"/>
          <c:min val="200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rgbClr val="000714"/>
                </a:solidFill>
              </a:defRPr>
            </a:pPr>
            <a:endParaRPr lang="uk-UA"/>
          </a:p>
        </c:txPr>
        <c:crossAx val="2058277152"/>
        <c:crosses val="autoZero"/>
        <c:crossBetween val="between"/>
        <c:majorUnit val="5000"/>
        <c:minorUnit val="100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78534918679069332"/>
          <c:y val="0.30781665743305636"/>
          <c:w val="0.20821592213659762"/>
          <c:h val="0.24248317636195751"/>
        </c:manualLayout>
      </c:layout>
      <c:overlay val="0"/>
      <c:txPr>
        <a:bodyPr/>
        <a:lstStyle/>
        <a:p>
          <a:pPr>
            <a:defRPr sz="2400" b="1">
              <a:solidFill>
                <a:schemeClr val="bg1"/>
              </a:solidFill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200">
                <a:solidFill>
                  <a:schemeClr val="bg1"/>
                </a:solidFill>
              </a:defRPr>
            </a:pPr>
            <a:r>
              <a:rPr lang="ru-RU" sz="2200" dirty="0" err="1" smtClean="0">
                <a:solidFill>
                  <a:schemeClr val="bg1"/>
                </a:solidFill>
              </a:rPr>
              <a:t>Летальність</a:t>
            </a:r>
            <a:endParaRPr lang="ru-RU" sz="2200" dirty="0">
              <a:solidFill>
                <a:schemeClr val="bg1"/>
              </a:solidFill>
            </a:endParaRPr>
          </a:p>
        </c:rich>
      </c:tx>
      <c:layout>
        <c:manualLayout>
          <c:xMode val="edge"/>
          <c:yMode val="edge"/>
          <c:x val="0.21815530571008312"/>
          <c:y val="0.76417711706436919"/>
        </c:manualLayout>
      </c:layout>
      <c:overlay val="0"/>
    </c:title>
    <c:autoTitleDeleted val="0"/>
    <c:view3D>
      <c:rotX val="10"/>
      <c:hPercent val="100"/>
      <c:rotY val="20"/>
      <c:depthPercent val="100"/>
      <c:rAngAx val="1"/>
    </c:view3D>
    <c:floor>
      <c:thickness val="0"/>
      <c:spPr>
        <a:solidFill>
          <a:schemeClr val="tx1">
            <a:lumMod val="85000"/>
          </a:schemeClr>
        </a:solidFill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3375751360210105E-2"/>
          <c:y val="0.12092090955800643"/>
          <c:w val="0.83600243285473619"/>
          <c:h val="0.6207775215380755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-4.5375206058937329E-2"/>
                  <c:y val="-1.3984091076602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2.6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0.1266386378833769"/>
                  <c:y val="7.05477365147578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2.2999999999999998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058276064"/>
        <c:axId val="2058277696"/>
        <c:axId val="0"/>
      </c:bar3DChart>
      <c:catAx>
        <c:axId val="20582760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58277696"/>
        <c:crossesAt val="1"/>
        <c:auto val="1"/>
        <c:lblAlgn val="ctr"/>
        <c:lblOffset val="100"/>
        <c:noMultiLvlLbl val="0"/>
      </c:catAx>
      <c:valAx>
        <c:axId val="2058277696"/>
        <c:scaling>
          <c:logBase val="2"/>
          <c:orientation val="minMax"/>
          <c:max val="3"/>
          <c:min val="1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rgbClr val="000714"/>
                </a:solidFill>
              </a:defRPr>
            </a:pPr>
            <a:endParaRPr lang="uk-UA"/>
          </a:p>
        </c:txPr>
        <c:crossAx val="2058276064"/>
        <c:crosses val="autoZero"/>
        <c:crossBetween val="between"/>
        <c:majorUnit val="1"/>
        <c:minorUnit val="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200">
                <a:solidFill>
                  <a:schemeClr val="bg1"/>
                </a:solidFill>
              </a:defRPr>
            </a:pPr>
            <a:r>
              <a:rPr lang="ru-RU" sz="2200" dirty="0" smtClean="0">
                <a:solidFill>
                  <a:schemeClr val="bg1"/>
                </a:solidFill>
              </a:rPr>
              <a:t>Проведено </a:t>
            </a:r>
            <a:r>
              <a:rPr lang="ru-RU" sz="2200" dirty="0" err="1" smtClean="0">
                <a:solidFill>
                  <a:schemeClr val="bg1"/>
                </a:solidFill>
              </a:rPr>
              <a:t>хворими</a:t>
            </a:r>
            <a:r>
              <a:rPr lang="ru-RU" sz="2200" dirty="0" smtClean="0">
                <a:solidFill>
                  <a:schemeClr val="bg1"/>
                </a:solidFill>
              </a:rPr>
              <a:t> л/д</a:t>
            </a:r>
            <a:endParaRPr lang="ru-RU" sz="2200" dirty="0">
              <a:solidFill>
                <a:schemeClr val="bg1"/>
              </a:solidFill>
            </a:endParaRPr>
          </a:p>
        </c:rich>
      </c:tx>
      <c:layout>
        <c:manualLayout>
          <c:xMode val="edge"/>
          <c:yMode val="edge"/>
          <c:x val="0.21012032409695841"/>
          <c:y val="0.7462558279748418"/>
        </c:manualLayout>
      </c:layout>
      <c:overlay val="0"/>
    </c:title>
    <c:autoTitleDeleted val="0"/>
    <c:view3D>
      <c:rotX val="10"/>
      <c:hPercent val="100"/>
      <c:rotY val="20"/>
      <c:depthPercent val="100"/>
      <c:rAngAx val="1"/>
    </c:view3D>
    <c:floor>
      <c:thickness val="0"/>
      <c:spPr>
        <a:solidFill>
          <a:schemeClr val="tx1">
            <a:lumMod val="85000"/>
          </a:schemeClr>
        </a:solidFill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5493456601943754"/>
          <c:y val="3.945629218122302E-2"/>
          <c:w val="0.71396042685479"/>
          <c:h val="0.6863990843394732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-7.0938404410212694E-2"/>
                  <c:y val="-1.7703593407286247E-2"/>
                </c:manualLayout>
              </c:layout>
              <c:spPr/>
              <c:txPr>
                <a:bodyPr/>
                <a:lstStyle/>
                <a:p>
                  <a:pPr>
                    <a:defRPr sz="2000" b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143182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0.1039318255805218"/>
                  <c:y val="-2.5490885051263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140661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058279328"/>
        <c:axId val="2058274976"/>
        <c:axId val="0"/>
      </c:bar3DChart>
      <c:catAx>
        <c:axId val="20582793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58274976"/>
        <c:crosses val="autoZero"/>
        <c:auto val="1"/>
        <c:lblAlgn val="ctr"/>
        <c:lblOffset val="100"/>
        <c:noMultiLvlLbl val="0"/>
      </c:catAx>
      <c:valAx>
        <c:axId val="2058274976"/>
        <c:scaling>
          <c:orientation val="minMax"/>
          <c:max val="200000"/>
          <c:min val="200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rgbClr val="000714"/>
                </a:solidFill>
              </a:defRPr>
            </a:pPr>
            <a:endParaRPr lang="uk-UA"/>
          </a:p>
        </c:txPr>
        <c:crossAx val="2058279328"/>
        <c:crosses val="autoZero"/>
        <c:crossBetween val="between"/>
        <c:majorUnit val="500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2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20"/>
      <c:rAngAx val="1"/>
    </c:view3D>
    <c:floor>
      <c:thickness val="0"/>
      <c:spPr>
        <a:solidFill>
          <a:schemeClr val="tx1">
            <a:lumMod val="8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5388889446096725E-2"/>
          <c:y val="0.15844242929923885"/>
          <c:w val="0.75923036093105101"/>
          <c:h val="0.5320120326766413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-7.5471698113207544E-2"/>
                  <c:y val="3.83411620753374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2029924971083248E-2"/>
                  <c:y val="-2.79087207364556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Оперовані в терміновій хірургії</c:v>
                </c:pt>
                <c:pt idx="1">
                  <c:v>Оперовані в плановому порядку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77.8</c:v>
                </c:pt>
                <c:pt idx="1">
                  <c:v>19.8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layout>
                <c:manualLayout>
                  <c:x val="3.7706205813040065E-2"/>
                  <c:y val="-3.28128915908568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7.2361524330275678E-2"/>
                  <c:y val="-7.40066349217012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Оперовані в терміновій хірургії</c:v>
                </c:pt>
                <c:pt idx="1">
                  <c:v>Оперовані в плановому порядку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74.2</c:v>
                </c:pt>
                <c:pt idx="1">
                  <c:v>13.7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058278784"/>
        <c:axId val="2058274432"/>
        <c:axId val="0"/>
      </c:bar3DChart>
      <c:catAx>
        <c:axId val="20582787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bg1"/>
                </a:solidFill>
              </a:defRPr>
            </a:pPr>
            <a:endParaRPr lang="uk-UA"/>
          </a:p>
        </c:txPr>
        <c:crossAx val="2058274432"/>
        <c:crosses val="autoZero"/>
        <c:auto val="1"/>
        <c:lblAlgn val="ctr"/>
        <c:lblOffset val="100"/>
        <c:noMultiLvlLbl val="0"/>
      </c:catAx>
      <c:valAx>
        <c:axId val="2058274432"/>
        <c:scaling>
          <c:orientation val="minMax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rgbClr val="000714"/>
                </a:solidFill>
              </a:defRPr>
            </a:pPr>
            <a:endParaRPr lang="uk-UA"/>
          </a:p>
        </c:txPr>
        <c:crossAx val="2058278784"/>
        <c:crosses val="autoZero"/>
        <c:crossBetween val="between"/>
        <c:majorUnit val="30"/>
        <c:minorUnit val="10"/>
      </c:valAx>
    </c:plotArea>
    <c:legend>
      <c:legendPos val="r"/>
      <c:layout>
        <c:manualLayout>
          <c:xMode val="edge"/>
          <c:yMode val="edge"/>
          <c:x val="0.81784869132527682"/>
          <c:y val="0.3075381805122428"/>
          <c:w val="0.16466809324984655"/>
          <c:h val="0.22906240391894442"/>
        </c:manualLayout>
      </c:layout>
      <c:overlay val="0"/>
      <c:txPr>
        <a:bodyPr/>
        <a:lstStyle/>
        <a:p>
          <a:pPr>
            <a:defRPr sz="2000" b="1">
              <a:solidFill>
                <a:schemeClr val="accent6">
                  <a:lumMod val="50000"/>
                </a:schemeClr>
              </a:solidFill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20"/>
      <c:rAngAx val="1"/>
    </c:view3D>
    <c:floor>
      <c:thickness val="0"/>
      <c:spPr>
        <a:solidFill>
          <a:schemeClr val="tx1">
            <a:lumMod val="8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381326022972938"/>
          <c:y val="4.6795574626498693E-2"/>
          <c:w val="0.79716544465570982"/>
          <c:h val="0.7606195762199260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-9.1211606795051026E-2"/>
                  <c:y val="2.85663006241657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40251572327044E-2"/>
                  <c:y val="-1.15023486226013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rgbClr val="000714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"Хірургія одного дня"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layout>
                <c:manualLayout>
                  <c:x val="0.1288974058818993"/>
                  <c:y val="1.74208814991130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1635220125786164"/>
                  <c:y val="-1.15023486226013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rgbClr val="000714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"Хірургія одного дня"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3.4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72"/>
        <c:gapDepth val="144"/>
        <c:shape val="cylinder"/>
        <c:axId val="2058275520"/>
        <c:axId val="2058590080"/>
        <c:axId val="0"/>
      </c:bar3DChart>
      <c:catAx>
        <c:axId val="20582755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bg1"/>
                </a:solidFill>
              </a:defRPr>
            </a:pPr>
            <a:endParaRPr lang="uk-UA"/>
          </a:p>
        </c:txPr>
        <c:crossAx val="2058590080"/>
        <c:crosses val="autoZero"/>
        <c:auto val="1"/>
        <c:lblAlgn val="ctr"/>
        <c:lblOffset val="100"/>
        <c:noMultiLvlLbl val="0"/>
      </c:catAx>
      <c:valAx>
        <c:axId val="205859008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rgbClr val="000714"/>
                </a:solidFill>
              </a:defRPr>
            </a:pPr>
            <a:endParaRPr lang="uk-UA"/>
          </a:p>
        </c:txPr>
        <c:crossAx val="2058275520"/>
        <c:crosses val="autoZero"/>
        <c:crossBetween val="between"/>
        <c:majorUnit val="0.70000000000000007"/>
        <c:minorUnit val="0.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hPercent val="130"/>
      <c:rotY val="0"/>
      <c:depthPercent val="70"/>
      <c:rAngAx val="0"/>
    </c:view3D>
    <c:floor>
      <c:thickness val="0"/>
      <c:spPr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  <c:spPr>
        <a:noFill/>
        <a:ln w="12253">
          <a:noFill/>
        </a:ln>
      </c:spPr>
    </c:sideWall>
    <c:backWall>
      <c:thickness val="0"/>
      <c:spPr>
        <a:noFill/>
        <a:ln w="12253">
          <a:noFill/>
        </a:ln>
      </c:spPr>
    </c:backWall>
    <c:plotArea>
      <c:layout>
        <c:manualLayout>
          <c:layoutTarget val="inner"/>
          <c:xMode val="edge"/>
          <c:yMode val="edge"/>
          <c:x val="0.46712390985249275"/>
          <c:y val="0.23624458393511827"/>
          <c:w val="0.25840943310610826"/>
          <c:h val="0.53221794800577726"/>
        </c:manualLayout>
      </c:layout>
      <c:bar3DChart>
        <c:barDir val="bar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bg2"/>
            </a:solidFill>
            <a:ln w="12253">
              <a:solidFill>
                <a:schemeClr val="bg2"/>
              </a:solidFill>
            </a:ln>
          </c:spPr>
          <c:invertIfNegative val="0"/>
          <c:dLbls>
            <c:dLbl>
              <c:idx val="0"/>
              <c:layout>
                <c:manualLayout>
                  <c:x val="-5.238079277829915E-2"/>
                  <c:y val="7.99668092434165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187225207201075"/>
                      <c:h val="0.18514401177646925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26655287755888712"/>
                  <c:y val="-8.67343707113147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Mode val="edge"/>
                  <c:yMode val="edge"/>
                  <c:x val="0.12410841654778887"/>
                  <c:y val="0.110169491525423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Mode val="edge"/>
                  <c:yMode val="edge"/>
                  <c:x val="0.42510699001426533"/>
                  <c:y val="0.352542372881355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0" sourceLinked="0"/>
            <c:spPr>
              <a:solidFill>
                <a:srgbClr val="00B0F0"/>
              </a:solidFill>
              <a:ln w="12253">
                <a:noFill/>
              </a:ln>
            </c:spPr>
            <c:txPr>
              <a:bodyPr/>
              <a:lstStyle/>
              <a:p>
                <a:pPr>
                  <a:defRPr sz="2000" b="1" i="0" u="none" strike="noStrike" baseline="0">
                    <a:solidFill>
                      <a:schemeClr val="bg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  <c:pt idx="0">
                  <c:v>Смертність дітей до 1-го року життя</c:v>
                </c:pt>
              </c:strCache>
            </c:strRef>
          </c:cat>
          <c:val>
            <c:numRef>
              <c:f>Sheet1!$B$2:$B$2</c:f>
              <c:numCache>
                <c:formatCode>0.00</c:formatCode>
                <c:ptCount val="1"/>
                <c:pt idx="0">
                  <c:v>1.41</c:v>
                </c:pt>
              </c:numCache>
            </c:numRef>
          </c:val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FFFF00"/>
            </a:solidFill>
            <a:ln w="6127">
              <a:noFill/>
              <a:prstDash val="solid"/>
            </a:ln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-0.13776851918693989"/>
                  <c:y val="-1.5740612154205087E-2"/>
                </c:manualLayout>
              </c:layout>
              <c:numFmt formatCode="#,##0.00" sourceLinked="0"/>
              <c:spPr>
                <a:noFill/>
                <a:ln w="12253">
                  <a:noFill/>
                </a:ln>
              </c:spPr>
              <c:txPr>
                <a:bodyPr/>
                <a:lstStyle/>
                <a:p>
                  <a:pPr>
                    <a:defRPr sz="2000" b="1" i="0" u="none" strike="noStrike" baseline="0">
                      <a:solidFill>
                        <a:schemeClr val="bg1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9.6462014593539938E-2"/>
                  <c:y val="-1.7702841467348612E-2"/>
                </c:manualLayout>
              </c:layout>
              <c:numFmt formatCode="#,##0.00" sourceLinked="0"/>
              <c:spPr>
                <a:noFill/>
                <a:ln w="12253">
                  <a:noFill/>
                </a:ln>
              </c:spPr>
              <c:txPr>
                <a:bodyPr/>
                <a:lstStyle/>
                <a:p>
                  <a:pPr>
                    <a:defRPr sz="2000" b="1" i="0" u="none" strike="noStrike" baseline="0">
                      <a:solidFill>
                        <a:schemeClr val="bg1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0" sourceLinked="0"/>
            <c:spPr>
              <a:noFill/>
              <a:ln w="12253">
                <a:noFill/>
              </a:ln>
            </c:spPr>
            <c:txPr>
              <a:bodyPr/>
              <a:lstStyle/>
              <a:p>
                <a:pPr>
                  <a:defRPr sz="2000" b="1" i="0" u="none" strike="noStrike" baseline="0">
                    <a:solidFill>
                      <a:schemeClr val="bg1"/>
                    </a:solidFill>
                    <a:latin typeface="Times New Roman" pitchFamily="18" charset="0"/>
                    <a:ea typeface="Garamond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  <c:pt idx="0">
                  <c:v>Смертність дітей до 1-го року життя</c:v>
                </c:pt>
              </c:strCache>
            </c:strRef>
          </c:cat>
          <c:val>
            <c:numRef>
              <c:f>Sheet1!$B$3:$B$3</c:f>
              <c:numCache>
                <c:formatCode>0.00</c:formatCode>
                <c:ptCount val="1"/>
                <c:pt idx="0">
                  <c:v>8.51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0"/>
        <c:gapDepth val="238"/>
        <c:shape val="cylinder"/>
        <c:axId val="2058586816"/>
        <c:axId val="2058589536"/>
        <c:axId val="0"/>
      </c:bar3DChart>
      <c:catAx>
        <c:axId val="20585868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53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kern="0" baseline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defRPr>
            </a:pPr>
            <a:endParaRPr lang="uk-UA"/>
          </a:p>
        </c:txPr>
        <c:crossAx val="2058589536"/>
        <c:crossesAt val="0"/>
        <c:auto val="1"/>
        <c:lblAlgn val="ctr"/>
        <c:lblOffset val="100"/>
        <c:tickLblSkip val="1"/>
        <c:tickMarkSkip val="5"/>
        <c:noMultiLvlLbl val="0"/>
      </c:catAx>
      <c:valAx>
        <c:axId val="2058589536"/>
        <c:scaling>
          <c:orientation val="minMax"/>
        </c:scaling>
        <c:delete val="0"/>
        <c:axPos val="b"/>
        <c:majorGridlines>
          <c:spPr>
            <a:ln w="6127">
              <a:noFill/>
              <a:prstDash val="solid"/>
            </a:ln>
          </c:spPr>
        </c:majorGridlines>
        <c:numFmt formatCode="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uk-UA"/>
          </a:p>
        </c:txPr>
        <c:crossAx val="2058586816"/>
        <c:crosses val="autoZero"/>
        <c:crossBetween val="between"/>
      </c:valAx>
      <c:spPr>
        <a:noFill/>
        <a:ln w="25400">
          <a:solidFill>
            <a:srgbClr val="0033CC"/>
          </a:solidFill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65" b="1" i="0" u="none" strike="noStrike" baseline="0">
          <a:solidFill>
            <a:schemeClr val="tx1"/>
          </a:solidFill>
          <a:latin typeface="Garamond"/>
          <a:ea typeface="Garamond"/>
          <a:cs typeface="Garamond"/>
        </a:defRPr>
      </a:pPr>
      <a:endParaRPr lang="uk-UA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0"/>
    <c:view3D>
      <c:rotX val="20"/>
      <c:rotY val="10"/>
      <c:depthPercent val="100"/>
      <c:rAngAx val="1"/>
    </c:view3D>
    <c:floor>
      <c:thickness val="0"/>
      <c:spPr>
        <a:solidFill>
          <a:schemeClr val="tx1">
            <a:lumMod val="85000"/>
          </a:schemeClr>
        </a:solidFill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3081498937600761E-2"/>
          <c:y val="4.7592361532479303E-2"/>
          <c:w val="0.6715690557365217"/>
          <c:h val="0.6675003282463564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FFF66"/>
            </a:solidFill>
          </c:spPr>
          <c:invertIfNegative val="0"/>
          <c:dLbls>
            <c:dLbl>
              <c:idx val="0"/>
              <c:layout>
                <c:manualLayout>
                  <c:x val="-1.8066410887092946E-2"/>
                  <c:y val="-7.1842711920897681E-2"/>
                </c:manualLayout>
              </c:layout>
              <c:spPr/>
              <c:txPr>
                <a:bodyPr/>
                <a:lstStyle/>
                <a:p>
                  <a:pPr>
                    <a:defRPr sz="2000" b="1">
                      <a:solidFill>
                        <a:srgbClr val="000714"/>
                      </a:solidFill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4088802485636472E-2"/>
                  <c:y val="-1.0683074673009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000714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Штатні посади лікарів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154.25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5.9605979164094623E-2"/>
                  <c:y val="-5.4884053287008516E-2"/>
                </c:manualLayout>
              </c:layout>
              <c:spPr/>
              <c:txPr>
                <a:bodyPr/>
                <a:lstStyle/>
                <a:p>
                  <a:pPr>
                    <a:defRPr sz="2000" b="1">
                      <a:solidFill>
                        <a:schemeClr val="bg1"/>
                      </a:solidFill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7.4756875336847411E-2"/>
                  <c:y val="-2.37420201174228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Штатні посади лікарів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986510784"/>
        <c:axId val="1986514592"/>
        <c:axId val="0"/>
      </c:bar3DChart>
      <c:catAx>
        <c:axId val="19865107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800" b="1">
                <a:solidFill>
                  <a:srgbClr val="000714"/>
                </a:solidFill>
              </a:defRPr>
            </a:pPr>
            <a:endParaRPr lang="uk-UA"/>
          </a:p>
        </c:txPr>
        <c:crossAx val="1986514592"/>
        <c:crosses val="autoZero"/>
        <c:auto val="1"/>
        <c:lblAlgn val="ctr"/>
        <c:lblOffset val="100"/>
        <c:noMultiLvlLbl val="0"/>
      </c:catAx>
      <c:valAx>
        <c:axId val="1986514592"/>
        <c:scaling>
          <c:orientation val="minMax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000714"/>
                </a:solidFill>
              </a:defRPr>
            </a:pPr>
            <a:endParaRPr lang="uk-UA"/>
          </a:p>
        </c:txPr>
        <c:crossAx val="1986510784"/>
        <c:crosses val="autoZero"/>
        <c:crossBetween val="between"/>
        <c:majorUnit val="20"/>
        <c:minorUnit val="5"/>
      </c:valAx>
    </c:plotArea>
    <c:legend>
      <c:legendPos val="r"/>
      <c:layout>
        <c:manualLayout>
          <c:xMode val="edge"/>
          <c:yMode val="edge"/>
          <c:x val="0.80059426015441737"/>
          <c:y val="0.15870048529961317"/>
          <c:w val="0.18468527716312597"/>
          <c:h val="0.29402351758895473"/>
        </c:manualLayout>
      </c:layout>
      <c:overlay val="0"/>
      <c:txPr>
        <a:bodyPr/>
        <a:lstStyle/>
        <a:p>
          <a:pPr>
            <a:defRPr sz="1800" b="1">
              <a:solidFill>
                <a:schemeClr val="bg1"/>
              </a:solidFill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2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rAngAx val="0"/>
    </c:view3D>
    <c:floor>
      <c:thickness val="0"/>
    </c:floor>
    <c:sideWall>
      <c:thickness val="0"/>
      <c:spPr>
        <a:noFill/>
        <a:ln w="12191">
          <a:noFill/>
        </a:ln>
      </c:spPr>
    </c:sideWall>
    <c:backWall>
      <c:thickness val="0"/>
      <c:spPr>
        <a:noFill/>
        <a:ln w="12191">
          <a:noFill/>
        </a:ln>
      </c:spPr>
    </c:backWall>
    <c:plotArea>
      <c:layout>
        <c:manualLayout>
          <c:layoutTarget val="inner"/>
          <c:xMode val="edge"/>
          <c:yMode val="edge"/>
          <c:x val="0.46650260711574598"/>
          <c:y val="7.5887444910229737E-2"/>
          <c:w val="0.46978416850518845"/>
          <c:h val="0.66718674685196566"/>
        </c:manualLayout>
      </c:layout>
      <c:bar3DChart>
        <c:barDir val="bar"/>
        <c:grouping val="clustered"/>
        <c:varyColors val="0"/>
        <c:ser>
          <c:idx val="1"/>
          <c:order val="0"/>
          <c:tx>
            <c:strRef>
              <c:f>Sheet1!$A$3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tx2"/>
            </a:solidFill>
            <a:ln w="12191">
              <a:noFill/>
            </a:ln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-0.15639916693185232"/>
                  <c:y val="-2.32562154008357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Mode val="edge"/>
                  <c:yMode val="edge"/>
                  <c:x val="0.21540656205420827"/>
                  <c:y val="0.183050847457627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Mode val="edge"/>
                  <c:yMode val="edge"/>
                  <c:x val="0.12410841654778887"/>
                  <c:y val="0.110169491525423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Mode val="edge"/>
                  <c:yMode val="edge"/>
                  <c:x val="0.42510699001426533"/>
                  <c:y val="0.352542372881355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0" sourceLinked="0"/>
            <c:spPr>
              <a:noFill/>
              <a:ln w="12191">
                <a:noFill/>
              </a:ln>
            </c:spPr>
            <c:txPr>
              <a:bodyPr/>
              <a:lstStyle/>
              <a:p>
                <a:pPr>
                  <a:defRPr sz="2000" b="1" i="0" u="none" strike="noStrike" baseline="0">
                    <a:solidFill>
                      <a:schemeClr val="bg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  <c:pt idx="0">
                  <c:v>Мертвонароджуваність (2025 - 9, 2024 - 5)</c:v>
                </c:pt>
              </c:strCache>
            </c:strRef>
          </c:cat>
          <c:val>
            <c:numRef>
              <c:f>Sheet1!$B$3:$B$3</c:f>
              <c:numCache>
                <c:formatCode>0.00</c:formatCode>
                <c:ptCount val="1"/>
                <c:pt idx="0">
                  <c:v>6.99</c:v>
                </c:pt>
              </c:numCache>
            </c:numRef>
          </c:val>
        </c:ser>
        <c:ser>
          <c:idx val="2"/>
          <c:order val="1"/>
          <c:tx>
            <c:strRef>
              <c:f>Sheet1!$A$2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FFFF00"/>
            </a:solidFill>
            <a:ln w="6096">
              <a:noFill/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 w="12191">
                <a:noFill/>
              </a:ln>
            </c:spPr>
          </c:dPt>
          <c:dLbls>
            <c:dLbl>
              <c:idx val="0"/>
              <c:layout>
                <c:manualLayout>
                  <c:x val="-0.13926180313209446"/>
                  <c:y val="-1.1194560005523916E-2"/>
                </c:manualLayout>
              </c:layout>
              <c:numFmt formatCode="#,##0.00" sourceLinked="0"/>
              <c:spPr>
                <a:noFill/>
                <a:ln w="12191">
                  <a:noFill/>
                </a:ln>
              </c:spPr>
              <c:txPr>
                <a:bodyPr/>
                <a:lstStyle/>
                <a:p>
                  <a:pPr>
                    <a:defRPr sz="2000" b="1" i="0" u="none" strike="noStrike" baseline="0">
                      <a:solidFill>
                        <a:schemeClr val="bg1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Mode val="edge"/>
                  <c:yMode val="edge"/>
                  <c:x val="0.2253922967189729"/>
                  <c:y val="0.12372881355932204"/>
                </c:manualLayout>
              </c:layout>
              <c:numFmt formatCode="#,##0.00" sourceLinked="0"/>
              <c:spPr>
                <a:noFill/>
                <a:ln w="12191">
                  <a:noFill/>
                </a:ln>
              </c:spPr>
              <c:txPr>
                <a:bodyPr/>
                <a:lstStyle/>
                <a:p>
                  <a:pPr>
                    <a:defRPr sz="2000" b="1" i="0" u="none" strike="noStrike" baseline="0">
                      <a:solidFill>
                        <a:schemeClr val="bg1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0" sourceLinked="0"/>
            <c:spPr>
              <a:noFill/>
              <a:ln w="12191">
                <a:noFill/>
              </a:ln>
            </c:spPr>
            <c:txPr>
              <a:bodyPr/>
              <a:lstStyle/>
              <a:p>
                <a:pPr>
                  <a:defRPr sz="2000" b="1" i="0" u="none" strike="noStrike" baseline="0">
                    <a:solidFill>
                      <a:schemeClr val="bg1"/>
                    </a:solidFill>
                    <a:latin typeface="Times New Roman" pitchFamily="18" charset="0"/>
                    <a:ea typeface="Garamond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  <c:pt idx="0">
                  <c:v>Мертвонароджуваність (2025 - 9, 2024 - 5)</c:v>
                </c:pt>
              </c:strCache>
            </c:strRef>
          </c:cat>
          <c:val>
            <c:numRef>
              <c:f>Sheet1!$B$2:$B$2</c:f>
              <c:numCache>
                <c:formatCode>0.00</c:formatCode>
                <c:ptCount val="1"/>
                <c:pt idx="0">
                  <c:v>12.61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6"/>
        <c:gapDepth val="162"/>
        <c:shape val="cylinder"/>
        <c:axId val="2058583552"/>
        <c:axId val="2058590624"/>
        <c:axId val="0"/>
      </c:bar3DChart>
      <c:catAx>
        <c:axId val="205858355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524">
            <a:solidFill>
              <a:schemeClr val="tx1"/>
            </a:solidFill>
            <a:prstDash val="solid"/>
          </a:ln>
        </c:spPr>
        <c:txPr>
          <a:bodyPr rot="0" vert="horz" anchor="b" anchorCtr="0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uk-UA"/>
          </a:p>
        </c:txPr>
        <c:crossAx val="2058590624"/>
        <c:crossesAt val="0"/>
        <c:auto val="1"/>
        <c:lblAlgn val="ctr"/>
        <c:lblOffset val="100"/>
        <c:tickLblSkip val="1"/>
        <c:tickMarkSkip val="5"/>
        <c:noMultiLvlLbl val="0"/>
      </c:catAx>
      <c:valAx>
        <c:axId val="2058590624"/>
        <c:scaling>
          <c:orientation val="minMax"/>
          <c:max val="7"/>
        </c:scaling>
        <c:delete val="0"/>
        <c:axPos val="b"/>
        <c:majorGridlines>
          <c:spPr>
            <a:ln w="6096">
              <a:noFill/>
              <a:prstDash val="solid"/>
            </a:ln>
          </c:spPr>
        </c:majorGridlines>
        <c:numFmt formatCode="0" sourceLinked="0"/>
        <c:majorTickMark val="out"/>
        <c:minorTickMark val="out"/>
        <c:tickLblPos val="low"/>
        <c:spPr>
          <a:ln w="152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uk-UA"/>
          </a:p>
        </c:txPr>
        <c:crossAx val="2058583552"/>
        <c:crosses val="autoZero"/>
        <c:crossBetween val="between"/>
      </c:valAx>
      <c:spPr>
        <a:ln w="25400">
          <a:solidFill>
            <a:srgbClr val="0033CC"/>
          </a:solidFill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60" b="1" i="0" u="none" strike="noStrike" baseline="0">
          <a:solidFill>
            <a:schemeClr val="tx1"/>
          </a:solidFill>
          <a:latin typeface="Garamond"/>
          <a:ea typeface="Garamond"/>
          <a:cs typeface="Garamond"/>
        </a:defRPr>
      </a:pPr>
      <a:endParaRPr lang="uk-UA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80"/>
      <c:rAngAx val="0"/>
      <c:perspective val="20"/>
    </c:view3D>
    <c:floor>
      <c:thickness val="0"/>
      <c:spPr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  <c:spPr>
        <a:noFill/>
        <a:ln w="17424">
          <a:noFill/>
        </a:ln>
      </c:spPr>
    </c:sideWall>
    <c:backWall>
      <c:thickness val="0"/>
      <c:spPr>
        <a:noFill/>
        <a:ln w="17424">
          <a:noFill/>
        </a:ln>
      </c:spPr>
    </c:backWall>
    <c:plotArea>
      <c:layout>
        <c:manualLayout>
          <c:layoutTarget val="inner"/>
          <c:xMode val="edge"/>
          <c:yMode val="edge"/>
          <c:x val="0.46905008709014961"/>
          <c:y val="0.17399486801440359"/>
          <c:w val="0.45603002335593512"/>
          <c:h val="0.60819638962551958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0B0F0"/>
            </a:solidFill>
            <a:ln w="17424">
              <a:noFill/>
            </a:ln>
          </c:spPr>
          <c:invertIfNegative val="0"/>
          <c:dLbls>
            <c:dLbl>
              <c:idx val="0"/>
              <c:layout>
                <c:manualLayout>
                  <c:x val="-0.16094009302449386"/>
                  <c:y val="1.3171053405618287E-2"/>
                </c:manualLayout>
              </c:layout>
              <c:spPr>
                <a:noFill/>
                <a:ln w="17424">
                  <a:noFill/>
                </a:ln>
              </c:spPr>
              <c:txPr>
                <a:bodyPr/>
                <a:lstStyle/>
                <a:p>
                  <a:pPr>
                    <a:defRPr sz="1800" b="1" i="0" u="none" strike="noStrike" baseline="0">
                      <a:solidFill>
                        <a:schemeClr val="bg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0496860473912935E-2"/>
                  <c:y val="-9.0680981245986215E-3"/>
                </c:manualLayout>
              </c:layout>
              <c:spPr>
                <a:noFill/>
                <a:ln w="17424">
                  <a:noFill/>
                </a:ln>
              </c:spPr>
              <c:txPr>
                <a:bodyPr/>
                <a:lstStyle/>
                <a:p>
                  <a:pPr>
                    <a:defRPr sz="1800" b="1" i="0" u="none" strike="noStrike" baseline="0">
                      <a:solidFill>
                        <a:schemeClr val="bg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20132425043410868"/>
                  <c:y val="-3.86886105256260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11964707035637438"/>
                  <c:y val="-1.51273245690429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17424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chemeClr val="accent6">
                        <a:lumMod val="50000"/>
                      </a:schemeClr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  <c:pt idx="0">
                  <c:v>Перинатальна смертність</c:v>
                </c:pt>
              </c:strCache>
            </c:strRef>
          </c:cat>
          <c:val>
            <c:numRef>
              <c:f>Sheet1!$B$2:$B$2</c:f>
              <c:numCache>
                <c:formatCode>0.00</c:formatCode>
                <c:ptCount val="1"/>
                <c:pt idx="0">
                  <c:v>6.99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>
              <a:outerShdw dist="50800" sx="1000" sy="1000" algn="ctr" rotWithShape="0">
                <a:srgbClr val="000000"/>
              </a:outerShdw>
            </a:effectLst>
          </c:spPr>
          <c:invertIfNegative val="0"/>
          <c:dLbls>
            <c:dLbl>
              <c:idx val="0"/>
              <c:layout>
                <c:manualLayout>
                  <c:x val="-0.18064132336990876"/>
                  <c:y val="5.34335863024097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9843497080915922E-3"/>
                  <c:y val="2.25652434282373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25140384921287218"/>
                  <c:y val="-3.86899802737758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15621302858470262"/>
                  <c:y val="-5.56384664521837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17424">
                <a:noFill/>
              </a:ln>
            </c:spPr>
            <c:txPr>
              <a:bodyPr/>
              <a:lstStyle/>
              <a:p>
                <a:pPr>
                  <a:defRPr sz="2000" b="1" i="0" u="none" strike="noStrike" baseline="0">
                    <a:solidFill>
                      <a:schemeClr val="bg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  <c:pt idx="0">
                  <c:v>Перинатальна смертність</c:v>
                </c:pt>
              </c:strCache>
            </c:strRef>
          </c:cat>
          <c:val>
            <c:numRef>
              <c:f>Sheet1!$B$3:$B$3</c:f>
              <c:numCache>
                <c:formatCode>0.00</c:formatCode>
                <c:ptCount val="1"/>
                <c:pt idx="0">
                  <c:v>13.99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"/>
        <c:gapDepth val="322"/>
        <c:shape val="cylinder"/>
        <c:axId val="2058588448"/>
        <c:axId val="2058584640"/>
        <c:axId val="0"/>
      </c:bar3DChart>
      <c:catAx>
        <c:axId val="205858844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17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uk-UA"/>
          </a:p>
        </c:txPr>
        <c:crossAx val="2058584640"/>
        <c:crosses val="autoZero"/>
        <c:auto val="0"/>
        <c:lblAlgn val="ctr"/>
        <c:lblOffset val="100"/>
        <c:tickLblSkip val="1"/>
        <c:tickMarkSkip val="5"/>
        <c:noMultiLvlLbl val="0"/>
      </c:catAx>
      <c:valAx>
        <c:axId val="2058584640"/>
        <c:scaling>
          <c:orientation val="minMax"/>
        </c:scaling>
        <c:delete val="0"/>
        <c:axPos val="b"/>
        <c:majorGridlines>
          <c:spPr>
            <a:ln w="8712">
              <a:noFill/>
              <a:prstDash val="solid"/>
            </a:ln>
          </c:spPr>
        </c:majorGridlines>
        <c:numFmt formatCode="0" sourceLinked="0"/>
        <c:majorTickMark val="out"/>
        <c:minorTickMark val="none"/>
        <c:tickLblPos val="nextTo"/>
        <c:spPr>
          <a:ln w="871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uk-UA"/>
          </a:p>
        </c:txPr>
        <c:crossAx val="2058588448"/>
        <c:crosses val="autoZero"/>
        <c:crossBetween val="between"/>
      </c:valAx>
      <c:spPr>
        <a:ln w="25400">
          <a:solidFill>
            <a:srgbClr val="0033CC"/>
          </a:solidFill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35" b="1" i="0" u="none" strike="noStrike" baseline="0">
          <a:solidFill>
            <a:schemeClr val="tx1"/>
          </a:solidFill>
          <a:latin typeface="Garamond"/>
          <a:ea typeface="Garamond"/>
          <a:cs typeface="Garamond"/>
        </a:defRPr>
      </a:pPr>
      <a:endParaRPr lang="uk-UA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20"/>
      <c:rAngAx val="0"/>
      <c:perspective val="170"/>
    </c:view3D>
    <c:floor>
      <c:thickness val="0"/>
      <c:spPr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  <c:spPr>
        <a:noFill/>
        <a:ln w="12253">
          <a:noFill/>
        </a:ln>
      </c:spPr>
    </c:sideWall>
    <c:backWall>
      <c:thickness val="0"/>
      <c:spPr>
        <a:noFill/>
        <a:ln w="12253">
          <a:noFill/>
        </a:ln>
      </c:spPr>
    </c:backWall>
    <c:plotArea>
      <c:layout>
        <c:manualLayout>
          <c:layoutTarget val="inner"/>
          <c:xMode val="edge"/>
          <c:yMode val="edge"/>
          <c:x val="0.36543719600788149"/>
          <c:y val="7.6068024657712507E-2"/>
          <c:w val="0.38493199568535535"/>
          <c:h val="0.76226906054147603"/>
        </c:manualLayout>
      </c:layout>
      <c:bar3DChart>
        <c:barDir val="bar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tx2"/>
            </a:solidFill>
            <a:ln w="12253">
              <a:noFill/>
            </a:ln>
          </c:spPr>
          <c:invertIfNegative val="0"/>
          <c:dLbls>
            <c:dLbl>
              <c:idx val="0"/>
              <c:layout>
                <c:manualLayout>
                  <c:x val="-0.2653107030762118"/>
                  <c:y val="1.3163330873897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26750553523491294"/>
                  <c:y val="5.7840498264299001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Mode val="edge"/>
                  <c:yMode val="edge"/>
                  <c:x val="0.12410841654778887"/>
                  <c:y val="0.110169491525423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Mode val="edge"/>
                  <c:yMode val="edge"/>
                  <c:x val="0.42510699001426533"/>
                  <c:y val="0.352542372881355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" sourceLinked="0"/>
            <c:spPr>
              <a:noFill/>
              <a:ln w="12253">
                <a:noFill/>
              </a:ln>
            </c:spPr>
            <c:txPr>
              <a:bodyPr/>
              <a:lstStyle/>
              <a:p>
                <a:pPr>
                  <a:defRPr sz="2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Народилось дітей живими</c:v>
                </c:pt>
                <c:pt idx="1">
                  <c:v>Пологи</c:v>
                </c:pt>
              </c:strCache>
            </c:strRef>
          </c:cat>
          <c:val>
            <c:numRef>
              <c:f>Sheet1!$B$2:$C$2</c:f>
              <c:numCache>
                <c:formatCode>0</c:formatCode>
                <c:ptCount val="2"/>
                <c:pt idx="0">
                  <c:v>603</c:v>
                </c:pt>
                <c:pt idx="1">
                  <c:v>599</c:v>
                </c:pt>
              </c:numCache>
            </c:numRef>
          </c:val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6127">
              <a:noFill/>
              <a:prstDash val="solid"/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2253">
                <a:noFill/>
              </a:ln>
            </c:spPr>
          </c:dPt>
          <c:dLbls>
            <c:dLbl>
              <c:idx val="0"/>
              <c:layout>
                <c:manualLayout>
                  <c:x val="-0.1525277284005481"/>
                  <c:y val="-2.0164916605184483E-4"/>
                </c:manualLayout>
              </c:layout>
              <c:spPr>
                <a:noFill/>
                <a:ln w="12253">
                  <a:noFill/>
                </a:ln>
              </c:spPr>
              <c:txPr>
                <a:bodyPr/>
                <a:lstStyle/>
                <a:p>
                  <a:pPr>
                    <a:defRPr sz="2000" b="1" i="0" u="none" strike="noStrike" baseline="0">
                      <a:solidFill>
                        <a:schemeClr val="bg1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546270914266713"/>
                  <c:y val="2.5757728558509555E-4"/>
                </c:manualLayout>
              </c:layout>
              <c:spPr>
                <a:noFill/>
                <a:ln w="12253">
                  <a:noFill/>
                </a:ln>
              </c:spPr>
              <c:txPr>
                <a:bodyPr/>
                <a:lstStyle/>
                <a:p>
                  <a:pPr>
                    <a:defRPr sz="2000" b="1" i="0" u="none" strike="noStrike" baseline="0">
                      <a:solidFill>
                        <a:schemeClr val="bg1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12253">
                <a:noFill/>
              </a:ln>
            </c:spPr>
            <c:txPr>
              <a:bodyPr/>
              <a:lstStyle/>
              <a:p>
                <a:pPr>
                  <a:defRPr sz="2000" b="1" i="0" u="none" strike="noStrike" baseline="0">
                    <a:solidFill>
                      <a:schemeClr val="bg1"/>
                    </a:solidFill>
                    <a:latin typeface="Times New Roman" pitchFamily="18" charset="0"/>
                    <a:ea typeface="Garamond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Народилось дітей живими</c:v>
                </c:pt>
                <c:pt idx="1">
                  <c:v>Пологи</c:v>
                </c:pt>
              </c:strCache>
            </c:strRef>
          </c:cat>
          <c:val>
            <c:numRef>
              <c:f>Sheet1!$B$3:$C$3</c:f>
              <c:numCache>
                <c:formatCode>0</c:formatCode>
                <c:ptCount val="2"/>
                <c:pt idx="0">
                  <c:v>503</c:v>
                </c:pt>
                <c:pt idx="1">
                  <c:v>502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0"/>
        <c:gapDepth val="226"/>
        <c:shape val="cylinder"/>
        <c:axId val="2058585184"/>
        <c:axId val="2058587904"/>
        <c:axId val="0"/>
      </c:bar3DChart>
      <c:catAx>
        <c:axId val="205858518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53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kern="0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uk-UA"/>
          </a:p>
        </c:txPr>
        <c:crossAx val="2058587904"/>
        <c:crossesAt val="0"/>
        <c:auto val="1"/>
        <c:lblAlgn val="ctr"/>
        <c:lblOffset val="100"/>
        <c:tickLblSkip val="1"/>
        <c:tickMarkSkip val="5"/>
        <c:noMultiLvlLbl val="0"/>
      </c:catAx>
      <c:valAx>
        <c:axId val="2058587904"/>
        <c:scaling>
          <c:orientation val="minMax"/>
          <c:max val="450"/>
          <c:min val="0"/>
        </c:scaling>
        <c:delete val="0"/>
        <c:axPos val="b"/>
        <c:majorGridlines>
          <c:spPr>
            <a:ln w="6127">
              <a:noFill/>
              <a:prstDash val="solid"/>
            </a:ln>
          </c:spPr>
        </c:majorGridlines>
        <c:numFmt formatCode="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uk-UA"/>
          </a:p>
        </c:txPr>
        <c:crossAx val="2058585184"/>
        <c:crosses val="autoZero"/>
        <c:crossBetween val="between"/>
        <c:majorUnit val="200"/>
        <c:minorUnit val="50"/>
      </c:valAx>
      <c:spPr>
        <a:noFill/>
        <a:ln w="25400">
          <a:solidFill>
            <a:srgbClr val="0033CC"/>
          </a:solidFill>
        </a:ln>
      </c:spPr>
    </c:plotArea>
    <c:legend>
      <c:legendPos val="r"/>
      <c:layout>
        <c:manualLayout>
          <c:xMode val="edge"/>
          <c:yMode val="edge"/>
          <c:x val="0.78391253923325843"/>
          <c:y val="0.16475501389630123"/>
          <c:w val="0.200637464416347"/>
          <c:h val="0.5346863149381107"/>
        </c:manualLayout>
      </c:layout>
      <c:overlay val="0"/>
      <c:spPr>
        <a:noFill/>
        <a:ln w="28575">
          <a:noFill/>
        </a:ln>
      </c:spPr>
      <c:txPr>
        <a:bodyPr/>
        <a:lstStyle/>
        <a:p>
          <a:pPr>
            <a:defRPr sz="2400">
              <a:solidFill>
                <a:srgbClr val="000714"/>
              </a:solidFill>
              <a:latin typeface="+mn-lt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65" b="1" i="0" u="none" strike="noStrike" baseline="0">
          <a:solidFill>
            <a:schemeClr val="tx1"/>
          </a:solidFill>
          <a:latin typeface="Garamond"/>
          <a:ea typeface="Garamond"/>
          <a:cs typeface="Garamond"/>
        </a:defRPr>
      </a:pPr>
      <a:endParaRPr lang="uk-UA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0"/>
    <c:view3D>
      <c:rotX val="10"/>
      <c:rotY val="0"/>
      <c:rAngAx val="0"/>
      <c:perspective val="0"/>
    </c:view3D>
    <c:floor>
      <c:thickness val="0"/>
      <c:spPr>
        <a:solidFill>
          <a:schemeClr val="tx1">
            <a:lumMod val="75000"/>
          </a:schemeClr>
        </a:solidFill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5.8966484171297635E-2"/>
          <c:y val="0.24612811156710696"/>
          <c:w val="0.89452600312096708"/>
          <c:h val="0.5983851811058329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-1.0689048018233664E-2"/>
                  <c:y val="-3.04239712146111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4155873870789329E-2"/>
                  <c:y val="-3.03669297493094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6131515183439123E-3"/>
                  <c:y val="-2.69928264438306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975089875951434E-2"/>
                  <c:y val="-3.37410330547882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rgbClr val="000714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Денні стаціонари</c:v>
                </c:pt>
                <c:pt idx="1">
                  <c:v>Стаціонари вдома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2014</c:v>
                </c:pt>
                <c:pt idx="1">
                  <c:v>728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0B0F0">
                <a:alpha val="93725"/>
              </a:srgbClr>
            </a:solidFill>
          </c:spPr>
          <c:invertIfNegative val="0"/>
          <c:dLbls>
            <c:dLbl>
              <c:idx val="0"/>
              <c:layout>
                <c:manualLayout>
                  <c:x val="1.9947193763333246E-2"/>
                  <c:y val="-2.74216298087946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8765045168426878E-3"/>
                  <c:y val="-2.78506988511842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0905212146751298E-2"/>
                  <c:y val="-4.72374462767035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8705834031908914E-2"/>
                  <c:y val="-2.28179784109583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Денні стаціонари</c:v>
                </c:pt>
                <c:pt idx="1">
                  <c:v>Стаціонари вдома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2544</c:v>
                </c:pt>
                <c:pt idx="1">
                  <c:v>1221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4"/>
        <c:gapDepth val="136"/>
        <c:shape val="cylinder"/>
        <c:axId val="2058588992"/>
        <c:axId val="2058584096"/>
        <c:axId val="0"/>
      </c:bar3DChart>
      <c:catAx>
        <c:axId val="20585889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 anchor="ctr" anchorCtr="0"/>
          <a:lstStyle/>
          <a:p>
            <a:pPr>
              <a:defRPr sz="1600" b="1">
                <a:solidFill>
                  <a:srgbClr val="000714"/>
                </a:solidFill>
              </a:defRPr>
            </a:pPr>
            <a:endParaRPr lang="uk-UA"/>
          </a:p>
        </c:txPr>
        <c:crossAx val="2058584096"/>
        <c:crosses val="autoZero"/>
        <c:auto val="1"/>
        <c:lblAlgn val="ctr"/>
        <c:lblOffset val="100"/>
        <c:noMultiLvlLbl val="0"/>
      </c:catAx>
      <c:valAx>
        <c:axId val="2058584096"/>
        <c:scaling>
          <c:orientation val="minMax"/>
        </c:scaling>
        <c:delete val="0"/>
        <c:axPos val="r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400" b="1">
                <a:solidFill>
                  <a:srgbClr val="000714"/>
                </a:solidFill>
              </a:defRPr>
            </a:pPr>
            <a:endParaRPr lang="uk-UA"/>
          </a:p>
        </c:txPr>
        <c:crossAx val="2058588992"/>
        <c:crosses val="max"/>
        <c:crossBetween val="between"/>
      </c:valAx>
    </c:plotArea>
    <c:legend>
      <c:legendPos val="t"/>
      <c:layout>
        <c:manualLayout>
          <c:xMode val="edge"/>
          <c:yMode val="edge"/>
          <c:x val="0.25306272891354514"/>
          <c:y val="3.8390490370499832E-2"/>
          <c:w val="0.51122234141561684"/>
          <c:h val="0.11949830196964925"/>
        </c:manualLayout>
      </c:layout>
      <c:overlay val="0"/>
      <c:txPr>
        <a:bodyPr/>
        <a:lstStyle/>
        <a:p>
          <a:pPr>
            <a:defRPr sz="2400" b="1">
              <a:solidFill>
                <a:srgbClr val="0000FF"/>
              </a:solidFill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2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0"/>
    <c:view3D>
      <c:rotX val="10"/>
      <c:rotY val="0"/>
      <c:rAngAx val="0"/>
      <c:perspective val="0"/>
    </c:view3D>
    <c:floor>
      <c:thickness val="0"/>
      <c:spPr>
        <a:solidFill>
          <a:schemeClr val="tx1">
            <a:lumMod val="75000"/>
          </a:schemeClr>
        </a:solidFill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5.8966484171297635E-2"/>
          <c:y val="0.24612811156710696"/>
          <c:w val="0.89452600312096708"/>
          <c:h val="0.5983851811058329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-1.0689048018233664E-2"/>
                  <c:y val="-3.04239712146111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4155873870789329E-2"/>
                  <c:y val="-3.03669297493094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6131515183439123E-3"/>
                  <c:y val="-2.69928264438306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975089875951434E-2"/>
                  <c:y val="-3.37410330547882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rgbClr val="000714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Кількість відвідувань в поліклініку </c:v>
                </c:pt>
                <c:pt idx="1">
                  <c:v>Кількість відвідувань вдома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501435</c:v>
                </c:pt>
                <c:pt idx="1">
                  <c:v>6699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0B0F0">
                <a:alpha val="93725"/>
              </a:srgbClr>
            </a:solidFill>
          </c:spPr>
          <c:invertIfNegative val="0"/>
          <c:dLbls>
            <c:dLbl>
              <c:idx val="0"/>
              <c:layout>
                <c:manualLayout>
                  <c:x val="1.9947193763333246E-2"/>
                  <c:y val="-2.74216298087946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8765045168426878E-3"/>
                  <c:y val="-2.78506988511842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0905212146751298E-2"/>
                  <c:y val="-4.72374462767035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8705834031908914E-2"/>
                  <c:y val="-2.28179784109583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Кількість відвідувань в поліклініку </c:v>
                </c:pt>
                <c:pt idx="1">
                  <c:v>Кількість відвідувань вдома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568440</c:v>
                </c:pt>
                <c:pt idx="1">
                  <c:v>9150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4"/>
        <c:gapDepth val="136"/>
        <c:shape val="cylinder"/>
        <c:axId val="2058587360"/>
        <c:axId val="2058585728"/>
        <c:axId val="0"/>
      </c:bar3DChart>
      <c:catAx>
        <c:axId val="2058587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 anchor="ctr" anchorCtr="0"/>
          <a:lstStyle/>
          <a:p>
            <a:pPr>
              <a:defRPr sz="1600" b="1">
                <a:solidFill>
                  <a:srgbClr val="000714"/>
                </a:solidFill>
              </a:defRPr>
            </a:pPr>
            <a:endParaRPr lang="uk-UA"/>
          </a:p>
        </c:txPr>
        <c:crossAx val="2058585728"/>
        <c:crosses val="autoZero"/>
        <c:auto val="1"/>
        <c:lblAlgn val="ctr"/>
        <c:lblOffset val="100"/>
        <c:noMultiLvlLbl val="0"/>
      </c:catAx>
      <c:valAx>
        <c:axId val="2058585728"/>
        <c:scaling>
          <c:orientation val="minMax"/>
        </c:scaling>
        <c:delete val="0"/>
        <c:axPos val="r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400" b="1">
                <a:solidFill>
                  <a:srgbClr val="000714"/>
                </a:solidFill>
              </a:defRPr>
            </a:pPr>
            <a:endParaRPr lang="uk-UA"/>
          </a:p>
        </c:txPr>
        <c:crossAx val="2058587360"/>
        <c:crosses val="max"/>
        <c:crossBetween val="between"/>
      </c:valAx>
    </c:plotArea>
    <c:legend>
      <c:legendPos val="t"/>
      <c:layout>
        <c:manualLayout>
          <c:xMode val="edge"/>
          <c:yMode val="edge"/>
          <c:x val="0.25306272891354514"/>
          <c:y val="3.8390490370499832E-2"/>
          <c:w val="0.51122234141561684"/>
          <c:h val="0.12442251665710036"/>
        </c:manualLayout>
      </c:layout>
      <c:overlay val="0"/>
      <c:txPr>
        <a:bodyPr/>
        <a:lstStyle/>
        <a:p>
          <a:pPr>
            <a:defRPr sz="2400" b="1">
              <a:solidFill>
                <a:srgbClr val="0000FF"/>
              </a:solidFill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20"/>
      <c:rotY val="10"/>
      <c:depthPercent val="100"/>
      <c:rAngAx val="1"/>
    </c:view3D>
    <c:floor>
      <c:thickness val="0"/>
      <c:spPr>
        <a:solidFill>
          <a:schemeClr val="tx1">
            <a:lumMod val="85000"/>
          </a:schemeClr>
        </a:solidFill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3081498937600761E-2"/>
          <c:y val="4.7592361532479303E-2"/>
          <c:w val="0.86998464291004707"/>
          <c:h val="0.6675003282463564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FFFF66"/>
            </a:solidFill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-3.9734011035810833E-2"/>
                  <c:y val="-5.1800746886709555E-2"/>
                </c:manualLayout>
              </c:layout>
              <c:spPr/>
              <c:txPr>
                <a:bodyPr/>
                <a:lstStyle/>
                <a:p>
                  <a:pPr>
                    <a:defRPr sz="2000" b="1">
                      <a:solidFill>
                        <a:srgbClr val="000714"/>
                      </a:solidFill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4088802485636472E-2"/>
                  <c:y val="-1.0683074673009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000714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Укомплектованість лікарями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82.4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5.9605979164094623E-2"/>
                  <c:y val="-5.4884053287008516E-2"/>
                </c:manualLayout>
              </c:layout>
              <c:spPr/>
              <c:txPr>
                <a:bodyPr/>
                <a:lstStyle/>
                <a:p>
                  <a:pPr>
                    <a:defRPr sz="2000" b="1">
                      <a:solidFill>
                        <a:schemeClr val="bg1"/>
                      </a:solidFill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7.4756875336847411E-2"/>
                  <c:y val="-2.37420201174228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Укомплектованість лікарями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85.6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986507520"/>
        <c:axId val="1986511328"/>
        <c:axId val="0"/>
      </c:bar3DChart>
      <c:catAx>
        <c:axId val="19865075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800" b="1">
                <a:solidFill>
                  <a:srgbClr val="000714"/>
                </a:solidFill>
              </a:defRPr>
            </a:pPr>
            <a:endParaRPr lang="uk-UA"/>
          </a:p>
        </c:txPr>
        <c:crossAx val="1986511328"/>
        <c:crosses val="autoZero"/>
        <c:auto val="1"/>
        <c:lblAlgn val="ctr"/>
        <c:lblOffset val="100"/>
        <c:noMultiLvlLbl val="0"/>
      </c:catAx>
      <c:valAx>
        <c:axId val="1986511328"/>
        <c:scaling>
          <c:orientation val="minMax"/>
          <c:max val="8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000714"/>
                </a:solidFill>
              </a:defRPr>
            </a:pPr>
            <a:endParaRPr lang="uk-UA"/>
          </a:p>
        </c:txPr>
        <c:crossAx val="1986507520"/>
        <c:crosses val="autoZero"/>
        <c:crossBetween val="between"/>
        <c:majorUnit val="10"/>
        <c:min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10"/>
      <c:depthPercent val="100"/>
      <c:rAngAx val="1"/>
    </c:view3D>
    <c:floor>
      <c:thickness val="0"/>
      <c:spPr>
        <a:solidFill>
          <a:schemeClr val="tx1">
            <a:lumMod val="85000"/>
          </a:schemeClr>
        </a:solidFill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3081498937600761E-2"/>
          <c:y val="3.8550713531555467E-2"/>
          <c:w val="0.86998464291004707"/>
          <c:h val="0.7323822417492592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-1.1413538608497441E-2"/>
                  <c:y val="4.8714381444346887E-3"/>
                </c:manualLayout>
              </c:layout>
              <c:spPr/>
              <c:txPr>
                <a:bodyPr/>
                <a:lstStyle/>
                <a:p>
                  <a:pPr>
                    <a:defRPr sz="2000" b="1">
                      <a:solidFill>
                        <a:srgbClr val="000714"/>
                      </a:solidFill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4088802485636472E-2"/>
                  <c:y val="-1.0683074673009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000714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Забезпеченість фізичними особами лікарів первинної ланки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52.6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0B0F0"/>
            </a:solidFill>
            <a:effectLst>
              <a:outerShdw blurRad="50800" dist="50800" dir="5400000" algn="ctr" rotWithShape="0">
                <a:srgbClr val="000000">
                  <a:alpha val="43137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5837980094979942E-2"/>
                  <c:y val="4.8714381444346887E-3"/>
                </c:manualLayout>
              </c:layout>
              <c:spPr/>
              <c:txPr>
                <a:bodyPr/>
                <a:lstStyle/>
                <a:p>
                  <a:pPr>
                    <a:defRPr sz="2000" b="1">
                      <a:solidFill>
                        <a:schemeClr val="bg1"/>
                      </a:solidFill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7.4756875336847411E-2"/>
                  <c:y val="-2.37420201174228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Забезпеченість фізичними особами лікарів первинної ланки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58.8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70"/>
        <c:gapDepth val="122"/>
        <c:shape val="cylinder"/>
        <c:axId val="1986515680"/>
        <c:axId val="1986511872"/>
        <c:axId val="0"/>
      </c:bar3DChart>
      <c:catAx>
        <c:axId val="19865156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800" b="1">
                <a:solidFill>
                  <a:srgbClr val="000714"/>
                </a:solidFill>
              </a:defRPr>
            </a:pPr>
            <a:endParaRPr lang="uk-UA"/>
          </a:p>
        </c:txPr>
        <c:crossAx val="1986511872"/>
        <c:crosses val="autoZero"/>
        <c:auto val="1"/>
        <c:lblAlgn val="ctr"/>
        <c:lblOffset val="100"/>
        <c:noMultiLvlLbl val="0"/>
      </c:catAx>
      <c:valAx>
        <c:axId val="198651187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400" b="1">
                <a:solidFill>
                  <a:srgbClr val="000714"/>
                </a:solidFill>
              </a:defRPr>
            </a:pPr>
            <a:endParaRPr lang="uk-UA"/>
          </a:p>
        </c:txPr>
        <c:crossAx val="1986515680"/>
        <c:crosses val="autoZero"/>
        <c:crossBetween val="between"/>
        <c:majorUnit val="10"/>
        <c:minorUnit val="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tx1">
            <a:lumMod val="7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1769226836980702E-2"/>
          <c:y val="4.9302218823592446E-2"/>
          <c:w val="0.87179526635737781"/>
          <c:h val="0.6300740315937646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6.4723242046831903E-3"/>
                  <c:y val="-5.82758888334976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-2.83471597038800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6823705920581099E-3"/>
                  <c:y val="-3.46465285269645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7.2383063879923812E-2"/>
                  <c:y val="8.48851271902608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1">
                        <a:lumMod val="85000"/>
                        <a:lumOff val="15000"/>
                      </a:schemeClr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Діти 0-14 років</c:v>
                </c:pt>
                <c:pt idx="1">
                  <c:v>Підлітки 15-17 років</c:v>
                </c:pt>
                <c:pt idx="2">
                  <c:v>Особи пенсійного віку</c:v>
                </c:pt>
                <c:pt idx="3">
                  <c:v>Особи працездат- ного віку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35024</c:v>
                </c:pt>
                <c:pt idx="1">
                  <c:v>7087</c:v>
                </c:pt>
                <c:pt idx="2">
                  <c:v>52243</c:v>
                </c:pt>
                <c:pt idx="3">
                  <c:v>129986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4.890913147838849E-2"/>
                  <c:y val="-2.07076664486421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8159802972405494E-2"/>
                  <c:y val="-2.36659045127339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4088182545543494E-2"/>
                  <c:y val="-3.25406187050091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6.3730080411233486E-2"/>
                  <c:y val="-2.19384798290091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Діти 0-14 років</c:v>
                </c:pt>
                <c:pt idx="1">
                  <c:v>Підлітки 15-17 років</c:v>
                </c:pt>
                <c:pt idx="2">
                  <c:v>Особи пенсійного віку</c:v>
                </c:pt>
                <c:pt idx="3">
                  <c:v>Особи працездат- ного віку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35359</c:v>
                </c:pt>
                <c:pt idx="1">
                  <c:v>6813</c:v>
                </c:pt>
                <c:pt idx="2">
                  <c:v>51517</c:v>
                </c:pt>
                <c:pt idx="3">
                  <c:v>138373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986503712"/>
        <c:axId val="1986508064"/>
        <c:axId val="0"/>
      </c:bar3DChart>
      <c:catAx>
        <c:axId val="19865037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bg1"/>
                </a:solidFill>
              </a:defRPr>
            </a:pPr>
            <a:endParaRPr lang="uk-UA"/>
          </a:p>
        </c:txPr>
        <c:crossAx val="1986508064"/>
        <c:crossesAt val="0"/>
        <c:auto val="1"/>
        <c:lblAlgn val="ctr"/>
        <c:lblOffset val="100"/>
        <c:noMultiLvlLbl val="0"/>
      </c:catAx>
      <c:valAx>
        <c:axId val="198650806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accent6">
                    <a:lumMod val="50000"/>
                  </a:schemeClr>
                </a:solidFill>
              </a:defRPr>
            </a:pPr>
            <a:endParaRPr lang="uk-UA"/>
          </a:p>
        </c:txPr>
        <c:crossAx val="19865037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>
                <a:solidFill>
                  <a:srgbClr val="C00000"/>
                </a:solidFill>
              </a:defRPr>
            </a:pPr>
            <a:r>
              <a:rPr lang="uk-UA" sz="2400" dirty="0" smtClean="0">
                <a:solidFill>
                  <a:srgbClr val="C00000"/>
                </a:solidFill>
              </a:rPr>
              <a:t>202</a:t>
            </a:r>
            <a:r>
              <a:rPr lang="en-US" sz="2400" dirty="0" smtClean="0">
                <a:solidFill>
                  <a:srgbClr val="C00000"/>
                </a:solidFill>
              </a:rPr>
              <a:t>5</a:t>
            </a:r>
            <a:r>
              <a:rPr lang="uk-UA" sz="2400" dirty="0" smtClean="0">
                <a:solidFill>
                  <a:srgbClr val="C00000"/>
                </a:solidFill>
              </a:rPr>
              <a:t> рік</a:t>
            </a:r>
            <a:endParaRPr lang="ru-RU" sz="2400" dirty="0">
              <a:solidFill>
                <a:srgbClr val="C00000"/>
              </a:solidFill>
            </a:endParaRPr>
          </a:p>
        </c:rich>
      </c:tx>
      <c:layout>
        <c:manualLayout>
          <c:xMode val="edge"/>
          <c:yMode val="edge"/>
          <c:x val="0.40885849284719988"/>
          <c:y val="8.3285499142070632E-2"/>
        </c:manualLayout>
      </c:layout>
      <c:overlay val="0"/>
    </c:title>
    <c:autoTitleDeleted val="0"/>
    <c:view3D>
      <c:rotX val="30"/>
      <c:rotY val="232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2997314023931984E-2"/>
          <c:y val="0.2767802034341863"/>
          <c:w val="0.38898472065195361"/>
          <c:h val="0.4964541611053871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Дорослі</c:v>
                </c:pt>
              </c:strCache>
            </c:strRef>
          </c:tx>
          <c:dPt>
            <c:idx val="0"/>
            <c:bubble3D val="0"/>
            <c:explosion val="12"/>
            <c:spPr>
              <a:solidFill>
                <a:srgbClr val="00B0F0"/>
              </a:solidFill>
            </c:spPr>
          </c:dPt>
          <c:dPt>
            <c:idx val="1"/>
            <c:bubble3D val="0"/>
            <c:explosion val="10"/>
            <c:spPr>
              <a:solidFill>
                <a:srgbClr val="FFFF00"/>
              </a:solidFill>
            </c:spPr>
          </c:dPt>
          <c:dPt>
            <c:idx val="2"/>
            <c:bubble3D val="0"/>
            <c:explosion val="16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-0.13437591901553425"/>
                  <c:y val="-1.732407818884321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7422573962370194E-2"/>
                  <c:y val="5.5378877655569134E-2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 sz="2400" b="1">
                      <a:solidFill>
                        <a:srgbClr val="000714"/>
                      </a:solidFill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7.6555546115791059E-2"/>
                  <c:y val="1.9080642485690417E-2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 sz="2400" b="1">
                      <a:solidFill>
                        <a:srgbClr val="000714"/>
                      </a:solidFill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solidFill>
                      <a:srgbClr val="000714"/>
                    </a:solidFill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>
                  <a:solidFill>
                    <a:srgbClr val="00B0F0"/>
                  </a:solidFill>
                </a:ln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хв. системи кровообігу</c:v>
                </c:pt>
                <c:pt idx="1">
                  <c:v>новоутворення</c:v>
                </c:pt>
                <c:pt idx="2">
                  <c:v>травми та отруєння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64</c:v>
                </c:pt>
                <c:pt idx="1">
                  <c:v>19.3</c:v>
                </c:pt>
                <c:pt idx="2">
                  <c:v>3.2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092169497506813"/>
          <c:y val="7.3665708191074139E-2"/>
          <c:w val="0.37351568779939481"/>
          <c:h val="0.75034830727543156"/>
        </c:manualLayout>
      </c:layout>
      <c:overlay val="0"/>
      <c:txPr>
        <a:bodyPr/>
        <a:lstStyle/>
        <a:p>
          <a:pPr>
            <a:defRPr sz="2000" b="1" kern="900" spc="-100" baseline="0">
              <a:solidFill>
                <a:srgbClr val="660066"/>
              </a:solidFill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>
                <a:solidFill>
                  <a:srgbClr val="C00000"/>
                </a:solidFill>
              </a:defRPr>
            </a:pPr>
            <a:r>
              <a:rPr lang="ru-RU" sz="2400" dirty="0" smtClean="0">
                <a:solidFill>
                  <a:srgbClr val="C00000"/>
                </a:solidFill>
              </a:rPr>
              <a:t>2024 </a:t>
            </a:r>
            <a:r>
              <a:rPr lang="ru-RU" sz="2400" dirty="0" err="1" smtClean="0">
                <a:solidFill>
                  <a:srgbClr val="C00000"/>
                </a:solidFill>
              </a:rPr>
              <a:t>рік</a:t>
            </a:r>
            <a:endParaRPr lang="ru-RU" sz="2400" dirty="0">
              <a:solidFill>
                <a:srgbClr val="C00000"/>
              </a:solidFill>
            </a:endParaRPr>
          </a:p>
        </c:rich>
      </c:tx>
      <c:layout>
        <c:manualLayout>
          <c:xMode val="edge"/>
          <c:yMode val="edge"/>
          <c:x val="0.34868544017984932"/>
          <c:y val="5.8789764100285156E-2"/>
        </c:manualLayout>
      </c:layout>
      <c:overlay val="0"/>
    </c:title>
    <c:autoTitleDeleted val="0"/>
    <c:view3D>
      <c:rotX val="30"/>
      <c:rotY val="253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2997314023931984E-2"/>
          <c:y val="0.2767802034341863"/>
          <c:w val="0.38898472065195361"/>
          <c:h val="0.4964541611053871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Дорослі</c:v>
                </c:pt>
              </c:strCache>
            </c:strRef>
          </c:tx>
          <c:dPt>
            <c:idx val="0"/>
            <c:bubble3D val="0"/>
            <c:explosion val="12"/>
            <c:spPr>
              <a:solidFill>
                <a:srgbClr val="00B0F0"/>
              </a:solidFill>
            </c:spPr>
          </c:dPt>
          <c:dPt>
            <c:idx val="1"/>
            <c:bubble3D val="0"/>
            <c:explosion val="10"/>
            <c:spPr>
              <a:solidFill>
                <a:srgbClr val="FFFF00"/>
              </a:solidFill>
            </c:spPr>
          </c:dPt>
          <c:dPt>
            <c:idx val="2"/>
            <c:bubble3D val="0"/>
            <c:explosion val="10"/>
            <c:spPr>
              <a:solidFill>
                <a:srgbClr val="33CC33"/>
              </a:solidFill>
            </c:spPr>
          </c:dPt>
          <c:dLbls>
            <c:dLbl>
              <c:idx val="0"/>
              <c:layout>
                <c:manualLayout>
                  <c:x val="0.11046615735506513"/>
                  <c:y val="0.12965033206186966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7422573962370194E-2"/>
                  <c:y val="5.5378877655569134E-2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 sz="2400" b="1">
                      <a:solidFill>
                        <a:srgbClr val="000714"/>
                      </a:solidFill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8.5167007587392245E-3"/>
                  <c:y val="2.3979974447283635E-2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 sz="2400" b="1">
                      <a:solidFill>
                        <a:srgbClr val="000714"/>
                      </a:solidFill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solidFill>
                      <a:srgbClr val="000714"/>
                    </a:solidFill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>
                  <a:noFill/>
                </a:ln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хв. системи кровообігу</c:v>
                </c:pt>
                <c:pt idx="1">
                  <c:v>новоутворення</c:v>
                </c:pt>
                <c:pt idx="2">
                  <c:v>хвороби органів дихання </c:v>
                </c:pt>
                <c:pt idx="3">
                  <c:v>травмита отруєння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59.8</c:v>
                </c:pt>
                <c:pt idx="1">
                  <c:v>17</c:v>
                </c:pt>
                <c:pt idx="2">
                  <c:v>6.9</c:v>
                </c:pt>
                <c:pt idx="3">
                  <c:v>6.9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9676735264709146"/>
          <c:y val="4.4270929773235081E-2"/>
          <c:w val="0.39633994915597615"/>
          <c:h val="0.75034830727543156"/>
        </c:manualLayout>
      </c:layout>
      <c:overlay val="0"/>
      <c:txPr>
        <a:bodyPr/>
        <a:lstStyle/>
        <a:p>
          <a:pPr>
            <a:defRPr sz="2000" b="1" kern="900" spc="-100" baseline="0">
              <a:solidFill>
                <a:srgbClr val="660066"/>
              </a:solidFill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tx1">
            <a:lumMod val="75000"/>
          </a:schemeClr>
        </a:solidFill>
      </c:spPr>
    </c:floor>
    <c:sideWall>
      <c:thickness val="0"/>
      <c:spPr>
        <a:ln>
          <a:noFill/>
        </a:ln>
      </c:spPr>
    </c:sideWall>
    <c:backWall>
      <c:thickness val="0"/>
      <c:spPr>
        <a:ln>
          <a:noFill/>
        </a:ln>
      </c:spPr>
    </c:backWall>
    <c:plotArea>
      <c:layout>
        <c:manualLayout>
          <c:layoutTarget val="inner"/>
          <c:xMode val="edge"/>
          <c:yMode val="edge"/>
          <c:x val="0.17869095428256865"/>
          <c:y val="5.8310559166258422E-2"/>
          <c:w val="0.51184651240715917"/>
          <c:h val="0.8833788816674831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-3.8861030506968125E-2"/>
                  <c:y val="-4.2954515283380013E-2"/>
                </c:manualLayout>
              </c:layout>
              <c:spPr/>
              <c:txPr>
                <a:bodyPr/>
                <a:lstStyle/>
                <a:p>
                  <a:pPr>
                    <a:defRPr sz="2000" b="1">
                      <a:solidFill>
                        <a:schemeClr val="accent6">
                          <a:lumMod val="50000"/>
                        </a:schemeClr>
                      </a:solidFill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#\ ##0.0</c:formatCode>
                <c:ptCount val="1"/>
                <c:pt idx="0">
                  <c:v>80394.399999999994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0.10163654132591671"/>
                  <c:y val="-7.0857849625771532E-2"/>
                </c:manualLayout>
              </c:layout>
              <c:spPr/>
              <c:txPr>
                <a:bodyPr/>
                <a:lstStyle/>
                <a:p>
                  <a:pPr>
                    <a:defRPr sz="2000" b="1">
                      <a:solidFill>
                        <a:schemeClr val="accent6">
                          <a:lumMod val="50000"/>
                        </a:schemeClr>
                      </a:solidFill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solidFill>
                      <a:schemeClr val="accent6">
                        <a:lumMod val="50000"/>
                      </a:schemeClr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#\ ##0.0</c:formatCode>
                <c:ptCount val="1"/>
                <c:pt idx="0">
                  <c:v>83392.3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986504800"/>
        <c:axId val="1986506432"/>
        <c:axId val="0"/>
      </c:bar3DChart>
      <c:catAx>
        <c:axId val="198650480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986506432"/>
        <c:crosses val="autoZero"/>
        <c:auto val="1"/>
        <c:lblAlgn val="ctr"/>
        <c:lblOffset val="100"/>
        <c:noMultiLvlLbl val="0"/>
      </c:catAx>
      <c:valAx>
        <c:axId val="1986506432"/>
        <c:scaling>
          <c:orientation val="minMax"/>
          <c:min val="38000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bg1">
                    <a:lumMod val="75000"/>
                  </a:schemeClr>
                </a:solidFill>
              </a:defRPr>
            </a:pPr>
            <a:endParaRPr lang="uk-UA"/>
          </a:p>
        </c:txPr>
        <c:crossAx val="19865048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189046096765411"/>
          <c:y val="0.20147476599792571"/>
          <c:w val="0.2329195061189058"/>
          <c:h val="0.2921566577102932"/>
        </c:manualLayout>
      </c:layout>
      <c:overlay val="0"/>
      <c:txPr>
        <a:bodyPr/>
        <a:lstStyle/>
        <a:p>
          <a:pPr>
            <a:defRPr sz="2400" b="1">
              <a:solidFill>
                <a:schemeClr val="bg1">
                  <a:lumMod val="75000"/>
                </a:schemeClr>
              </a:solidFill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D4F51E-7134-446E-A0D3-8EADFD147DC8}" type="doc">
      <dgm:prSet loTypeId="urn:microsoft.com/office/officeart/2005/8/layout/orgChart1" loCatId="hierarchy" qsTypeId="urn:microsoft.com/office/officeart/2005/8/quickstyle/3d3" qsCatId="3D" csTypeId="urn:microsoft.com/office/officeart/2005/8/colors/accent1_5" csCatId="accent1" phldr="1"/>
      <dgm:spPr/>
    </dgm:pt>
    <dgm:pt modelId="{B35D6605-0B8F-4233-8B81-F0B1F85DB2DD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uk-UA" sz="32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</a:rPr>
            <a:t>Станом на 1.07.2025 року </a:t>
          </a:r>
          <a:r>
            <a:rPr lang="uk-UA" sz="3200" u="sng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</a:rPr>
            <a:t>працевлаштовано</a:t>
          </a:r>
          <a:r>
            <a:rPr lang="uk-UA" sz="32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</a:rPr>
            <a:t> молодих спеціалістів: </a:t>
          </a:r>
          <a:endParaRPr kumimoji="0" lang="ru-RU" sz="3200" b="1" i="0" u="none" strike="noStrike" cap="none" normalizeH="0" baseline="0" dirty="0" smtClean="0">
            <a:ln/>
            <a:effectLst/>
            <a:latin typeface="Times New Roman" pitchFamily="18" charset="0"/>
          </a:endParaRPr>
        </a:p>
      </dgm:t>
    </dgm:pt>
    <dgm:pt modelId="{5BFB785C-803C-445A-A160-27B68B0F4C36}" type="parTrans" cxnId="{CEAA5EC1-3ECE-4697-BAE4-692CF0F09E9E}">
      <dgm:prSet/>
      <dgm:spPr/>
      <dgm:t>
        <a:bodyPr/>
        <a:lstStyle/>
        <a:p>
          <a:endParaRPr lang="ru-RU"/>
        </a:p>
      </dgm:t>
    </dgm:pt>
    <dgm:pt modelId="{CDD2BE77-7FCD-43F6-9F05-4657FE9EFE6C}" type="sibTrans" cxnId="{CEAA5EC1-3ECE-4697-BAE4-692CF0F09E9E}">
      <dgm:prSet/>
      <dgm:spPr/>
      <dgm:t>
        <a:bodyPr/>
        <a:lstStyle/>
        <a:p>
          <a:endParaRPr lang="ru-RU"/>
        </a:p>
      </dgm:t>
    </dgm:pt>
    <dgm:pt modelId="{F42DCFE5-6A16-4B09-A169-062D9ABBAA90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600" b="1" i="0" u="none" strike="noStrike" cap="none" normalizeH="0" baseline="0" dirty="0" smtClean="0">
              <a:ln/>
              <a:effectLst/>
              <a:latin typeface="Times New Roman" pitchFamily="18" charset="0"/>
            </a:rPr>
            <a:t>Молоді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600" b="1" i="0" u="none" strike="noStrike" cap="none" normalizeH="0" baseline="0" dirty="0" smtClean="0">
              <a:ln/>
              <a:effectLst/>
              <a:latin typeface="Times New Roman" pitchFamily="18" charset="0"/>
            </a:rPr>
            <a:t>лікарі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3600" b="1" i="0" u="none" strike="noStrike" cap="none" normalizeH="0" baseline="0" dirty="0" smtClean="0">
              <a:ln/>
              <a:effectLst/>
              <a:latin typeface="Times New Roman" pitchFamily="18" charset="0"/>
            </a:rPr>
            <a:t>37</a:t>
          </a:r>
        </a:p>
      </dgm:t>
    </dgm:pt>
    <dgm:pt modelId="{D1E1525B-8575-4E67-90E4-35118D5644EC}" type="parTrans" cxnId="{EB8EE01B-7262-49EB-8AD6-B2670E64055B}">
      <dgm:prSet/>
      <dgm:spPr/>
      <dgm:t>
        <a:bodyPr/>
        <a:lstStyle/>
        <a:p>
          <a:endParaRPr lang="ru-RU"/>
        </a:p>
      </dgm:t>
    </dgm:pt>
    <dgm:pt modelId="{B5565427-8721-41A1-9C20-F1A5FF0E8206}" type="sibTrans" cxnId="{EB8EE01B-7262-49EB-8AD6-B2670E64055B}">
      <dgm:prSet/>
      <dgm:spPr/>
      <dgm:t>
        <a:bodyPr/>
        <a:lstStyle/>
        <a:p>
          <a:endParaRPr lang="ru-RU"/>
        </a:p>
      </dgm:t>
    </dgm:pt>
    <dgm:pt modelId="{4D19616A-DC0D-4894-8BDB-B5597F4841BE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400" b="1" i="0" u="none" strike="noStrike" cap="none" normalizeH="0" baseline="0" dirty="0" smtClean="0">
              <a:ln/>
              <a:effectLst/>
              <a:latin typeface="+mn-lt"/>
            </a:rPr>
            <a:t>Середній мед. персонал 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3600" b="1" i="0" u="none" strike="noStrike" cap="none" normalizeH="0" baseline="0" dirty="0" smtClean="0">
              <a:ln/>
              <a:effectLst/>
              <a:latin typeface="+mn-lt"/>
            </a:rPr>
            <a:t>23</a:t>
          </a:r>
        </a:p>
      </dgm:t>
    </dgm:pt>
    <dgm:pt modelId="{4C20A1FA-0D8C-4645-9C38-78A3FB5CAE80}" type="parTrans" cxnId="{88D8C6C4-A2C6-4BAA-B3A3-2BC53EAD93D5}">
      <dgm:prSet/>
      <dgm:spPr/>
      <dgm:t>
        <a:bodyPr/>
        <a:lstStyle/>
        <a:p>
          <a:endParaRPr lang="ru-RU"/>
        </a:p>
      </dgm:t>
    </dgm:pt>
    <dgm:pt modelId="{85149302-35ED-47FE-8E4C-EE3263DCFE07}" type="sibTrans" cxnId="{88D8C6C4-A2C6-4BAA-B3A3-2BC53EAD93D5}">
      <dgm:prSet/>
      <dgm:spPr/>
      <dgm:t>
        <a:bodyPr/>
        <a:lstStyle/>
        <a:p>
          <a:endParaRPr lang="ru-RU"/>
        </a:p>
      </dgm:t>
    </dgm:pt>
    <dgm:pt modelId="{D12427D6-7D9D-4DB8-B13D-EAB78A914BBE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600" b="1" i="0" u="none" strike="noStrike" cap="none" normalizeH="0" baseline="0" dirty="0" smtClean="0">
              <a:ln/>
              <a:effectLst/>
              <a:latin typeface="+mn-lt"/>
            </a:rPr>
            <a:t>Лікарі- </a:t>
          </a:r>
        </a:p>
        <a:p>
          <a:pPr marL="0" lvl="0" indent="0" algn="ctr" defTabSz="914400" rtl="0">
            <a:lnSpc>
              <a:spcPct val="100000"/>
            </a:lnSpc>
            <a:spcBef>
              <a:spcPct val="0"/>
            </a:spcBef>
            <a:spcAft>
              <a:spcPct val="0"/>
            </a:spcAft>
            <a:buNone/>
          </a:pPr>
          <a:r>
            <a:rPr kumimoji="0" lang="uk-UA" sz="2600" b="1" i="0" u="none" strike="noStrike" cap="none" normalizeH="0" baseline="0" dirty="0" smtClean="0">
              <a:ln/>
              <a:effectLst/>
              <a:latin typeface="+mn-lt"/>
            </a:rPr>
            <a:t>інтерни</a:t>
          </a:r>
        </a:p>
        <a:p>
          <a:pPr marL="0" lvl="0" indent="0" algn="ctr" defTabSz="914400" rtl="0">
            <a:lnSpc>
              <a:spcPct val="100000"/>
            </a:lnSpc>
            <a:spcBef>
              <a:spcPct val="0"/>
            </a:spcBef>
            <a:spcAft>
              <a:spcPct val="0"/>
            </a:spcAft>
            <a:buNone/>
          </a:pPr>
          <a:endParaRPr kumimoji="0" lang="uk-UA" sz="2600" b="1" i="0" u="none" strike="noStrike" cap="none" normalizeH="0" baseline="0" dirty="0" smtClean="0">
            <a:ln/>
            <a:effectLst/>
            <a:latin typeface="Arial" charset="0"/>
          </a:endParaRPr>
        </a:p>
        <a:p>
          <a:pPr marL="0" lvl="0" indent="0" algn="ctr" defTabSz="914400" rtl="0">
            <a:lnSpc>
              <a:spcPct val="100000"/>
            </a:lnSpc>
            <a:spcBef>
              <a:spcPct val="0"/>
            </a:spcBef>
            <a:spcAft>
              <a:spcPct val="0"/>
            </a:spcAft>
            <a:buNone/>
          </a:pPr>
          <a:r>
            <a:rPr kumimoji="0" lang="ru-RU" sz="3600" b="1" i="0" u="none" strike="noStrike" cap="none" normalizeH="0" baseline="0" dirty="0" smtClean="0">
              <a:ln/>
              <a:effectLst/>
              <a:latin typeface="+mn-lt"/>
            </a:rPr>
            <a:t>28</a:t>
          </a:r>
        </a:p>
      </dgm:t>
    </dgm:pt>
    <dgm:pt modelId="{67183E54-BE9E-4D50-8245-88B981522275}" type="parTrans" cxnId="{D7F172BB-8728-46A1-9CF3-E25C49057283}">
      <dgm:prSet/>
      <dgm:spPr/>
      <dgm:t>
        <a:bodyPr/>
        <a:lstStyle/>
        <a:p>
          <a:endParaRPr lang="ru-RU"/>
        </a:p>
      </dgm:t>
    </dgm:pt>
    <dgm:pt modelId="{E80CEB23-9805-4DD1-A81F-A1F5EB75F4DA}" type="sibTrans" cxnId="{D7F172BB-8728-46A1-9CF3-E25C49057283}">
      <dgm:prSet/>
      <dgm:spPr/>
      <dgm:t>
        <a:bodyPr/>
        <a:lstStyle/>
        <a:p>
          <a:endParaRPr lang="ru-RU"/>
        </a:p>
      </dgm:t>
    </dgm:pt>
    <dgm:pt modelId="{5B01B647-9B23-4E25-AFCA-E2E938C56857}" type="pres">
      <dgm:prSet presAssocID="{1ED4F51E-7134-446E-A0D3-8EADFD147DC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2D01873-D6C2-4AE7-A079-CBAD7B504657}" type="pres">
      <dgm:prSet presAssocID="{B35D6605-0B8F-4233-8B81-F0B1F85DB2DD}" presName="hierRoot1" presStyleCnt="0">
        <dgm:presLayoutVars>
          <dgm:hierBranch/>
        </dgm:presLayoutVars>
      </dgm:prSet>
      <dgm:spPr/>
    </dgm:pt>
    <dgm:pt modelId="{0737504F-0223-4D1F-A9EC-9469FD8790A1}" type="pres">
      <dgm:prSet presAssocID="{B35D6605-0B8F-4233-8B81-F0B1F85DB2DD}" presName="rootComposite1" presStyleCnt="0"/>
      <dgm:spPr/>
    </dgm:pt>
    <dgm:pt modelId="{6AE67681-40FC-4101-A701-F4ED88829FC9}" type="pres">
      <dgm:prSet presAssocID="{B35D6605-0B8F-4233-8B81-F0B1F85DB2DD}" presName="rootText1" presStyleLbl="node0" presStyleIdx="0" presStyleCnt="1" custScaleX="195049" custScaleY="127753" custLinFactNeighborX="-2676" custLinFactNeighborY="-6427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AEABD64B-1F5D-4A1D-BE72-B42124895275}" type="pres">
      <dgm:prSet presAssocID="{B35D6605-0B8F-4233-8B81-F0B1F85DB2DD}" presName="rootConnector1" presStyleLbl="node1" presStyleIdx="0" presStyleCnt="0"/>
      <dgm:spPr/>
      <dgm:t>
        <a:bodyPr/>
        <a:lstStyle/>
        <a:p>
          <a:endParaRPr lang="uk-UA"/>
        </a:p>
      </dgm:t>
    </dgm:pt>
    <dgm:pt modelId="{66DC7D62-571E-40A5-B5C0-E820ADCA71B2}" type="pres">
      <dgm:prSet presAssocID="{B35D6605-0B8F-4233-8B81-F0B1F85DB2DD}" presName="hierChild2" presStyleCnt="0"/>
      <dgm:spPr/>
    </dgm:pt>
    <dgm:pt modelId="{D15D2B95-2F45-4E32-A8D7-22D54FBBDA86}" type="pres">
      <dgm:prSet presAssocID="{D1E1525B-8575-4E67-90E4-35118D5644EC}" presName="Name35" presStyleLbl="parChTrans1D2" presStyleIdx="0" presStyleCnt="3"/>
      <dgm:spPr/>
      <dgm:t>
        <a:bodyPr/>
        <a:lstStyle/>
        <a:p>
          <a:endParaRPr lang="uk-UA"/>
        </a:p>
      </dgm:t>
    </dgm:pt>
    <dgm:pt modelId="{E92E91A6-B471-41A9-95B4-D03BCE99B44C}" type="pres">
      <dgm:prSet presAssocID="{F42DCFE5-6A16-4B09-A169-062D9ABBAA90}" presName="hierRoot2" presStyleCnt="0">
        <dgm:presLayoutVars>
          <dgm:hierBranch/>
        </dgm:presLayoutVars>
      </dgm:prSet>
      <dgm:spPr/>
    </dgm:pt>
    <dgm:pt modelId="{57901B45-C23F-465D-8A5E-5B8D5D48FA7B}" type="pres">
      <dgm:prSet presAssocID="{F42DCFE5-6A16-4B09-A169-062D9ABBAA90}" presName="rootComposite" presStyleCnt="0"/>
      <dgm:spPr/>
    </dgm:pt>
    <dgm:pt modelId="{D57C66DF-15A9-4223-AB27-12BB3D75648E}" type="pres">
      <dgm:prSet presAssocID="{F42DCFE5-6A16-4B09-A169-062D9ABBAA90}" presName="rootText" presStyleLbl="node2" presStyleIdx="0" presStyleCnt="3" custScaleX="97862" custScaleY="166256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DD2C83C7-F410-4B93-86AC-785ABE7CC621}" type="pres">
      <dgm:prSet presAssocID="{F42DCFE5-6A16-4B09-A169-062D9ABBAA90}" presName="rootConnector" presStyleLbl="node2" presStyleIdx="0" presStyleCnt="3"/>
      <dgm:spPr/>
      <dgm:t>
        <a:bodyPr/>
        <a:lstStyle/>
        <a:p>
          <a:endParaRPr lang="uk-UA"/>
        </a:p>
      </dgm:t>
    </dgm:pt>
    <dgm:pt modelId="{B5B28565-635F-4CFA-B6B4-A8E153291EC1}" type="pres">
      <dgm:prSet presAssocID="{F42DCFE5-6A16-4B09-A169-062D9ABBAA90}" presName="hierChild4" presStyleCnt="0"/>
      <dgm:spPr/>
    </dgm:pt>
    <dgm:pt modelId="{4EC29251-2ACC-4A72-A229-14844A2188B4}" type="pres">
      <dgm:prSet presAssocID="{F42DCFE5-6A16-4B09-A169-062D9ABBAA90}" presName="hierChild5" presStyleCnt="0"/>
      <dgm:spPr/>
    </dgm:pt>
    <dgm:pt modelId="{15547539-9CE5-4166-BCEF-C8442A1C6701}" type="pres">
      <dgm:prSet presAssocID="{4C20A1FA-0D8C-4645-9C38-78A3FB5CAE80}" presName="Name35" presStyleLbl="parChTrans1D2" presStyleIdx="1" presStyleCnt="3"/>
      <dgm:spPr/>
      <dgm:t>
        <a:bodyPr/>
        <a:lstStyle/>
        <a:p>
          <a:endParaRPr lang="uk-UA"/>
        </a:p>
      </dgm:t>
    </dgm:pt>
    <dgm:pt modelId="{85D5B49F-9D20-4DFC-A8D2-A301B20EE40B}" type="pres">
      <dgm:prSet presAssocID="{4D19616A-DC0D-4894-8BDB-B5597F4841BE}" presName="hierRoot2" presStyleCnt="0">
        <dgm:presLayoutVars>
          <dgm:hierBranch/>
        </dgm:presLayoutVars>
      </dgm:prSet>
      <dgm:spPr/>
    </dgm:pt>
    <dgm:pt modelId="{26F98531-26F8-486E-B46F-A8A7CBDAEA57}" type="pres">
      <dgm:prSet presAssocID="{4D19616A-DC0D-4894-8BDB-B5597F4841BE}" presName="rootComposite" presStyleCnt="0"/>
      <dgm:spPr/>
    </dgm:pt>
    <dgm:pt modelId="{78E0EE07-D263-4AB6-831D-B1245BEBF31E}" type="pres">
      <dgm:prSet presAssocID="{4D19616A-DC0D-4894-8BDB-B5597F4841BE}" presName="rootText" presStyleLbl="node2" presStyleIdx="1" presStyleCnt="3" custScaleY="14173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2F186F0-F7A2-4DC2-90F4-31FB2FD0A6FD}" type="pres">
      <dgm:prSet presAssocID="{4D19616A-DC0D-4894-8BDB-B5597F4841BE}" presName="rootConnector" presStyleLbl="node2" presStyleIdx="1" presStyleCnt="3"/>
      <dgm:spPr/>
      <dgm:t>
        <a:bodyPr/>
        <a:lstStyle/>
        <a:p>
          <a:endParaRPr lang="uk-UA"/>
        </a:p>
      </dgm:t>
    </dgm:pt>
    <dgm:pt modelId="{E76619BD-5120-4D04-A456-7EBB0C60E0D8}" type="pres">
      <dgm:prSet presAssocID="{4D19616A-DC0D-4894-8BDB-B5597F4841BE}" presName="hierChild4" presStyleCnt="0"/>
      <dgm:spPr/>
    </dgm:pt>
    <dgm:pt modelId="{A63A18C6-DDBD-447E-8C94-4F03C6559A1E}" type="pres">
      <dgm:prSet presAssocID="{4D19616A-DC0D-4894-8BDB-B5597F4841BE}" presName="hierChild5" presStyleCnt="0"/>
      <dgm:spPr/>
    </dgm:pt>
    <dgm:pt modelId="{3918F421-51D3-4E7D-9459-73C54B11BF59}" type="pres">
      <dgm:prSet presAssocID="{67183E54-BE9E-4D50-8245-88B981522275}" presName="Name35" presStyleLbl="parChTrans1D2" presStyleIdx="2" presStyleCnt="3"/>
      <dgm:spPr/>
      <dgm:t>
        <a:bodyPr/>
        <a:lstStyle/>
        <a:p>
          <a:endParaRPr lang="uk-UA"/>
        </a:p>
      </dgm:t>
    </dgm:pt>
    <dgm:pt modelId="{A4E756EB-4C06-4FF5-9591-2E36FFF3DDD6}" type="pres">
      <dgm:prSet presAssocID="{D12427D6-7D9D-4DB8-B13D-EAB78A914BBE}" presName="hierRoot2" presStyleCnt="0">
        <dgm:presLayoutVars>
          <dgm:hierBranch/>
        </dgm:presLayoutVars>
      </dgm:prSet>
      <dgm:spPr/>
    </dgm:pt>
    <dgm:pt modelId="{B406EFB9-B661-421B-BE73-2508CBB63BD9}" type="pres">
      <dgm:prSet presAssocID="{D12427D6-7D9D-4DB8-B13D-EAB78A914BBE}" presName="rootComposite" presStyleCnt="0"/>
      <dgm:spPr/>
    </dgm:pt>
    <dgm:pt modelId="{7831FC9A-B96F-4A16-8B8D-230E696F7B7C}" type="pres">
      <dgm:prSet presAssocID="{D12427D6-7D9D-4DB8-B13D-EAB78A914BBE}" presName="rootText" presStyleLbl="node2" presStyleIdx="2" presStyleCnt="3" custScaleX="87669" custScaleY="162704" custLinFactNeighborX="-139" custLinFactNeighborY="17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B2F620C-7D19-4072-816F-E303D544DC47}" type="pres">
      <dgm:prSet presAssocID="{D12427D6-7D9D-4DB8-B13D-EAB78A914BBE}" presName="rootConnector" presStyleLbl="node2" presStyleIdx="2" presStyleCnt="3"/>
      <dgm:spPr/>
      <dgm:t>
        <a:bodyPr/>
        <a:lstStyle/>
        <a:p>
          <a:endParaRPr lang="uk-UA"/>
        </a:p>
      </dgm:t>
    </dgm:pt>
    <dgm:pt modelId="{D4FBEFE9-DB82-454C-85DD-64433A38ACFE}" type="pres">
      <dgm:prSet presAssocID="{D12427D6-7D9D-4DB8-B13D-EAB78A914BBE}" presName="hierChild4" presStyleCnt="0"/>
      <dgm:spPr/>
    </dgm:pt>
    <dgm:pt modelId="{C6D2FAA9-ECE7-46E9-979A-4CFE172B25BC}" type="pres">
      <dgm:prSet presAssocID="{D12427D6-7D9D-4DB8-B13D-EAB78A914BBE}" presName="hierChild5" presStyleCnt="0"/>
      <dgm:spPr/>
    </dgm:pt>
    <dgm:pt modelId="{A0644233-D7FD-460E-8A66-F2DDC4E50CF4}" type="pres">
      <dgm:prSet presAssocID="{B35D6605-0B8F-4233-8B81-F0B1F85DB2DD}" presName="hierChild3" presStyleCnt="0"/>
      <dgm:spPr/>
    </dgm:pt>
  </dgm:ptLst>
  <dgm:cxnLst>
    <dgm:cxn modelId="{2EB2DB33-3294-487C-AEED-81FB76FE93D1}" type="presOf" srcId="{4C20A1FA-0D8C-4645-9C38-78A3FB5CAE80}" destId="{15547539-9CE5-4166-BCEF-C8442A1C6701}" srcOrd="0" destOrd="0" presId="urn:microsoft.com/office/officeart/2005/8/layout/orgChart1"/>
    <dgm:cxn modelId="{1D12FDED-D7C1-42EE-B7C3-A574604F2657}" type="presOf" srcId="{B35D6605-0B8F-4233-8B81-F0B1F85DB2DD}" destId="{AEABD64B-1F5D-4A1D-BE72-B42124895275}" srcOrd="1" destOrd="0" presId="urn:microsoft.com/office/officeart/2005/8/layout/orgChart1"/>
    <dgm:cxn modelId="{2929FA6E-F259-4CC8-8917-C5694C7486F3}" type="presOf" srcId="{B35D6605-0B8F-4233-8B81-F0B1F85DB2DD}" destId="{6AE67681-40FC-4101-A701-F4ED88829FC9}" srcOrd="0" destOrd="0" presId="urn:microsoft.com/office/officeart/2005/8/layout/orgChart1"/>
    <dgm:cxn modelId="{88D8C6C4-A2C6-4BAA-B3A3-2BC53EAD93D5}" srcId="{B35D6605-0B8F-4233-8B81-F0B1F85DB2DD}" destId="{4D19616A-DC0D-4894-8BDB-B5597F4841BE}" srcOrd="1" destOrd="0" parTransId="{4C20A1FA-0D8C-4645-9C38-78A3FB5CAE80}" sibTransId="{85149302-35ED-47FE-8E4C-EE3263DCFE07}"/>
    <dgm:cxn modelId="{14373F74-13B0-4D94-8C0E-3BC102605D04}" type="presOf" srcId="{D1E1525B-8575-4E67-90E4-35118D5644EC}" destId="{D15D2B95-2F45-4E32-A8D7-22D54FBBDA86}" srcOrd="0" destOrd="0" presId="urn:microsoft.com/office/officeart/2005/8/layout/orgChart1"/>
    <dgm:cxn modelId="{AD2131F5-078D-4895-9E76-F45B382ECC1C}" type="presOf" srcId="{F42DCFE5-6A16-4B09-A169-062D9ABBAA90}" destId="{DD2C83C7-F410-4B93-86AC-785ABE7CC621}" srcOrd="1" destOrd="0" presId="urn:microsoft.com/office/officeart/2005/8/layout/orgChart1"/>
    <dgm:cxn modelId="{D7F172BB-8728-46A1-9CF3-E25C49057283}" srcId="{B35D6605-0B8F-4233-8B81-F0B1F85DB2DD}" destId="{D12427D6-7D9D-4DB8-B13D-EAB78A914BBE}" srcOrd="2" destOrd="0" parTransId="{67183E54-BE9E-4D50-8245-88B981522275}" sibTransId="{E80CEB23-9805-4DD1-A81F-A1F5EB75F4DA}"/>
    <dgm:cxn modelId="{0991788F-733E-46C4-9010-B2DE811780B1}" type="presOf" srcId="{D12427D6-7D9D-4DB8-B13D-EAB78A914BBE}" destId="{5B2F620C-7D19-4072-816F-E303D544DC47}" srcOrd="1" destOrd="0" presId="urn:microsoft.com/office/officeart/2005/8/layout/orgChart1"/>
    <dgm:cxn modelId="{4051659D-C87D-4FA0-9009-00A793301DF6}" type="presOf" srcId="{F42DCFE5-6A16-4B09-A169-062D9ABBAA90}" destId="{D57C66DF-15A9-4223-AB27-12BB3D75648E}" srcOrd="0" destOrd="0" presId="urn:microsoft.com/office/officeart/2005/8/layout/orgChart1"/>
    <dgm:cxn modelId="{CEAA5EC1-3ECE-4697-BAE4-692CF0F09E9E}" srcId="{1ED4F51E-7134-446E-A0D3-8EADFD147DC8}" destId="{B35D6605-0B8F-4233-8B81-F0B1F85DB2DD}" srcOrd="0" destOrd="0" parTransId="{5BFB785C-803C-445A-A160-27B68B0F4C36}" sibTransId="{CDD2BE77-7FCD-43F6-9F05-4657FE9EFE6C}"/>
    <dgm:cxn modelId="{5CF79E88-98B5-4DAC-BE8F-19A3DE0B321E}" type="presOf" srcId="{4D19616A-DC0D-4894-8BDB-B5597F4841BE}" destId="{32F186F0-F7A2-4DC2-90F4-31FB2FD0A6FD}" srcOrd="1" destOrd="0" presId="urn:microsoft.com/office/officeart/2005/8/layout/orgChart1"/>
    <dgm:cxn modelId="{EB8EE01B-7262-49EB-8AD6-B2670E64055B}" srcId="{B35D6605-0B8F-4233-8B81-F0B1F85DB2DD}" destId="{F42DCFE5-6A16-4B09-A169-062D9ABBAA90}" srcOrd="0" destOrd="0" parTransId="{D1E1525B-8575-4E67-90E4-35118D5644EC}" sibTransId="{B5565427-8721-41A1-9C20-F1A5FF0E8206}"/>
    <dgm:cxn modelId="{E119D68D-E98F-4089-9EB2-F0882CDACBEF}" type="presOf" srcId="{4D19616A-DC0D-4894-8BDB-B5597F4841BE}" destId="{78E0EE07-D263-4AB6-831D-B1245BEBF31E}" srcOrd="0" destOrd="0" presId="urn:microsoft.com/office/officeart/2005/8/layout/orgChart1"/>
    <dgm:cxn modelId="{5150920E-D542-4BF1-9C4F-D3C1EBE0FDD8}" type="presOf" srcId="{1ED4F51E-7134-446E-A0D3-8EADFD147DC8}" destId="{5B01B647-9B23-4E25-AFCA-E2E938C56857}" srcOrd="0" destOrd="0" presId="urn:microsoft.com/office/officeart/2005/8/layout/orgChart1"/>
    <dgm:cxn modelId="{81698CC8-3BA7-4EA4-A660-C9F2F9913E0E}" type="presOf" srcId="{67183E54-BE9E-4D50-8245-88B981522275}" destId="{3918F421-51D3-4E7D-9459-73C54B11BF59}" srcOrd="0" destOrd="0" presId="urn:microsoft.com/office/officeart/2005/8/layout/orgChart1"/>
    <dgm:cxn modelId="{4322AC8B-2A73-4938-A449-FAF60071BFA3}" type="presOf" srcId="{D12427D6-7D9D-4DB8-B13D-EAB78A914BBE}" destId="{7831FC9A-B96F-4A16-8B8D-230E696F7B7C}" srcOrd="0" destOrd="0" presId="urn:microsoft.com/office/officeart/2005/8/layout/orgChart1"/>
    <dgm:cxn modelId="{6F309739-5A68-4E45-A66C-7D238E7E63E7}" type="presParOf" srcId="{5B01B647-9B23-4E25-AFCA-E2E938C56857}" destId="{92D01873-D6C2-4AE7-A079-CBAD7B504657}" srcOrd="0" destOrd="0" presId="urn:microsoft.com/office/officeart/2005/8/layout/orgChart1"/>
    <dgm:cxn modelId="{778D1E6C-B436-44E7-B42E-98831F8FC402}" type="presParOf" srcId="{92D01873-D6C2-4AE7-A079-CBAD7B504657}" destId="{0737504F-0223-4D1F-A9EC-9469FD8790A1}" srcOrd="0" destOrd="0" presId="urn:microsoft.com/office/officeart/2005/8/layout/orgChart1"/>
    <dgm:cxn modelId="{5A9E2D0A-EF29-4DFD-A5F6-5EF6172CC7E3}" type="presParOf" srcId="{0737504F-0223-4D1F-A9EC-9469FD8790A1}" destId="{6AE67681-40FC-4101-A701-F4ED88829FC9}" srcOrd="0" destOrd="0" presId="urn:microsoft.com/office/officeart/2005/8/layout/orgChart1"/>
    <dgm:cxn modelId="{5412CBA5-DB78-4C82-92E1-4424AE6D74E5}" type="presParOf" srcId="{0737504F-0223-4D1F-A9EC-9469FD8790A1}" destId="{AEABD64B-1F5D-4A1D-BE72-B42124895275}" srcOrd="1" destOrd="0" presId="urn:microsoft.com/office/officeart/2005/8/layout/orgChart1"/>
    <dgm:cxn modelId="{8F8D69D7-4DED-48DE-B7C5-93EF99F20A4B}" type="presParOf" srcId="{92D01873-D6C2-4AE7-A079-CBAD7B504657}" destId="{66DC7D62-571E-40A5-B5C0-E820ADCA71B2}" srcOrd="1" destOrd="0" presId="urn:microsoft.com/office/officeart/2005/8/layout/orgChart1"/>
    <dgm:cxn modelId="{AF8C75E4-C728-443E-BB61-AD30052659BB}" type="presParOf" srcId="{66DC7D62-571E-40A5-B5C0-E820ADCA71B2}" destId="{D15D2B95-2F45-4E32-A8D7-22D54FBBDA86}" srcOrd="0" destOrd="0" presId="urn:microsoft.com/office/officeart/2005/8/layout/orgChart1"/>
    <dgm:cxn modelId="{4D5A975C-36F2-4179-997A-2B5B5737C422}" type="presParOf" srcId="{66DC7D62-571E-40A5-B5C0-E820ADCA71B2}" destId="{E92E91A6-B471-41A9-95B4-D03BCE99B44C}" srcOrd="1" destOrd="0" presId="urn:microsoft.com/office/officeart/2005/8/layout/orgChart1"/>
    <dgm:cxn modelId="{44FAB810-6AD5-4369-92B5-5CD869C3F7D7}" type="presParOf" srcId="{E92E91A6-B471-41A9-95B4-D03BCE99B44C}" destId="{57901B45-C23F-465D-8A5E-5B8D5D48FA7B}" srcOrd="0" destOrd="0" presId="urn:microsoft.com/office/officeart/2005/8/layout/orgChart1"/>
    <dgm:cxn modelId="{B21D241E-A861-43E6-B9C9-C1A6670FF001}" type="presParOf" srcId="{57901B45-C23F-465D-8A5E-5B8D5D48FA7B}" destId="{D57C66DF-15A9-4223-AB27-12BB3D75648E}" srcOrd="0" destOrd="0" presId="urn:microsoft.com/office/officeart/2005/8/layout/orgChart1"/>
    <dgm:cxn modelId="{6024A8F0-675C-47CC-B68B-39DBA8A51218}" type="presParOf" srcId="{57901B45-C23F-465D-8A5E-5B8D5D48FA7B}" destId="{DD2C83C7-F410-4B93-86AC-785ABE7CC621}" srcOrd="1" destOrd="0" presId="urn:microsoft.com/office/officeart/2005/8/layout/orgChart1"/>
    <dgm:cxn modelId="{23B366E4-EC07-463F-97E7-1D1E7D7EBC76}" type="presParOf" srcId="{E92E91A6-B471-41A9-95B4-D03BCE99B44C}" destId="{B5B28565-635F-4CFA-B6B4-A8E153291EC1}" srcOrd="1" destOrd="0" presId="urn:microsoft.com/office/officeart/2005/8/layout/orgChart1"/>
    <dgm:cxn modelId="{77447CC0-FED0-432D-AD0C-559D5D326471}" type="presParOf" srcId="{E92E91A6-B471-41A9-95B4-D03BCE99B44C}" destId="{4EC29251-2ACC-4A72-A229-14844A2188B4}" srcOrd="2" destOrd="0" presId="urn:microsoft.com/office/officeart/2005/8/layout/orgChart1"/>
    <dgm:cxn modelId="{3A9DA3E0-288A-4A5F-9010-87EF4C995AD8}" type="presParOf" srcId="{66DC7D62-571E-40A5-B5C0-E820ADCA71B2}" destId="{15547539-9CE5-4166-BCEF-C8442A1C6701}" srcOrd="2" destOrd="0" presId="urn:microsoft.com/office/officeart/2005/8/layout/orgChart1"/>
    <dgm:cxn modelId="{20AC0C51-F4AC-454E-9B52-2F98E6B206FB}" type="presParOf" srcId="{66DC7D62-571E-40A5-B5C0-E820ADCA71B2}" destId="{85D5B49F-9D20-4DFC-A8D2-A301B20EE40B}" srcOrd="3" destOrd="0" presId="urn:microsoft.com/office/officeart/2005/8/layout/orgChart1"/>
    <dgm:cxn modelId="{808EE351-6B3E-4334-936F-C4909F53B2D3}" type="presParOf" srcId="{85D5B49F-9D20-4DFC-A8D2-A301B20EE40B}" destId="{26F98531-26F8-486E-B46F-A8A7CBDAEA57}" srcOrd="0" destOrd="0" presId="urn:microsoft.com/office/officeart/2005/8/layout/orgChart1"/>
    <dgm:cxn modelId="{1CA1BE58-F02D-474D-B548-D8D714F22D6B}" type="presParOf" srcId="{26F98531-26F8-486E-B46F-A8A7CBDAEA57}" destId="{78E0EE07-D263-4AB6-831D-B1245BEBF31E}" srcOrd="0" destOrd="0" presId="urn:microsoft.com/office/officeart/2005/8/layout/orgChart1"/>
    <dgm:cxn modelId="{49647D15-62F7-46B7-99D6-C0A8A014E1C8}" type="presParOf" srcId="{26F98531-26F8-486E-B46F-A8A7CBDAEA57}" destId="{32F186F0-F7A2-4DC2-90F4-31FB2FD0A6FD}" srcOrd="1" destOrd="0" presId="urn:microsoft.com/office/officeart/2005/8/layout/orgChart1"/>
    <dgm:cxn modelId="{803F806F-ACD6-429F-A3A2-630147409697}" type="presParOf" srcId="{85D5B49F-9D20-4DFC-A8D2-A301B20EE40B}" destId="{E76619BD-5120-4D04-A456-7EBB0C60E0D8}" srcOrd="1" destOrd="0" presId="urn:microsoft.com/office/officeart/2005/8/layout/orgChart1"/>
    <dgm:cxn modelId="{06C2E629-41A5-4F97-BB83-1D9FDD4B0E6B}" type="presParOf" srcId="{85D5B49F-9D20-4DFC-A8D2-A301B20EE40B}" destId="{A63A18C6-DDBD-447E-8C94-4F03C6559A1E}" srcOrd="2" destOrd="0" presId="urn:microsoft.com/office/officeart/2005/8/layout/orgChart1"/>
    <dgm:cxn modelId="{A39727C0-7C71-4BFA-B994-0108917AEBC1}" type="presParOf" srcId="{66DC7D62-571E-40A5-B5C0-E820ADCA71B2}" destId="{3918F421-51D3-4E7D-9459-73C54B11BF59}" srcOrd="4" destOrd="0" presId="urn:microsoft.com/office/officeart/2005/8/layout/orgChart1"/>
    <dgm:cxn modelId="{CC4894F7-E417-4CC8-843A-CA81A6AFDE39}" type="presParOf" srcId="{66DC7D62-571E-40A5-B5C0-E820ADCA71B2}" destId="{A4E756EB-4C06-4FF5-9591-2E36FFF3DDD6}" srcOrd="5" destOrd="0" presId="urn:microsoft.com/office/officeart/2005/8/layout/orgChart1"/>
    <dgm:cxn modelId="{9FC844CE-75D2-41D1-9E45-EDA6D5798202}" type="presParOf" srcId="{A4E756EB-4C06-4FF5-9591-2E36FFF3DDD6}" destId="{B406EFB9-B661-421B-BE73-2508CBB63BD9}" srcOrd="0" destOrd="0" presId="urn:microsoft.com/office/officeart/2005/8/layout/orgChart1"/>
    <dgm:cxn modelId="{B1FA07B1-BED5-45FA-91BB-0049CB54574A}" type="presParOf" srcId="{B406EFB9-B661-421B-BE73-2508CBB63BD9}" destId="{7831FC9A-B96F-4A16-8B8D-230E696F7B7C}" srcOrd="0" destOrd="0" presId="urn:microsoft.com/office/officeart/2005/8/layout/orgChart1"/>
    <dgm:cxn modelId="{802B78D2-3C5B-4D22-BBAA-3B6C7B90EC9C}" type="presParOf" srcId="{B406EFB9-B661-421B-BE73-2508CBB63BD9}" destId="{5B2F620C-7D19-4072-816F-E303D544DC47}" srcOrd="1" destOrd="0" presId="urn:microsoft.com/office/officeart/2005/8/layout/orgChart1"/>
    <dgm:cxn modelId="{4F7F5C70-C902-41E6-961F-45E2182F7E81}" type="presParOf" srcId="{A4E756EB-4C06-4FF5-9591-2E36FFF3DDD6}" destId="{D4FBEFE9-DB82-454C-85DD-64433A38ACFE}" srcOrd="1" destOrd="0" presId="urn:microsoft.com/office/officeart/2005/8/layout/orgChart1"/>
    <dgm:cxn modelId="{80C4177A-142F-4C1C-9979-7419E65A0B94}" type="presParOf" srcId="{A4E756EB-4C06-4FF5-9591-2E36FFF3DDD6}" destId="{C6D2FAA9-ECE7-46E9-979A-4CFE172B25BC}" srcOrd="2" destOrd="0" presId="urn:microsoft.com/office/officeart/2005/8/layout/orgChart1"/>
    <dgm:cxn modelId="{675B2EF8-FB6B-48A0-9969-F42A39D14FD4}" type="presParOf" srcId="{92D01873-D6C2-4AE7-A079-CBAD7B504657}" destId="{A0644233-D7FD-460E-8A66-F2DDC4E50CF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67637D1-6774-4803-9E76-5B8FE8F4AA4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9145D38A-9037-49D4-8216-CC729939EEAF}">
      <dgm:prSet custT="1"/>
      <dgm:spPr/>
      <dgm:t>
        <a:bodyPr/>
        <a:lstStyle/>
        <a:p>
          <a:pPr rtl="0"/>
          <a:r>
            <a:rPr lang="uk-UA" sz="1600" dirty="0" smtClean="0"/>
            <a:t>робота МСЕК, визначення групи інвалідності (робота ЛКК експертні питання) – </a:t>
          </a:r>
          <a:r>
            <a:rPr lang="uk-UA" sz="1600" dirty="0" smtClean="0"/>
            <a:t>30;</a:t>
          </a:r>
          <a:endParaRPr lang="uk-UA" sz="1600" dirty="0"/>
        </a:p>
      </dgm:t>
    </dgm:pt>
    <dgm:pt modelId="{C46199D3-A363-4122-B742-024274AD4439}" type="parTrans" cxnId="{884ADC57-5635-4ECE-B15B-8A1B859CFF4A}">
      <dgm:prSet/>
      <dgm:spPr/>
      <dgm:t>
        <a:bodyPr/>
        <a:lstStyle/>
        <a:p>
          <a:endParaRPr lang="uk-UA" sz="2400"/>
        </a:p>
      </dgm:t>
    </dgm:pt>
    <dgm:pt modelId="{597C4C89-8537-44E5-BFDB-F9B57A1C41E0}" type="sibTrans" cxnId="{884ADC57-5635-4ECE-B15B-8A1B859CFF4A}">
      <dgm:prSet/>
      <dgm:spPr/>
      <dgm:t>
        <a:bodyPr/>
        <a:lstStyle/>
        <a:p>
          <a:endParaRPr lang="uk-UA" sz="2400"/>
        </a:p>
      </dgm:t>
    </dgm:pt>
    <dgm:pt modelId="{99C4C3DB-82D0-48CA-8293-807908AD904A}">
      <dgm:prSet custT="1"/>
      <dgm:spPr/>
      <dgm:t>
        <a:bodyPr/>
        <a:lstStyle/>
        <a:p>
          <a:pPr rtl="0"/>
          <a:r>
            <a:rPr lang="uk-UA" sz="1600" dirty="0" smtClean="0"/>
            <a:t>робота </a:t>
          </a:r>
          <a:r>
            <a:rPr lang="uk-UA" sz="1600" dirty="0" smtClean="0"/>
            <a:t>закладів охорони здоров’я </a:t>
          </a:r>
          <a:r>
            <a:rPr lang="uk-UA" sz="1600" dirty="0" smtClean="0"/>
            <a:t>- </a:t>
          </a:r>
          <a:r>
            <a:rPr lang="uk-UA" sz="1600" dirty="0" smtClean="0"/>
            <a:t>16;</a:t>
          </a:r>
          <a:endParaRPr lang="uk-UA" sz="1600" dirty="0"/>
        </a:p>
      </dgm:t>
    </dgm:pt>
    <dgm:pt modelId="{0214570B-B0DE-4160-8CC0-B608A55C989C}" type="parTrans" cxnId="{DAE3F54F-9D8A-4EEE-9A07-C6BA555BF366}">
      <dgm:prSet/>
      <dgm:spPr/>
      <dgm:t>
        <a:bodyPr/>
        <a:lstStyle/>
        <a:p>
          <a:endParaRPr lang="uk-UA" sz="2400"/>
        </a:p>
      </dgm:t>
    </dgm:pt>
    <dgm:pt modelId="{03F5B759-8C67-4474-9454-BC1FB4FB6B5E}" type="sibTrans" cxnId="{DAE3F54F-9D8A-4EEE-9A07-C6BA555BF366}">
      <dgm:prSet/>
      <dgm:spPr/>
      <dgm:t>
        <a:bodyPr/>
        <a:lstStyle/>
        <a:p>
          <a:endParaRPr lang="uk-UA" sz="2400"/>
        </a:p>
      </dgm:t>
    </dgm:pt>
    <dgm:pt modelId="{2CF32F7E-FA8A-45AE-8474-2761C02513E4}">
      <dgm:prSet custT="1"/>
      <dgm:spPr/>
      <dgm:t>
        <a:bodyPr/>
        <a:lstStyle/>
        <a:p>
          <a:pPr rtl="0"/>
          <a:r>
            <a:rPr lang="uk-UA" sz="1600" dirty="0" smtClean="0"/>
            <a:t>забезпечення засобами лікування та протезування – </a:t>
          </a:r>
          <a:r>
            <a:rPr lang="uk-UA" sz="1600" dirty="0" smtClean="0"/>
            <a:t>14;</a:t>
          </a:r>
          <a:endParaRPr lang="uk-UA" sz="1600" dirty="0"/>
        </a:p>
      </dgm:t>
    </dgm:pt>
    <dgm:pt modelId="{34356FDD-2EE4-4680-B867-A05B648D408B}" type="parTrans" cxnId="{1A825B97-DBD8-43BC-BEB5-57ED0AA0A53B}">
      <dgm:prSet/>
      <dgm:spPr/>
      <dgm:t>
        <a:bodyPr/>
        <a:lstStyle/>
        <a:p>
          <a:endParaRPr lang="uk-UA" sz="2400"/>
        </a:p>
      </dgm:t>
    </dgm:pt>
    <dgm:pt modelId="{0E645D62-82C1-4773-AEAF-767AEC52AC05}" type="sibTrans" cxnId="{1A825B97-DBD8-43BC-BEB5-57ED0AA0A53B}">
      <dgm:prSet/>
      <dgm:spPr/>
      <dgm:t>
        <a:bodyPr/>
        <a:lstStyle/>
        <a:p>
          <a:endParaRPr lang="uk-UA" sz="2400"/>
        </a:p>
      </dgm:t>
    </dgm:pt>
    <dgm:pt modelId="{215AE4E6-6C42-490F-8A9C-05A1F22DB87C}">
      <dgm:prSet custT="1"/>
      <dgm:spPr/>
      <dgm:t>
        <a:bodyPr/>
        <a:lstStyle/>
        <a:p>
          <a:pPr rtl="0"/>
          <a:r>
            <a:rPr lang="uk-UA" sz="1600" dirty="0" smtClean="0"/>
            <a:t>мережа лікарняних установ та забезпечення їх медичним обладнанням – </a:t>
          </a:r>
          <a:r>
            <a:rPr lang="uk-UA" sz="1600" dirty="0" smtClean="0"/>
            <a:t>13;</a:t>
          </a:r>
          <a:endParaRPr lang="uk-UA" sz="1600" dirty="0"/>
        </a:p>
      </dgm:t>
    </dgm:pt>
    <dgm:pt modelId="{84F4C622-32B4-4D71-85FF-3341E716E26C}" type="parTrans" cxnId="{F8E92DBE-3D6D-4004-8D8B-314EDE5226E4}">
      <dgm:prSet/>
      <dgm:spPr/>
      <dgm:t>
        <a:bodyPr/>
        <a:lstStyle/>
        <a:p>
          <a:endParaRPr lang="uk-UA" sz="2400"/>
        </a:p>
      </dgm:t>
    </dgm:pt>
    <dgm:pt modelId="{AD796A4B-D8BD-4E71-833E-1368C8581783}" type="sibTrans" cxnId="{F8E92DBE-3D6D-4004-8D8B-314EDE5226E4}">
      <dgm:prSet/>
      <dgm:spPr/>
      <dgm:t>
        <a:bodyPr/>
        <a:lstStyle/>
        <a:p>
          <a:endParaRPr lang="uk-UA" sz="2400"/>
        </a:p>
      </dgm:t>
    </dgm:pt>
    <dgm:pt modelId="{86EEC6D3-8A07-48B3-B57D-7356A238920B}">
      <dgm:prSet custT="1"/>
      <dgm:spPr/>
      <dgm:t>
        <a:bodyPr/>
        <a:lstStyle/>
        <a:p>
          <a:pPr rtl="0"/>
          <a:r>
            <a:rPr lang="uk-UA" sz="1600" dirty="0" smtClean="0"/>
            <a:t>дії та бездіяльність працівників охорони здоров’я, неналежне ставлення до хворих – </a:t>
          </a:r>
          <a:r>
            <a:rPr lang="uk-UA" sz="1600" dirty="0" smtClean="0"/>
            <a:t>24;</a:t>
          </a:r>
          <a:endParaRPr lang="uk-UA" sz="1600" dirty="0"/>
        </a:p>
      </dgm:t>
    </dgm:pt>
    <dgm:pt modelId="{D31D0B8C-C411-4FBF-A9FC-8C2DE13855A0}" type="parTrans" cxnId="{9BD21C31-51B9-424F-8648-A9F53FA7AC58}">
      <dgm:prSet/>
      <dgm:spPr/>
      <dgm:t>
        <a:bodyPr/>
        <a:lstStyle/>
        <a:p>
          <a:endParaRPr lang="uk-UA" sz="2400"/>
        </a:p>
      </dgm:t>
    </dgm:pt>
    <dgm:pt modelId="{7A84AB44-4E59-4957-B2A5-B6C7EE6FCF1B}" type="sibTrans" cxnId="{9BD21C31-51B9-424F-8648-A9F53FA7AC58}">
      <dgm:prSet/>
      <dgm:spPr/>
      <dgm:t>
        <a:bodyPr/>
        <a:lstStyle/>
        <a:p>
          <a:endParaRPr lang="uk-UA" sz="2400"/>
        </a:p>
      </dgm:t>
    </dgm:pt>
    <dgm:pt modelId="{59B91C5B-FB91-4D7C-BFA5-D05E3A6ED29F}">
      <dgm:prSet custT="1"/>
      <dgm:spPr/>
      <dgm:t>
        <a:bodyPr/>
        <a:lstStyle/>
        <a:p>
          <a:pPr rtl="0"/>
          <a:r>
            <a:rPr lang="uk-UA" sz="1600" dirty="0" smtClean="0"/>
            <a:t>інші питання охорони здоров’я – </a:t>
          </a:r>
          <a:r>
            <a:rPr lang="uk-UA" sz="1600" dirty="0" smtClean="0"/>
            <a:t>89;</a:t>
          </a:r>
          <a:endParaRPr lang="uk-UA" sz="1600" dirty="0"/>
        </a:p>
      </dgm:t>
    </dgm:pt>
    <dgm:pt modelId="{44648153-AD31-4E07-9FB1-E6B5F69B75C8}" type="parTrans" cxnId="{36FFCB36-0642-4230-92A3-409A42777B92}">
      <dgm:prSet/>
      <dgm:spPr/>
      <dgm:t>
        <a:bodyPr/>
        <a:lstStyle/>
        <a:p>
          <a:endParaRPr lang="uk-UA" sz="2400"/>
        </a:p>
      </dgm:t>
    </dgm:pt>
    <dgm:pt modelId="{77E4C4C5-8A07-4371-B105-083F25E48A08}" type="sibTrans" cxnId="{36FFCB36-0642-4230-92A3-409A42777B92}">
      <dgm:prSet/>
      <dgm:spPr/>
      <dgm:t>
        <a:bodyPr/>
        <a:lstStyle/>
        <a:p>
          <a:endParaRPr lang="uk-UA" sz="2400"/>
        </a:p>
      </dgm:t>
    </dgm:pt>
    <dgm:pt modelId="{9C0C72C7-CB00-4871-B6B3-4C133DE6F378}" type="pres">
      <dgm:prSet presAssocID="{A67637D1-6774-4803-9E76-5B8FE8F4AA4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4002BB03-95C8-4902-A1C2-C9F1D4A178E4}" type="pres">
      <dgm:prSet presAssocID="{9145D38A-9037-49D4-8216-CC729939EEAF}" presName="parentText" presStyleLbl="node1" presStyleIdx="0" presStyleCnt="6" custLinFactY="7146" custLinFactNeighborX="-1592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C6FC17E-6B27-46E6-9353-D4139FFB88A2}" type="pres">
      <dgm:prSet presAssocID="{597C4C89-8537-44E5-BFDB-F9B57A1C41E0}" presName="spacer" presStyleCnt="0"/>
      <dgm:spPr/>
    </dgm:pt>
    <dgm:pt modelId="{FA9BFC5E-706C-47AE-A562-368C7531D828}" type="pres">
      <dgm:prSet presAssocID="{99C4C3DB-82D0-48CA-8293-807908AD904A}" presName="parentText" presStyleLbl="node1" presStyleIdx="1" presStyleCnt="6" custLinFactY="1515" custLinFactNeighborX="-1343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B4D1F35-5994-4748-B4F4-368B383B792D}" type="pres">
      <dgm:prSet presAssocID="{03F5B759-8C67-4474-9454-BC1FB4FB6B5E}" presName="spacer" presStyleCnt="0"/>
      <dgm:spPr/>
    </dgm:pt>
    <dgm:pt modelId="{2270C78A-065F-4CEC-BF55-81494293E5B7}" type="pres">
      <dgm:prSet presAssocID="{2CF32F7E-FA8A-45AE-8474-2761C02513E4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E200958-0703-4A0E-9E84-22F5E6CA0F0F}" type="pres">
      <dgm:prSet presAssocID="{0E645D62-82C1-4773-AEAF-767AEC52AC05}" presName="spacer" presStyleCnt="0"/>
      <dgm:spPr/>
    </dgm:pt>
    <dgm:pt modelId="{357CBA0A-98DE-4BC2-A387-90740AFED75E}" type="pres">
      <dgm:prSet presAssocID="{215AE4E6-6C42-490F-8A9C-05A1F22DB87C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B31D8A7-0F08-4CEB-872C-43DB20BB669B}" type="pres">
      <dgm:prSet presAssocID="{AD796A4B-D8BD-4E71-833E-1368C8581783}" presName="spacer" presStyleCnt="0"/>
      <dgm:spPr/>
    </dgm:pt>
    <dgm:pt modelId="{243AE574-7A65-4D2A-ACF3-0C366DEA9D5F}" type="pres">
      <dgm:prSet presAssocID="{86EEC6D3-8A07-48B3-B57D-7356A238920B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2F27246-453D-4936-B235-09045BCBB351}" type="pres">
      <dgm:prSet presAssocID="{7A84AB44-4E59-4957-B2A5-B6C7EE6FCF1B}" presName="spacer" presStyleCnt="0"/>
      <dgm:spPr/>
    </dgm:pt>
    <dgm:pt modelId="{43EBBB65-416A-4559-93E2-0F47542A7228}" type="pres">
      <dgm:prSet presAssocID="{59B91C5B-FB91-4D7C-BFA5-D05E3A6ED29F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DAE3F54F-9D8A-4EEE-9A07-C6BA555BF366}" srcId="{A67637D1-6774-4803-9E76-5B8FE8F4AA49}" destId="{99C4C3DB-82D0-48CA-8293-807908AD904A}" srcOrd="1" destOrd="0" parTransId="{0214570B-B0DE-4160-8CC0-B608A55C989C}" sibTransId="{03F5B759-8C67-4474-9454-BC1FB4FB6B5E}"/>
    <dgm:cxn modelId="{3CBA2781-CF8D-409C-A751-515FAEADF943}" type="presOf" srcId="{A67637D1-6774-4803-9E76-5B8FE8F4AA49}" destId="{9C0C72C7-CB00-4871-B6B3-4C133DE6F378}" srcOrd="0" destOrd="0" presId="urn:microsoft.com/office/officeart/2005/8/layout/vList2"/>
    <dgm:cxn modelId="{C24B2DEE-34B2-4643-832D-AA0CC72E9191}" type="presOf" srcId="{215AE4E6-6C42-490F-8A9C-05A1F22DB87C}" destId="{357CBA0A-98DE-4BC2-A387-90740AFED75E}" srcOrd="0" destOrd="0" presId="urn:microsoft.com/office/officeart/2005/8/layout/vList2"/>
    <dgm:cxn modelId="{884ADC57-5635-4ECE-B15B-8A1B859CFF4A}" srcId="{A67637D1-6774-4803-9E76-5B8FE8F4AA49}" destId="{9145D38A-9037-49D4-8216-CC729939EEAF}" srcOrd="0" destOrd="0" parTransId="{C46199D3-A363-4122-B742-024274AD4439}" sibTransId="{597C4C89-8537-44E5-BFDB-F9B57A1C41E0}"/>
    <dgm:cxn modelId="{5A55B9FF-6EED-413F-B9E0-7041ABBE346C}" type="presOf" srcId="{99C4C3DB-82D0-48CA-8293-807908AD904A}" destId="{FA9BFC5E-706C-47AE-A562-368C7531D828}" srcOrd="0" destOrd="0" presId="urn:microsoft.com/office/officeart/2005/8/layout/vList2"/>
    <dgm:cxn modelId="{36FFCB36-0642-4230-92A3-409A42777B92}" srcId="{A67637D1-6774-4803-9E76-5B8FE8F4AA49}" destId="{59B91C5B-FB91-4D7C-BFA5-D05E3A6ED29F}" srcOrd="5" destOrd="0" parTransId="{44648153-AD31-4E07-9FB1-E6B5F69B75C8}" sibTransId="{77E4C4C5-8A07-4371-B105-083F25E48A08}"/>
    <dgm:cxn modelId="{1A825B97-DBD8-43BC-BEB5-57ED0AA0A53B}" srcId="{A67637D1-6774-4803-9E76-5B8FE8F4AA49}" destId="{2CF32F7E-FA8A-45AE-8474-2761C02513E4}" srcOrd="2" destOrd="0" parTransId="{34356FDD-2EE4-4680-B867-A05B648D408B}" sibTransId="{0E645D62-82C1-4773-AEAF-767AEC52AC05}"/>
    <dgm:cxn modelId="{9BD21C31-51B9-424F-8648-A9F53FA7AC58}" srcId="{A67637D1-6774-4803-9E76-5B8FE8F4AA49}" destId="{86EEC6D3-8A07-48B3-B57D-7356A238920B}" srcOrd="4" destOrd="0" parTransId="{D31D0B8C-C411-4FBF-A9FC-8C2DE13855A0}" sibTransId="{7A84AB44-4E59-4957-B2A5-B6C7EE6FCF1B}"/>
    <dgm:cxn modelId="{A4284C2B-0B5D-45BE-A7CE-A21AA83CFDC6}" type="presOf" srcId="{86EEC6D3-8A07-48B3-B57D-7356A238920B}" destId="{243AE574-7A65-4D2A-ACF3-0C366DEA9D5F}" srcOrd="0" destOrd="0" presId="urn:microsoft.com/office/officeart/2005/8/layout/vList2"/>
    <dgm:cxn modelId="{DF41132F-65DA-4DDC-A040-0015800C316B}" type="presOf" srcId="{2CF32F7E-FA8A-45AE-8474-2761C02513E4}" destId="{2270C78A-065F-4CEC-BF55-81494293E5B7}" srcOrd="0" destOrd="0" presId="urn:microsoft.com/office/officeart/2005/8/layout/vList2"/>
    <dgm:cxn modelId="{860ED538-8FF7-4B3F-B496-892B1B6C88EA}" type="presOf" srcId="{59B91C5B-FB91-4D7C-BFA5-D05E3A6ED29F}" destId="{43EBBB65-416A-4559-93E2-0F47542A7228}" srcOrd="0" destOrd="0" presId="urn:microsoft.com/office/officeart/2005/8/layout/vList2"/>
    <dgm:cxn modelId="{F8E92DBE-3D6D-4004-8D8B-314EDE5226E4}" srcId="{A67637D1-6774-4803-9E76-5B8FE8F4AA49}" destId="{215AE4E6-6C42-490F-8A9C-05A1F22DB87C}" srcOrd="3" destOrd="0" parTransId="{84F4C622-32B4-4D71-85FF-3341E716E26C}" sibTransId="{AD796A4B-D8BD-4E71-833E-1368C8581783}"/>
    <dgm:cxn modelId="{441266F3-086E-4586-A987-250E57E2ECFC}" type="presOf" srcId="{9145D38A-9037-49D4-8216-CC729939EEAF}" destId="{4002BB03-95C8-4902-A1C2-C9F1D4A178E4}" srcOrd="0" destOrd="0" presId="urn:microsoft.com/office/officeart/2005/8/layout/vList2"/>
    <dgm:cxn modelId="{AA5DAD88-E511-4138-919F-633A4EC3201C}" type="presParOf" srcId="{9C0C72C7-CB00-4871-B6B3-4C133DE6F378}" destId="{4002BB03-95C8-4902-A1C2-C9F1D4A178E4}" srcOrd="0" destOrd="0" presId="urn:microsoft.com/office/officeart/2005/8/layout/vList2"/>
    <dgm:cxn modelId="{D9C8556C-3D2B-48A4-BBDF-F55186F56CE0}" type="presParOf" srcId="{9C0C72C7-CB00-4871-B6B3-4C133DE6F378}" destId="{3C6FC17E-6B27-46E6-9353-D4139FFB88A2}" srcOrd="1" destOrd="0" presId="urn:microsoft.com/office/officeart/2005/8/layout/vList2"/>
    <dgm:cxn modelId="{49D220B1-8046-4E75-A991-46CF5D70071A}" type="presParOf" srcId="{9C0C72C7-CB00-4871-B6B3-4C133DE6F378}" destId="{FA9BFC5E-706C-47AE-A562-368C7531D828}" srcOrd="2" destOrd="0" presId="urn:microsoft.com/office/officeart/2005/8/layout/vList2"/>
    <dgm:cxn modelId="{A8CD42DF-CC69-475A-B3C3-15F573A078AF}" type="presParOf" srcId="{9C0C72C7-CB00-4871-B6B3-4C133DE6F378}" destId="{2B4D1F35-5994-4748-B4F4-368B383B792D}" srcOrd="3" destOrd="0" presId="urn:microsoft.com/office/officeart/2005/8/layout/vList2"/>
    <dgm:cxn modelId="{7BAD75C4-9F2C-4268-ABDC-79522EF82E45}" type="presParOf" srcId="{9C0C72C7-CB00-4871-B6B3-4C133DE6F378}" destId="{2270C78A-065F-4CEC-BF55-81494293E5B7}" srcOrd="4" destOrd="0" presId="urn:microsoft.com/office/officeart/2005/8/layout/vList2"/>
    <dgm:cxn modelId="{D14652C2-5F5B-4F14-82BC-44DDFA455208}" type="presParOf" srcId="{9C0C72C7-CB00-4871-B6B3-4C133DE6F378}" destId="{3E200958-0703-4A0E-9E84-22F5E6CA0F0F}" srcOrd="5" destOrd="0" presId="urn:microsoft.com/office/officeart/2005/8/layout/vList2"/>
    <dgm:cxn modelId="{E2C092C6-3BA6-4750-8646-9E9557326FD0}" type="presParOf" srcId="{9C0C72C7-CB00-4871-B6B3-4C133DE6F378}" destId="{357CBA0A-98DE-4BC2-A387-90740AFED75E}" srcOrd="6" destOrd="0" presId="urn:microsoft.com/office/officeart/2005/8/layout/vList2"/>
    <dgm:cxn modelId="{958C9843-05C3-4BAA-8AEB-3A353C477FE7}" type="presParOf" srcId="{9C0C72C7-CB00-4871-B6B3-4C133DE6F378}" destId="{3B31D8A7-0F08-4CEB-872C-43DB20BB669B}" srcOrd="7" destOrd="0" presId="urn:microsoft.com/office/officeart/2005/8/layout/vList2"/>
    <dgm:cxn modelId="{77E8678B-8AF1-4514-8BAF-FEB90474373F}" type="presParOf" srcId="{9C0C72C7-CB00-4871-B6B3-4C133DE6F378}" destId="{243AE574-7A65-4D2A-ACF3-0C366DEA9D5F}" srcOrd="8" destOrd="0" presId="urn:microsoft.com/office/officeart/2005/8/layout/vList2"/>
    <dgm:cxn modelId="{EB726952-D094-47C4-8005-0DC504440414}" type="presParOf" srcId="{9C0C72C7-CB00-4871-B6B3-4C133DE6F378}" destId="{62F27246-453D-4936-B235-09045BCBB351}" srcOrd="9" destOrd="0" presId="urn:microsoft.com/office/officeart/2005/8/layout/vList2"/>
    <dgm:cxn modelId="{7B5B2CFE-D5F4-409C-B878-068D731665A5}" type="presParOf" srcId="{9C0C72C7-CB00-4871-B6B3-4C133DE6F378}" destId="{43EBBB65-416A-4559-93E2-0F47542A7228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0C0A34-120F-47D0-ABEB-7E9C86E3838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uk-UA"/>
        </a:p>
      </dgm:t>
    </dgm:pt>
    <dgm:pt modelId="{A85CBA5B-C9D8-4479-8B4F-28AED9DB6A23}">
      <dgm:prSet/>
      <dgm:spPr/>
      <dgm:t>
        <a:bodyPr/>
        <a:lstStyle/>
        <a:p>
          <a:pPr rtl="0"/>
          <a:r>
            <a:rPr lang="uk-UA" b="1" dirty="0" smtClean="0"/>
            <a:t>У трьох лікарнях існують стаціонарні реабілітаційні відділення на 110 ліжок:</a:t>
          </a:r>
          <a:endParaRPr lang="uk-UA" dirty="0"/>
        </a:p>
      </dgm:t>
    </dgm:pt>
    <dgm:pt modelId="{CBA268BA-A018-49E9-BECD-9061B61308E4}" type="parTrans" cxnId="{32E3AB27-B4C9-4E1E-9D99-805D1827F1AA}">
      <dgm:prSet/>
      <dgm:spPr/>
      <dgm:t>
        <a:bodyPr/>
        <a:lstStyle/>
        <a:p>
          <a:endParaRPr lang="uk-UA"/>
        </a:p>
      </dgm:t>
    </dgm:pt>
    <dgm:pt modelId="{42365AEA-AB65-4A58-A110-532013DE17E3}" type="sibTrans" cxnId="{32E3AB27-B4C9-4E1E-9D99-805D1827F1AA}">
      <dgm:prSet/>
      <dgm:spPr/>
      <dgm:t>
        <a:bodyPr/>
        <a:lstStyle/>
        <a:p>
          <a:endParaRPr lang="uk-UA"/>
        </a:p>
      </dgm:t>
    </dgm:pt>
    <dgm:pt modelId="{EFBCA89A-2C28-4ADD-B2DA-ED94AACF53A3}">
      <dgm:prSet/>
      <dgm:spPr/>
      <dgm:t>
        <a:bodyPr/>
        <a:lstStyle/>
        <a:p>
          <a:pPr rtl="0"/>
          <a:r>
            <a:rPr lang="uk-UA" b="1" smtClean="0"/>
            <a:t>ЦМЛ - 30  ліжок;</a:t>
          </a:r>
          <a:endParaRPr lang="uk-UA"/>
        </a:p>
      </dgm:t>
    </dgm:pt>
    <dgm:pt modelId="{98C8F8E5-7534-4344-9883-47B73599A29E}" type="parTrans" cxnId="{1C3E62DB-A307-44C6-809E-E7328DBA964C}">
      <dgm:prSet/>
      <dgm:spPr/>
      <dgm:t>
        <a:bodyPr/>
        <a:lstStyle/>
        <a:p>
          <a:endParaRPr lang="uk-UA"/>
        </a:p>
      </dgm:t>
    </dgm:pt>
    <dgm:pt modelId="{37FAA35E-3ACD-4A04-9BB3-9366882C4016}" type="sibTrans" cxnId="{1C3E62DB-A307-44C6-809E-E7328DBA964C}">
      <dgm:prSet/>
      <dgm:spPr/>
      <dgm:t>
        <a:bodyPr/>
        <a:lstStyle/>
        <a:p>
          <a:endParaRPr lang="uk-UA"/>
        </a:p>
      </dgm:t>
    </dgm:pt>
    <dgm:pt modelId="{E888BDCF-6B67-44AE-8B0F-47038A858744}">
      <dgm:prSet/>
      <dgm:spPr/>
      <dgm:t>
        <a:bodyPr/>
        <a:lstStyle/>
        <a:p>
          <a:pPr rtl="0"/>
          <a:r>
            <a:rPr lang="uk-UA" b="1" smtClean="0"/>
            <a:t>ЛШМД - 40 ліжок;</a:t>
          </a:r>
          <a:endParaRPr lang="uk-UA"/>
        </a:p>
      </dgm:t>
    </dgm:pt>
    <dgm:pt modelId="{65CE917D-0A28-4B26-94D1-DD54797017CB}" type="parTrans" cxnId="{62354577-AAB4-4A0B-A7F0-3FFD10453B0F}">
      <dgm:prSet/>
      <dgm:spPr/>
      <dgm:t>
        <a:bodyPr/>
        <a:lstStyle/>
        <a:p>
          <a:endParaRPr lang="uk-UA"/>
        </a:p>
      </dgm:t>
    </dgm:pt>
    <dgm:pt modelId="{8CF6DFB9-FA9A-45B5-A100-3A0B481F96DD}" type="sibTrans" cxnId="{62354577-AAB4-4A0B-A7F0-3FFD10453B0F}">
      <dgm:prSet/>
      <dgm:spPr/>
      <dgm:t>
        <a:bodyPr/>
        <a:lstStyle/>
        <a:p>
          <a:endParaRPr lang="uk-UA"/>
        </a:p>
      </dgm:t>
    </dgm:pt>
    <dgm:pt modelId="{9D8519D7-91A0-47C6-8E9F-71F4A36E4509}">
      <dgm:prSet/>
      <dgm:spPr/>
      <dgm:t>
        <a:bodyPr/>
        <a:lstStyle/>
        <a:p>
          <a:pPr rtl="0"/>
          <a:r>
            <a:rPr lang="uk-UA" b="1" smtClean="0"/>
            <a:t>ДМЛ -  40 ліжок</a:t>
          </a:r>
          <a:endParaRPr lang="uk-UA"/>
        </a:p>
      </dgm:t>
    </dgm:pt>
    <dgm:pt modelId="{779E8878-A4F1-47FE-ABEB-959EE089E042}" type="parTrans" cxnId="{FF9FDC1C-8217-498A-AAC9-862D3808D723}">
      <dgm:prSet/>
      <dgm:spPr/>
      <dgm:t>
        <a:bodyPr/>
        <a:lstStyle/>
        <a:p>
          <a:endParaRPr lang="uk-UA"/>
        </a:p>
      </dgm:t>
    </dgm:pt>
    <dgm:pt modelId="{1DBF85CD-250D-48BC-B586-7AA252D049A0}" type="sibTrans" cxnId="{FF9FDC1C-8217-498A-AAC9-862D3808D723}">
      <dgm:prSet/>
      <dgm:spPr/>
      <dgm:t>
        <a:bodyPr/>
        <a:lstStyle/>
        <a:p>
          <a:endParaRPr lang="uk-UA"/>
        </a:p>
      </dgm:t>
    </dgm:pt>
    <dgm:pt modelId="{51E49537-B546-441B-9E84-2F772847CED5}" type="pres">
      <dgm:prSet presAssocID="{F70C0A34-120F-47D0-ABEB-7E9C86E3838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349D9A80-3D7A-4726-89F8-DE54900AA42F}" type="pres">
      <dgm:prSet presAssocID="{A85CBA5B-C9D8-4479-8B4F-28AED9DB6A23}" presName="linNode" presStyleCnt="0"/>
      <dgm:spPr/>
    </dgm:pt>
    <dgm:pt modelId="{6FB48438-27EE-4FBE-BADA-2DEA7D36912C}" type="pres">
      <dgm:prSet presAssocID="{A85CBA5B-C9D8-4479-8B4F-28AED9DB6A23}" presName="parentText" presStyleLbl="node1" presStyleIdx="0" presStyleCnt="4" custLinFactNeighborX="193" custLinFactNeighborY="-5139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4C572EC-FB64-441B-902E-EDF26AA8EE73}" type="pres">
      <dgm:prSet presAssocID="{42365AEA-AB65-4A58-A110-532013DE17E3}" presName="sp" presStyleCnt="0"/>
      <dgm:spPr/>
    </dgm:pt>
    <dgm:pt modelId="{BA007535-B700-4344-B36E-ABF01DB08CC3}" type="pres">
      <dgm:prSet presAssocID="{EFBCA89A-2C28-4ADD-B2DA-ED94AACF53A3}" presName="linNode" presStyleCnt="0"/>
      <dgm:spPr/>
    </dgm:pt>
    <dgm:pt modelId="{B90AFECF-20DC-4696-BEDB-B8FE50981E2F}" type="pres">
      <dgm:prSet presAssocID="{EFBCA89A-2C28-4ADD-B2DA-ED94AACF53A3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70C7D41-DA6A-4042-8F24-DAA710A1B67F}" type="pres">
      <dgm:prSet presAssocID="{37FAA35E-3ACD-4A04-9BB3-9366882C4016}" presName="sp" presStyleCnt="0"/>
      <dgm:spPr/>
    </dgm:pt>
    <dgm:pt modelId="{D4ADAF40-16B4-4ED9-BC64-C3ED8E6AF7EB}" type="pres">
      <dgm:prSet presAssocID="{E888BDCF-6B67-44AE-8B0F-47038A858744}" presName="linNode" presStyleCnt="0"/>
      <dgm:spPr/>
    </dgm:pt>
    <dgm:pt modelId="{66D11D96-B2AC-4B45-A25D-DC00B4913A1C}" type="pres">
      <dgm:prSet presAssocID="{E888BDCF-6B67-44AE-8B0F-47038A858744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B24376D-CE37-4D66-B1D6-EF859A2077B4}" type="pres">
      <dgm:prSet presAssocID="{8CF6DFB9-FA9A-45B5-A100-3A0B481F96DD}" presName="sp" presStyleCnt="0"/>
      <dgm:spPr/>
    </dgm:pt>
    <dgm:pt modelId="{F368E6AA-FC7C-4442-8145-05BF22C00F8A}" type="pres">
      <dgm:prSet presAssocID="{9D8519D7-91A0-47C6-8E9F-71F4A36E4509}" presName="linNode" presStyleCnt="0"/>
      <dgm:spPr/>
    </dgm:pt>
    <dgm:pt modelId="{17B57BD5-C68A-4068-9E09-60279B1DFC6F}" type="pres">
      <dgm:prSet presAssocID="{9D8519D7-91A0-47C6-8E9F-71F4A36E4509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32E3AB27-B4C9-4E1E-9D99-805D1827F1AA}" srcId="{F70C0A34-120F-47D0-ABEB-7E9C86E38386}" destId="{A85CBA5B-C9D8-4479-8B4F-28AED9DB6A23}" srcOrd="0" destOrd="0" parTransId="{CBA268BA-A018-49E9-BECD-9061B61308E4}" sibTransId="{42365AEA-AB65-4A58-A110-532013DE17E3}"/>
    <dgm:cxn modelId="{840D5C13-7B49-47C5-BEC8-02582B263215}" type="presOf" srcId="{A85CBA5B-C9D8-4479-8B4F-28AED9DB6A23}" destId="{6FB48438-27EE-4FBE-BADA-2DEA7D36912C}" srcOrd="0" destOrd="0" presId="urn:microsoft.com/office/officeart/2005/8/layout/vList5"/>
    <dgm:cxn modelId="{1C3E62DB-A307-44C6-809E-E7328DBA964C}" srcId="{F70C0A34-120F-47D0-ABEB-7E9C86E38386}" destId="{EFBCA89A-2C28-4ADD-B2DA-ED94AACF53A3}" srcOrd="1" destOrd="0" parTransId="{98C8F8E5-7534-4344-9883-47B73599A29E}" sibTransId="{37FAA35E-3ACD-4A04-9BB3-9366882C4016}"/>
    <dgm:cxn modelId="{62354577-AAB4-4A0B-A7F0-3FFD10453B0F}" srcId="{F70C0A34-120F-47D0-ABEB-7E9C86E38386}" destId="{E888BDCF-6B67-44AE-8B0F-47038A858744}" srcOrd="2" destOrd="0" parTransId="{65CE917D-0A28-4B26-94D1-DD54797017CB}" sibTransId="{8CF6DFB9-FA9A-45B5-A100-3A0B481F96DD}"/>
    <dgm:cxn modelId="{D856ACB0-C2D8-4CAF-B2A6-D0C8CEE0CFDF}" type="presOf" srcId="{E888BDCF-6B67-44AE-8B0F-47038A858744}" destId="{66D11D96-B2AC-4B45-A25D-DC00B4913A1C}" srcOrd="0" destOrd="0" presId="urn:microsoft.com/office/officeart/2005/8/layout/vList5"/>
    <dgm:cxn modelId="{7F68FABB-82C4-4176-BCB7-CE7C8DB81FC5}" type="presOf" srcId="{F70C0A34-120F-47D0-ABEB-7E9C86E38386}" destId="{51E49537-B546-441B-9E84-2F772847CED5}" srcOrd="0" destOrd="0" presId="urn:microsoft.com/office/officeart/2005/8/layout/vList5"/>
    <dgm:cxn modelId="{5D7E3E88-34E8-4F48-91CB-E18117242124}" type="presOf" srcId="{EFBCA89A-2C28-4ADD-B2DA-ED94AACF53A3}" destId="{B90AFECF-20DC-4696-BEDB-B8FE50981E2F}" srcOrd="0" destOrd="0" presId="urn:microsoft.com/office/officeart/2005/8/layout/vList5"/>
    <dgm:cxn modelId="{B206C678-1976-4C84-8FAB-F5C045647411}" type="presOf" srcId="{9D8519D7-91A0-47C6-8E9F-71F4A36E4509}" destId="{17B57BD5-C68A-4068-9E09-60279B1DFC6F}" srcOrd="0" destOrd="0" presId="urn:microsoft.com/office/officeart/2005/8/layout/vList5"/>
    <dgm:cxn modelId="{FF9FDC1C-8217-498A-AAC9-862D3808D723}" srcId="{F70C0A34-120F-47D0-ABEB-7E9C86E38386}" destId="{9D8519D7-91A0-47C6-8E9F-71F4A36E4509}" srcOrd="3" destOrd="0" parTransId="{779E8878-A4F1-47FE-ABEB-959EE089E042}" sibTransId="{1DBF85CD-250D-48BC-B586-7AA252D049A0}"/>
    <dgm:cxn modelId="{3994F646-5C71-410C-BF98-C143A33F0FCF}" type="presParOf" srcId="{51E49537-B546-441B-9E84-2F772847CED5}" destId="{349D9A80-3D7A-4726-89F8-DE54900AA42F}" srcOrd="0" destOrd="0" presId="urn:microsoft.com/office/officeart/2005/8/layout/vList5"/>
    <dgm:cxn modelId="{661C4593-5AF2-4A91-95C9-9B4291ADDB21}" type="presParOf" srcId="{349D9A80-3D7A-4726-89F8-DE54900AA42F}" destId="{6FB48438-27EE-4FBE-BADA-2DEA7D36912C}" srcOrd="0" destOrd="0" presId="urn:microsoft.com/office/officeart/2005/8/layout/vList5"/>
    <dgm:cxn modelId="{02BC8634-0A9A-4F29-8C53-F848F14B8F2A}" type="presParOf" srcId="{51E49537-B546-441B-9E84-2F772847CED5}" destId="{A4C572EC-FB64-441B-902E-EDF26AA8EE73}" srcOrd="1" destOrd="0" presId="urn:microsoft.com/office/officeart/2005/8/layout/vList5"/>
    <dgm:cxn modelId="{3C03451D-889A-43D3-A7EC-EEE5F3E3B88F}" type="presParOf" srcId="{51E49537-B546-441B-9E84-2F772847CED5}" destId="{BA007535-B700-4344-B36E-ABF01DB08CC3}" srcOrd="2" destOrd="0" presId="urn:microsoft.com/office/officeart/2005/8/layout/vList5"/>
    <dgm:cxn modelId="{51883188-793F-4EC3-A226-ED4218CBABAF}" type="presParOf" srcId="{BA007535-B700-4344-B36E-ABF01DB08CC3}" destId="{B90AFECF-20DC-4696-BEDB-B8FE50981E2F}" srcOrd="0" destOrd="0" presId="urn:microsoft.com/office/officeart/2005/8/layout/vList5"/>
    <dgm:cxn modelId="{DCF78D82-EF49-4E2A-A707-2B9F49E70488}" type="presParOf" srcId="{51E49537-B546-441B-9E84-2F772847CED5}" destId="{C70C7D41-DA6A-4042-8F24-DAA710A1B67F}" srcOrd="3" destOrd="0" presId="urn:microsoft.com/office/officeart/2005/8/layout/vList5"/>
    <dgm:cxn modelId="{36A9B7F5-1A8B-4A72-AD45-17DC8377EEA2}" type="presParOf" srcId="{51E49537-B546-441B-9E84-2F772847CED5}" destId="{D4ADAF40-16B4-4ED9-BC64-C3ED8E6AF7EB}" srcOrd="4" destOrd="0" presId="urn:microsoft.com/office/officeart/2005/8/layout/vList5"/>
    <dgm:cxn modelId="{F3FCA30B-D438-4F54-88ED-706D6B4D507D}" type="presParOf" srcId="{D4ADAF40-16B4-4ED9-BC64-C3ED8E6AF7EB}" destId="{66D11D96-B2AC-4B45-A25D-DC00B4913A1C}" srcOrd="0" destOrd="0" presId="urn:microsoft.com/office/officeart/2005/8/layout/vList5"/>
    <dgm:cxn modelId="{E4D88CF9-99D8-49ED-8666-52756480785C}" type="presParOf" srcId="{51E49537-B546-441B-9E84-2F772847CED5}" destId="{AB24376D-CE37-4D66-B1D6-EF859A2077B4}" srcOrd="5" destOrd="0" presId="urn:microsoft.com/office/officeart/2005/8/layout/vList5"/>
    <dgm:cxn modelId="{84DD7C92-AD6B-4925-ACD7-0F4CE0F2BD4E}" type="presParOf" srcId="{51E49537-B546-441B-9E84-2F772847CED5}" destId="{F368E6AA-FC7C-4442-8145-05BF22C00F8A}" srcOrd="6" destOrd="0" presId="urn:microsoft.com/office/officeart/2005/8/layout/vList5"/>
    <dgm:cxn modelId="{9F95CA75-62F7-42A6-87D2-A6D675D27B3E}" type="presParOf" srcId="{F368E6AA-FC7C-4442-8145-05BF22C00F8A}" destId="{17B57BD5-C68A-4068-9E09-60279B1DFC6F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66C64B3-1D07-44DE-9217-0F0BB6368C25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8C32CA9D-5F67-4488-BB2A-AA5776048E9F}">
      <dgm:prSet/>
      <dgm:spPr/>
      <dgm:t>
        <a:bodyPr/>
        <a:lstStyle/>
        <a:p>
          <a:pPr rtl="0"/>
          <a:r>
            <a:rPr lang="uk-UA" b="1" dirty="0" smtClean="0"/>
            <a:t>Стаціонарну реабілітаційну медичну допомогу за 1 півріччя 2025 року    отримали 1448 осіб в </a:t>
          </a:r>
          <a:r>
            <a:rPr lang="uk-UA" b="1" dirty="0" err="1" smtClean="0"/>
            <a:t>т.ч</a:t>
          </a:r>
          <a:r>
            <a:rPr lang="uk-UA" b="1" dirty="0" smtClean="0"/>
            <a:t>. 672 дитини, що  на 6,5% більше ніж у 2024 році  (1359 осіб, в </a:t>
          </a:r>
          <a:r>
            <a:rPr lang="uk-UA" b="1" dirty="0" err="1" smtClean="0"/>
            <a:t>т.ч</a:t>
          </a:r>
          <a:r>
            <a:rPr lang="uk-UA" b="1" dirty="0" smtClean="0"/>
            <a:t>. 619 дітей). Хворими проведено 20659 ліжко-днів (19659 у 2024 році).</a:t>
          </a:r>
          <a:endParaRPr lang="uk-UA" b="1" dirty="0"/>
        </a:p>
      </dgm:t>
    </dgm:pt>
    <dgm:pt modelId="{8CE6EEBE-33B9-4707-94C2-D4D2C1F56325}" type="parTrans" cxnId="{E064AB22-B2A8-467A-AD8D-6F53921079AB}">
      <dgm:prSet/>
      <dgm:spPr/>
      <dgm:t>
        <a:bodyPr/>
        <a:lstStyle/>
        <a:p>
          <a:endParaRPr lang="uk-UA"/>
        </a:p>
      </dgm:t>
    </dgm:pt>
    <dgm:pt modelId="{2D395438-770B-4DB6-B2D1-2CE23456BE46}" type="sibTrans" cxnId="{E064AB22-B2A8-467A-AD8D-6F53921079AB}">
      <dgm:prSet/>
      <dgm:spPr/>
      <dgm:t>
        <a:bodyPr/>
        <a:lstStyle/>
        <a:p>
          <a:endParaRPr lang="uk-UA"/>
        </a:p>
      </dgm:t>
    </dgm:pt>
    <dgm:pt modelId="{3D3B2F14-47DB-4612-A04F-3F42B1FE1A55}" type="pres">
      <dgm:prSet presAssocID="{C66C64B3-1D07-44DE-9217-0F0BB6368C2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117EF8C1-5A53-4113-8CFC-AFB6FBBE8E4C}" type="pres">
      <dgm:prSet presAssocID="{8C32CA9D-5F67-4488-BB2A-AA5776048E9F}" presName="root" presStyleCnt="0"/>
      <dgm:spPr/>
    </dgm:pt>
    <dgm:pt modelId="{ACA824E3-33C0-4845-9FEB-CE12F0724AAE}" type="pres">
      <dgm:prSet presAssocID="{8C32CA9D-5F67-4488-BB2A-AA5776048E9F}" presName="rootComposite" presStyleCnt="0"/>
      <dgm:spPr/>
    </dgm:pt>
    <dgm:pt modelId="{5BCDCC6E-699E-46B8-BE20-AF7A25B033F6}" type="pres">
      <dgm:prSet presAssocID="{8C32CA9D-5F67-4488-BB2A-AA5776048E9F}" presName="rootText" presStyleLbl="node1" presStyleIdx="0" presStyleCnt="1" custLinFactNeighborX="5676" custLinFactNeighborY="63738"/>
      <dgm:spPr/>
      <dgm:t>
        <a:bodyPr/>
        <a:lstStyle/>
        <a:p>
          <a:endParaRPr lang="uk-UA"/>
        </a:p>
      </dgm:t>
    </dgm:pt>
    <dgm:pt modelId="{A9688A6E-138E-468A-8E0C-159A948A94E7}" type="pres">
      <dgm:prSet presAssocID="{8C32CA9D-5F67-4488-BB2A-AA5776048E9F}" presName="rootConnector" presStyleLbl="node1" presStyleIdx="0" presStyleCnt="1"/>
      <dgm:spPr/>
      <dgm:t>
        <a:bodyPr/>
        <a:lstStyle/>
        <a:p>
          <a:endParaRPr lang="uk-UA"/>
        </a:p>
      </dgm:t>
    </dgm:pt>
    <dgm:pt modelId="{3B37646A-1E11-43E4-AEA2-C87D1BDAB765}" type="pres">
      <dgm:prSet presAssocID="{8C32CA9D-5F67-4488-BB2A-AA5776048E9F}" presName="childShape" presStyleCnt="0"/>
      <dgm:spPr/>
    </dgm:pt>
  </dgm:ptLst>
  <dgm:cxnLst>
    <dgm:cxn modelId="{E064AB22-B2A8-467A-AD8D-6F53921079AB}" srcId="{C66C64B3-1D07-44DE-9217-0F0BB6368C25}" destId="{8C32CA9D-5F67-4488-BB2A-AA5776048E9F}" srcOrd="0" destOrd="0" parTransId="{8CE6EEBE-33B9-4707-94C2-D4D2C1F56325}" sibTransId="{2D395438-770B-4DB6-B2D1-2CE23456BE46}"/>
    <dgm:cxn modelId="{1CB508E2-0EEC-4FFB-B910-538B252C526A}" type="presOf" srcId="{8C32CA9D-5F67-4488-BB2A-AA5776048E9F}" destId="{5BCDCC6E-699E-46B8-BE20-AF7A25B033F6}" srcOrd="0" destOrd="0" presId="urn:microsoft.com/office/officeart/2005/8/layout/hierarchy3"/>
    <dgm:cxn modelId="{520269F0-6CF8-40DF-A46F-6EB74640F43D}" type="presOf" srcId="{C66C64B3-1D07-44DE-9217-0F0BB6368C25}" destId="{3D3B2F14-47DB-4612-A04F-3F42B1FE1A55}" srcOrd="0" destOrd="0" presId="urn:microsoft.com/office/officeart/2005/8/layout/hierarchy3"/>
    <dgm:cxn modelId="{52CC3CB9-92C6-43C2-A140-8FDC0277C1A0}" type="presOf" srcId="{8C32CA9D-5F67-4488-BB2A-AA5776048E9F}" destId="{A9688A6E-138E-468A-8E0C-159A948A94E7}" srcOrd="1" destOrd="0" presId="urn:microsoft.com/office/officeart/2005/8/layout/hierarchy3"/>
    <dgm:cxn modelId="{897BEFA0-B572-469F-A45E-ED6602AA1139}" type="presParOf" srcId="{3D3B2F14-47DB-4612-A04F-3F42B1FE1A55}" destId="{117EF8C1-5A53-4113-8CFC-AFB6FBBE8E4C}" srcOrd="0" destOrd="0" presId="urn:microsoft.com/office/officeart/2005/8/layout/hierarchy3"/>
    <dgm:cxn modelId="{6D6E0E41-C1FC-4A62-88B9-3C24EE529708}" type="presParOf" srcId="{117EF8C1-5A53-4113-8CFC-AFB6FBBE8E4C}" destId="{ACA824E3-33C0-4845-9FEB-CE12F0724AAE}" srcOrd="0" destOrd="0" presId="urn:microsoft.com/office/officeart/2005/8/layout/hierarchy3"/>
    <dgm:cxn modelId="{DB182E31-9951-420E-A20A-DB2ACD9C1CB8}" type="presParOf" srcId="{ACA824E3-33C0-4845-9FEB-CE12F0724AAE}" destId="{5BCDCC6E-699E-46B8-BE20-AF7A25B033F6}" srcOrd="0" destOrd="0" presId="urn:microsoft.com/office/officeart/2005/8/layout/hierarchy3"/>
    <dgm:cxn modelId="{91E0E257-6D9C-43E2-A320-B0C03DDF5321}" type="presParOf" srcId="{ACA824E3-33C0-4845-9FEB-CE12F0724AAE}" destId="{A9688A6E-138E-468A-8E0C-159A948A94E7}" srcOrd="1" destOrd="0" presId="urn:microsoft.com/office/officeart/2005/8/layout/hierarchy3"/>
    <dgm:cxn modelId="{5D96ADE0-EB28-455C-B0A6-F1A8E829C851}" type="presParOf" srcId="{117EF8C1-5A53-4113-8CFC-AFB6FBBE8E4C}" destId="{3B37646A-1E11-43E4-AEA2-C87D1BDAB765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DF85503-2388-46BB-A00D-6D7F14117DC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CE81E236-64AB-4D7B-9682-B424637DCB37}">
      <dgm:prSet/>
      <dgm:spPr/>
      <dgm:t>
        <a:bodyPr/>
        <a:lstStyle/>
        <a:p>
          <a:pPr algn="just" rtl="0"/>
          <a:r>
            <a:rPr lang="uk-UA" b="1" dirty="0" smtClean="0"/>
            <a:t>За реабілітаційним напрямком працюють 21 фізичний терапевт, 16 </a:t>
          </a:r>
          <a:r>
            <a:rPr lang="uk-UA" b="1" dirty="0" err="1" smtClean="0"/>
            <a:t>ерготерапевтів</a:t>
          </a:r>
          <a:r>
            <a:rPr lang="uk-UA" b="1" dirty="0" smtClean="0"/>
            <a:t>, 20 лікарів фізичної та реабілітаційної медицини, 13 психологів та 3 терапевта з мови та мовлення.</a:t>
          </a:r>
          <a:endParaRPr lang="uk-UA" b="1" dirty="0"/>
        </a:p>
      </dgm:t>
    </dgm:pt>
    <dgm:pt modelId="{16337EDE-2C96-4A58-A4BF-29ABBC8A2AF2}" type="parTrans" cxnId="{42A79601-F0BA-4E51-B9C1-8AE963952271}">
      <dgm:prSet/>
      <dgm:spPr/>
      <dgm:t>
        <a:bodyPr/>
        <a:lstStyle/>
        <a:p>
          <a:endParaRPr lang="uk-UA"/>
        </a:p>
      </dgm:t>
    </dgm:pt>
    <dgm:pt modelId="{1EB68B08-1A5B-4521-807E-35E6A54253D2}" type="sibTrans" cxnId="{42A79601-F0BA-4E51-B9C1-8AE963952271}">
      <dgm:prSet/>
      <dgm:spPr/>
      <dgm:t>
        <a:bodyPr/>
        <a:lstStyle/>
        <a:p>
          <a:endParaRPr lang="uk-UA"/>
        </a:p>
      </dgm:t>
    </dgm:pt>
    <dgm:pt modelId="{1F1AE223-9DA5-451C-88CB-C5EBD6B17C8A}" type="pres">
      <dgm:prSet presAssocID="{6DF85503-2388-46BB-A00D-6D7F14117DC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12F3C342-D07C-48CD-8B13-50CF8E479959}" type="pres">
      <dgm:prSet presAssocID="{CE81E236-64AB-4D7B-9682-B424637DCB37}" presName="parentText" presStyleLbl="node1" presStyleIdx="0" presStyleCnt="1" custLinFactNeighborX="-2651" custLinFactNeighborY="3835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42A79601-F0BA-4E51-B9C1-8AE963952271}" srcId="{6DF85503-2388-46BB-A00D-6D7F14117DC3}" destId="{CE81E236-64AB-4D7B-9682-B424637DCB37}" srcOrd="0" destOrd="0" parTransId="{16337EDE-2C96-4A58-A4BF-29ABBC8A2AF2}" sibTransId="{1EB68B08-1A5B-4521-807E-35E6A54253D2}"/>
    <dgm:cxn modelId="{B6CE9703-6729-4A45-937D-B86340DB774A}" type="presOf" srcId="{CE81E236-64AB-4D7B-9682-B424637DCB37}" destId="{12F3C342-D07C-48CD-8B13-50CF8E479959}" srcOrd="0" destOrd="0" presId="urn:microsoft.com/office/officeart/2005/8/layout/vList2"/>
    <dgm:cxn modelId="{0A5742AD-9397-4C63-98AE-AC5D4D7260A0}" type="presOf" srcId="{6DF85503-2388-46BB-A00D-6D7F14117DC3}" destId="{1F1AE223-9DA5-451C-88CB-C5EBD6B17C8A}" srcOrd="0" destOrd="0" presId="urn:microsoft.com/office/officeart/2005/8/layout/vList2"/>
    <dgm:cxn modelId="{B09779E7-721B-4970-8B52-ED34E06C8F53}" type="presParOf" srcId="{1F1AE223-9DA5-451C-88CB-C5EBD6B17C8A}" destId="{12F3C342-D07C-48CD-8B13-50CF8E47995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8C45A13-2FB8-436E-A922-08E63BD382E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A060F2DB-91A5-4C89-88F8-A59F0A87036F}" type="pres">
      <dgm:prSet presAssocID="{78C45A13-2FB8-436E-A922-08E63BD382E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</dgm:ptLst>
  <dgm:cxnLst>
    <dgm:cxn modelId="{1F3101FD-D327-4325-A3EA-94960289EA2D}" type="presOf" srcId="{78C45A13-2FB8-436E-A922-08E63BD382E1}" destId="{A060F2DB-91A5-4C89-88F8-A59F0A87036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8CDC417-BB8F-4B57-BFAE-649A58B2B83C}" type="doc">
      <dgm:prSet loTypeId="urn:microsoft.com/office/officeart/2005/8/layout/orgChart1" loCatId="hierarchy" qsTypeId="urn:microsoft.com/office/officeart/2005/8/quickstyle/3d2" qsCatId="3D" csTypeId="urn:microsoft.com/office/officeart/2005/8/colors/accent2_5" csCatId="accent2" phldr="1"/>
      <dgm:spPr/>
    </dgm:pt>
    <dgm:pt modelId="{AB280883-12BC-4633-B9AC-311329D72C83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uk-UA" sz="2200" b="1" dirty="0" smtClean="0">
              <a:solidFill>
                <a:schemeClr val="bg1"/>
              </a:solidFill>
              <a:effectLst/>
              <a:latin typeface="+mn-lt"/>
              <a:cs typeface="Times New Roman" pitchFamily="18" charset="0"/>
            </a:rPr>
            <a:t>На сьогоднішній день по галузі охорони здоров</a:t>
          </a:r>
          <a:r>
            <a:rPr lang="en-US" sz="2200" b="1" dirty="0" smtClean="0">
              <a:solidFill>
                <a:schemeClr val="bg1"/>
              </a:solidFill>
              <a:effectLst/>
              <a:latin typeface="+mn-lt"/>
              <a:cs typeface="Times New Roman" pitchFamily="18" charset="0"/>
            </a:rPr>
            <a:t>’</a:t>
          </a:r>
          <a:r>
            <a:rPr lang="uk-UA" sz="2200" b="1" dirty="0" smtClean="0">
              <a:solidFill>
                <a:schemeClr val="bg1"/>
              </a:solidFill>
              <a:effectLst/>
              <a:latin typeface="+mn-lt"/>
              <a:cs typeface="Times New Roman" pitchFamily="18" charset="0"/>
            </a:rPr>
            <a:t>я м.Кропивницького діє галузева </a:t>
          </a:r>
          <a:r>
            <a:rPr lang="uk-UA" sz="2200" b="1" u="sng" dirty="0" smtClean="0">
              <a:solidFill>
                <a:srgbClr val="FF0000"/>
              </a:solidFill>
              <a:effectLst/>
              <a:latin typeface="+mn-lt"/>
              <a:cs typeface="Times New Roman" pitchFamily="18" charset="0"/>
            </a:rPr>
            <a:t>Програма розвитку галузі охорони здоров</a:t>
          </a:r>
          <a:r>
            <a:rPr lang="en-US" sz="2200" b="1" u="sng" dirty="0" smtClean="0">
              <a:solidFill>
                <a:srgbClr val="FF0000"/>
              </a:solidFill>
              <a:effectLst/>
              <a:latin typeface="+mn-lt"/>
              <a:cs typeface="Times New Roman" pitchFamily="18" charset="0"/>
            </a:rPr>
            <a:t>’</a:t>
          </a:r>
          <a:r>
            <a:rPr lang="ru-RU" sz="2200" b="1" u="sng" dirty="0" smtClean="0">
              <a:solidFill>
                <a:srgbClr val="FF0000"/>
              </a:solidFill>
              <a:effectLst/>
              <a:latin typeface="+mn-lt"/>
              <a:cs typeface="Times New Roman" pitchFamily="18" charset="0"/>
            </a:rPr>
            <a:t>я </a:t>
          </a:r>
          <a:r>
            <a:rPr lang="ru-RU" sz="2200" b="1" u="sng" dirty="0" err="1" smtClean="0">
              <a:solidFill>
                <a:srgbClr val="FF0000"/>
              </a:solidFill>
              <a:effectLst/>
              <a:latin typeface="+mn-lt"/>
              <a:cs typeface="Times New Roman" pitchFamily="18" charset="0"/>
            </a:rPr>
            <a:t>м.Кропивницького</a:t>
          </a:r>
          <a:r>
            <a:rPr lang="ru-RU" sz="2200" b="1" u="sng" dirty="0" smtClean="0">
              <a:solidFill>
                <a:srgbClr val="FF0000"/>
              </a:solidFill>
              <a:effectLst/>
              <a:latin typeface="+mn-lt"/>
              <a:cs typeface="Times New Roman" pitchFamily="18" charset="0"/>
            </a:rPr>
            <a:t> на 2021-2025 роки (</a:t>
          </a:r>
          <a:r>
            <a:rPr lang="ru-RU" sz="2200" b="1" u="sng" dirty="0" err="1" smtClean="0">
              <a:solidFill>
                <a:srgbClr val="FF0000"/>
              </a:solidFill>
              <a:effectLst/>
              <a:latin typeface="+mn-lt"/>
              <a:cs typeface="Times New Roman" pitchFamily="18" charset="0"/>
            </a:rPr>
            <a:t>зі</a:t>
          </a:r>
          <a:r>
            <a:rPr lang="ru-RU" sz="2200" b="1" u="sng" dirty="0" smtClean="0">
              <a:solidFill>
                <a:srgbClr val="FF0000"/>
              </a:solidFill>
              <a:effectLst/>
              <a:latin typeface="+mn-lt"/>
              <a:cs typeface="Times New Roman" pitchFamily="18" charset="0"/>
            </a:rPr>
            <a:t> </a:t>
          </a:r>
          <a:r>
            <a:rPr lang="ru-RU" sz="2200" b="1" u="sng" dirty="0" err="1" smtClean="0">
              <a:solidFill>
                <a:srgbClr val="FF0000"/>
              </a:solidFill>
              <a:effectLst/>
              <a:latin typeface="+mn-lt"/>
              <a:cs typeface="Times New Roman" pitchFamily="18" charset="0"/>
            </a:rPr>
            <a:t>змінами</a:t>
          </a:r>
          <a:r>
            <a:rPr lang="ru-RU" sz="2200" b="1" u="sng" dirty="0" smtClean="0">
              <a:solidFill>
                <a:srgbClr val="FF0000"/>
              </a:solidFill>
              <a:effectLst/>
              <a:latin typeface="+mn-lt"/>
              <a:cs typeface="Times New Roman" pitchFamily="18" charset="0"/>
            </a:rPr>
            <a:t>), </a:t>
          </a:r>
          <a:r>
            <a:rPr lang="ru-RU" sz="2200" b="1" dirty="0" smtClean="0">
              <a:solidFill>
                <a:schemeClr val="bg1"/>
              </a:solidFill>
              <a:effectLst/>
              <a:latin typeface="+mn-lt"/>
              <a:cs typeface="Times New Roman" pitchFamily="18" charset="0"/>
            </a:rPr>
            <a:t>в як</a:t>
          </a:r>
          <a:r>
            <a:rPr lang="uk-UA" sz="2200" b="1" dirty="0" err="1" smtClean="0">
              <a:solidFill>
                <a:schemeClr val="bg1"/>
              </a:solidFill>
              <a:effectLst/>
              <a:latin typeface="+mn-lt"/>
              <a:cs typeface="Times New Roman" pitchFamily="18" charset="0"/>
            </a:rPr>
            <a:t>ій</a:t>
          </a:r>
          <a:r>
            <a:rPr lang="uk-UA" sz="2200" b="1" dirty="0" smtClean="0">
              <a:solidFill>
                <a:schemeClr val="bg1"/>
              </a:solidFill>
              <a:effectLst/>
              <a:latin typeface="+mn-lt"/>
              <a:cs typeface="Times New Roman" pitchFamily="18" charset="0"/>
            </a:rPr>
            <a:t> затверджені видатки на 2024 рік у сумі </a:t>
          </a:r>
          <a:r>
            <a:rPr lang="uk-UA" sz="2200" b="1" dirty="0" smtClean="0">
              <a:solidFill>
                <a:schemeClr val="accent6">
                  <a:lumMod val="50000"/>
                </a:schemeClr>
              </a:solidFill>
              <a:effectLst/>
              <a:latin typeface="+mn-lt"/>
              <a:cs typeface="Times New Roman" pitchFamily="18" charset="0"/>
            </a:rPr>
            <a:t>– </a:t>
          </a:r>
          <a:r>
            <a:rPr lang="uk-UA" sz="2200" b="1" u="sng" dirty="0" smtClean="0">
              <a:solidFill>
                <a:srgbClr val="FF0000"/>
              </a:solidFill>
              <a:effectLst/>
              <a:latin typeface="+mn-lt"/>
              <a:cs typeface="Times New Roman" pitchFamily="18" charset="0"/>
            </a:rPr>
            <a:t>108 055,9 </a:t>
          </a:r>
          <a:r>
            <a:rPr lang="uk-UA" sz="2200" b="1" u="none" dirty="0" smtClean="0">
              <a:solidFill>
                <a:schemeClr val="bg1"/>
              </a:solidFill>
              <a:effectLst/>
              <a:latin typeface="+mn-lt"/>
              <a:cs typeface="Times New Roman" pitchFamily="18" charset="0"/>
            </a:rPr>
            <a:t>т</a:t>
          </a:r>
          <a:r>
            <a:rPr lang="uk-UA" sz="2200" b="1" dirty="0" smtClean="0">
              <a:solidFill>
                <a:schemeClr val="bg1"/>
              </a:solidFill>
              <a:effectLst/>
              <a:latin typeface="+mn-lt"/>
              <a:cs typeface="Times New Roman" pitchFamily="18" charset="0"/>
            </a:rPr>
            <a:t>ис. грн.</a:t>
          </a:r>
          <a:r>
            <a:rPr lang="uk-UA" sz="2200" b="1" dirty="0" smtClean="0">
              <a:solidFill>
                <a:schemeClr val="accent6">
                  <a:lumMod val="50000"/>
                </a:schemeClr>
              </a:solidFill>
              <a:effectLst/>
              <a:latin typeface="+mn-lt"/>
              <a:cs typeface="Times New Roman" pitchFamily="18" charset="0"/>
            </a:rPr>
            <a:t> </a:t>
          </a:r>
          <a:endParaRPr kumimoji="0" lang="ru-RU" sz="2200" b="1" i="0" u="none" strike="noStrike" cap="none" normalizeH="0" baseline="0" dirty="0" smtClean="0">
            <a:ln/>
            <a:solidFill>
              <a:schemeClr val="accent6">
                <a:lumMod val="50000"/>
              </a:schemeClr>
            </a:solidFill>
            <a:effectLst/>
            <a:latin typeface="Times New Roman" pitchFamily="18" charset="0"/>
          </a:endParaRPr>
        </a:p>
      </dgm:t>
    </dgm:pt>
    <dgm:pt modelId="{1355ED45-0742-466A-934F-E5B4D0F6A0B6}" type="parTrans" cxnId="{D0ABBDB9-BF00-4959-9D6E-09D7CB975F59}">
      <dgm:prSet/>
      <dgm:spPr/>
      <dgm:t>
        <a:bodyPr/>
        <a:lstStyle/>
        <a:p>
          <a:endParaRPr lang="ru-RU"/>
        </a:p>
      </dgm:t>
    </dgm:pt>
    <dgm:pt modelId="{B4FE337B-67B4-446D-8062-36C6ACAE2F9B}" type="sibTrans" cxnId="{D0ABBDB9-BF00-4959-9D6E-09D7CB975F59}">
      <dgm:prSet/>
      <dgm:spPr/>
      <dgm:t>
        <a:bodyPr/>
        <a:lstStyle/>
        <a:p>
          <a:endParaRPr lang="ru-RU"/>
        </a:p>
      </dgm:t>
    </dgm:pt>
    <dgm:pt modelId="{EF54BD59-1E6D-4C74-AEBC-679EB16CCDD2}">
      <dgm:prSet custT="1"/>
      <dgm:spPr>
        <a:solidFill>
          <a:schemeClr val="tx2">
            <a:lumMod val="20000"/>
            <a:lumOff val="80000"/>
          </a:schemeClr>
        </a:solidFill>
      </dgm:spPr>
      <dgm:t>
        <a:bodyPr anchor="t"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800" b="1" i="0" u="none" strike="noStrike" cap="none" normalizeH="0" baseline="0" dirty="0" smtClean="0">
              <a:ln/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</a:rPr>
            <a:t> </a:t>
          </a:r>
          <a:r>
            <a:rPr kumimoji="0" lang="uk-UA" sz="1800" b="1" i="0" u="none" strike="noStrike" cap="none" normalizeH="0" baseline="0" dirty="0" smtClean="0">
              <a:ln/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</a:rPr>
            <a:t>К</a:t>
          </a:r>
          <a:r>
            <a:rPr lang="uk-UA" sz="1800" b="1" dirty="0" smtClean="0">
              <a:solidFill>
                <a:schemeClr val="bg1"/>
              </a:solidFill>
              <a:latin typeface="+mj-lt"/>
            </a:rPr>
            <a:t>асові видатки станом на  01 липня 2025 року складають  50 637,7 тис. грн, зокрема на забезпечення:</a:t>
          </a:r>
          <a:endParaRPr kumimoji="0" lang="uk-UA" sz="1800" b="1" i="0" u="none" strike="noStrike" cap="none" normalizeH="0" baseline="0" dirty="0" smtClean="0">
            <a:ln/>
            <a:solidFill>
              <a:schemeClr val="bg1"/>
            </a:solidFill>
            <a:effectLst/>
            <a:latin typeface="+mj-lt"/>
          </a:endParaRPr>
        </a:p>
        <a:p>
          <a:pPr marL="0" lvl="0" indent="0" algn="ctr" defTabSz="914400" rtl="0">
            <a:lnSpc>
              <a:spcPct val="100000"/>
            </a:lnSpc>
            <a:spcBef>
              <a:spcPct val="0"/>
            </a:spcBef>
            <a:spcAft>
              <a:spcPct val="0"/>
            </a:spcAft>
            <a:buNone/>
          </a:pPr>
          <a:endParaRPr kumimoji="0" lang="ru-RU" sz="1800" b="1" i="0" u="none" strike="noStrike" cap="none" normalizeH="0" baseline="0" dirty="0" smtClean="0">
            <a:ln/>
            <a:solidFill>
              <a:schemeClr val="accent6">
                <a:lumMod val="50000"/>
              </a:schemeClr>
            </a:solidFill>
            <a:effectLst/>
            <a:latin typeface="Times New Roman" pitchFamily="18" charset="0"/>
          </a:endParaRPr>
        </a:p>
      </dgm:t>
    </dgm:pt>
    <dgm:pt modelId="{10A85D17-FF86-46B9-B5CF-24016E54D6E5}" type="parTrans" cxnId="{0407F76E-3F83-4264-BA6A-03BD8CD4BEBB}">
      <dgm:prSet/>
      <dgm:spPr/>
      <dgm:t>
        <a:bodyPr/>
        <a:lstStyle/>
        <a:p>
          <a:endParaRPr lang="ru-RU"/>
        </a:p>
      </dgm:t>
    </dgm:pt>
    <dgm:pt modelId="{92364E8C-2E6C-402B-8577-20705A2A9CFF}" type="sibTrans" cxnId="{0407F76E-3F83-4264-BA6A-03BD8CD4BEBB}">
      <dgm:prSet/>
      <dgm:spPr/>
      <dgm:t>
        <a:bodyPr/>
        <a:lstStyle/>
        <a:p>
          <a:endParaRPr lang="ru-RU"/>
        </a:p>
      </dgm:t>
    </dgm:pt>
    <dgm:pt modelId="{0B47EF69-C893-4609-9F49-F4696B772860}" type="pres">
      <dgm:prSet presAssocID="{C8CDC417-BB8F-4B57-BFAE-649A58B2B83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ADE884C-BFD1-4BDA-80BB-6E38C165266C}" type="pres">
      <dgm:prSet presAssocID="{AB280883-12BC-4633-B9AC-311329D72C83}" presName="hierRoot1" presStyleCnt="0">
        <dgm:presLayoutVars>
          <dgm:hierBranch/>
        </dgm:presLayoutVars>
      </dgm:prSet>
      <dgm:spPr/>
    </dgm:pt>
    <dgm:pt modelId="{F9EDEC64-61B4-49C9-9702-043A51598693}" type="pres">
      <dgm:prSet presAssocID="{AB280883-12BC-4633-B9AC-311329D72C83}" presName="rootComposite1" presStyleCnt="0"/>
      <dgm:spPr/>
    </dgm:pt>
    <dgm:pt modelId="{98605FCA-9E0C-45D6-9086-306A4B4D9711}" type="pres">
      <dgm:prSet presAssocID="{AB280883-12BC-4633-B9AC-311329D72C83}" presName="rootText1" presStyleLbl="node0" presStyleIdx="0" presStyleCnt="1" custScaleX="644405" custScaleY="205411" custLinFactNeighborX="-353" custLinFactNeighborY="-1578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B0E7056-5922-44A1-A0C4-2B9BC65F27F5}" type="pres">
      <dgm:prSet presAssocID="{AB280883-12BC-4633-B9AC-311329D72C83}" presName="rootConnector1" presStyleLbl="node1" presStyleIdx="0" presStyleCnt="0"/>
      <dgm:spPr/>
      <dgm:t>
        <a:bodyPr/>
        <a:lstStyle/>
        <a:p>
          <a:endParaRPr lang="ru-RU"/>
        </a:p>
      </dgm:t>
    </dgm:pt>
    <dgm:pt modelId="{354C96E2-D7A4-4DC2-B72B-96A359BDFF44}" type="pres">
      <dgm:prSet presAssocID="{AB280883-12BC-4633-B9AC-311329D72C83}" presName="hierChild2" presStyleCnt="0"/>
      <dgm:spPr/>
    </dgm:pt>
    <dgm:pt modelId="{E405D675-F987-4F98-A456-7221593682A4}" type="pres">
      <dgm:prSet presAssocID="{10A85D17-FF86-46B9-B5CF-24016E54D6E5}" presName="Name35" presStyleLbl="parChTrans1D2" presStyleIdx="0" presStyleCnt="1"/>
      <dgm:spPr/>
      <dgm:t>
        <a:bodyPr/>
        <a:lstStyle/>
        <a:p>
          <a:endParaRPr lang="ru-RU"/>
        </a:p>
      </dgm:t>
    </dgm:pt>
    <dgm:pt modelId="{8FD2117A-4296-4E1C-9A10-2973AD046310}" type="pres">
      <dgm:prSet presAssocID="{EF54BD59-1E6D-4C74-AEBC-679EB16CCDD2}" presName="hierRoot2" presStyleCnt="0">
        <dgm:presLayoutVars>
          <dgm:hierBranch/>
        </dgm:presLayoutVars>
      </dgm:prSet>
      <dgm:spPr/>
    </dgm:pt>
    <dgm:pt modelId="{B0214EEC-DD0C-4C70-86B6-8A4929924300}" type="pres">
      <dgm:prSet presAssocID="{EF54BD59-1E6D-4C74-AEBC-679EB16CCDD2}" presName="rootComposite" presStyleCnt="0"/>
      <dgm:spPr/>
    </dgm:pt>
    <dgm:pt modelId="{25A9E31B-0B3A-4EDD-8EC6-4BE06E433D24}" type="pres">
      <dgm:prSet presAssocID="{EF54BD59-1E6D-4C74-AEBC-679EB16CCDD2}" presName="rootText" presStyleLbl="node2" presStyleIdx="0" presStyleCnt="1" custScaleX="655015" custScaleY="101009" custLinFactNeighborX="-7886" custLinFactNeighborY="-340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5868AE3-B214-4484-AF0F-D8E9188C10E4}" type="pres">
      <dgm:prSet presAssocID="{EF54BD59-1E6D-4C74-AEBC-679EB16CCDD2}" presName="rootConnector" presStyleLbl="node2" presStyleIdx="0" presStyleCnt="1"/>
      <dgm:spPr/>
      <dgm:t>
        <a:bodyPr/>
        <a:lstStyle/>
        <a:p>
          <a:endParaRPr lang="ru-RU"/>
        </a:p>
      </dgm:t>
    </dgm:pt>
    <dgm:pt modelId="{5E3C5CC6-6426-4EEF-8091-851FC4E6A6C5}" type="pres">
      <dgm:prSet presAssocID="{EF54BD59-1E6D-4C74-AEBC-679EB16CCDD2}" presName="hierChild4" presStyleCnt="0"/>
      <dgm:spPr/>
    </dgm:pt>
    <dgm:pt modelId="{43487CCD-5913-4A11-8DDA-EE770126C436}" type="pres">
      <dgm:prSet presAssocID="{EF54BD59-1E6D-4C74-AEBC-679EB16CCDD2}" presName="hierChild5" presStyleCnt="0"/>
      <dgm:spPr/>
    </dgm:pt>
    <dgm:pt modelId="{249F7025-7FCE-42E6-8196-765554D13430}" type="pres">
      <dgm:prSet presAssocID="{AB280883-12BC-4633-B9AC-311329D72C83}" presName="hierChild3" presStyleCnt="0"/>
      <dgm:spPr/>
    </dgm:pt>
  </dgm:ptLst>
  <dgm:cxnLst>
    <dgm:cxn modelId="{23325222-DBC1-4605-B766-C38BE013EA05}" type="presOf" srcId="{10A85D17-FF86-46B9-B5CF-24016E54D6E5}" destId="{E405D675-F987-4F98-A456-7221593682A4}" srcOrd="0" destOrd="0" presId="urn:microsoft.com/office/officeart/2005/8/layout/orgChart1"/>
    <dgm:cxn modelId="{B991896B-4FF7-45A0-9043-D56B5B8CC105}" type="presOf" srcId="{C8CDC417-BB8F-4B57-BFAE-649A58B2B83C}" destId="{0B47EF69-C893-4609-9F49-F4696B772860}" srcOrd="0" destOrd="0" presId="urn:microsoft.com/office/officeart/2005/8/layout/orgChart1"/>
    <dgm:cxn modelId="{8EA2D496-19A4-43ED-A718-7EC55F157059}" type="presOf" srcId="{EF54BD59-1E6D-4C74-AEBC-679EB16CCDD2}" destId="{25A9E31B-0B3A-4EDD-8EC6-4BE06E433D24}" srcOrd="0" destOrd="0" presId="urn:microsoft.com/office/officeart/2005/8/layout/orgChart1"/>
    <dgm:cxn modelId="{DB1DE75A-7471-4264-9466-D78B936C1F33}" type="presOf" srcId="{AB280883-12BC-4633-B9AC-311329D72C83}" destId="{98605FCA-9E0C-45D6-9086-306A4B4D9711}" srcOrd="0" destOrd="0" presId="urn:microsoft.com/office/officeart/2005/8/layout/orgChart1"/>
    <dgm:cxn modelId="{D0ABBDB9-BF00-4959-9D6E-09D7CB975F59}" srcId="{C8CDC417-BB8F-4B57-BFAE-649A58B2B83C}" destId="{AB280883-12BC-4633-B9AC-311329D72C83}" srcOrd="0" destOrd="0" parTransId="{1355ED45-0742-466A-934F-E5B4D0F6A0B6}" sibTransId="{B4FE337B-67B4-446D-8062-36C6ACAE2F9B}"/>
    <dgm:cxn modelId="{47BCBDE8-DE72-41A5-BAEB-9E83D54CE9AB}" type="presOf" srcId="{AB280883-12BC-4633-B9AC-311329D72C83}" destId="{2B0E7056-5922-44A1-A0C4-2B9BC65F27F5}" srcOrd="1" destOrd="0" presId="urn:microsoft.com/office/officeart/2005/8/layout/orgChart1"/>
    <dgm:cxn modelId="{0407F76E-3F83-4264-BA6A-03BD8CD4BEBB}" srcId="{AB280883-12BC-4633-B9AC-311329D72C83}" destId="{EF54BD59-1E6D-4C74-AEBC-679EB16CCDD2}" srcOrd="0" destOrd="0" parTransId="{10A85D17-FF86-46B9-B5CF-24016E54D6E5}" sibTransId="{92364E8C-2E6C-402B-8577-20705A2A9CFF}"/>
    <dgm:cxn modelId="{1A424DE2-16A3-4E6D-8F28-C6B37B4A4BB5}" type="presOf" srcId="{EF54BD59-1E6D-4C74-AEBC-679EB16CCDD2}" destId="{E5868AE3-B214-4484-AF0F-D8E9188C10E4}" srcOrd="1" destOrd="0" presId="urn:microsoft.com/office/officeart/2005/8/layout/orgChart1"/>
    <dgm:cxn modelId="{4B60DDB6-3D1A-46F4-8BFD-9FD9526C50DF}" type="presParOf" srcId="{0B47EF69-C893-4609-9F49-F4696B772860}" destId="{1ADE884C-BFD1-4BDA-80BB-6E38C165266C}" srcOrd="0" destOrd="0" presId="urn:microsoft.com/office/officeart/2005/8/layout/orgChart1"/>
    <dgm:cxn modelId="{66EE91A1-AA28-4BC9-AE20-B7C9DFCAC63E}" type="presParOf" srcId="{1ADE884C-BFD1-4BDA-80BB-6E38C165266C}" destId="{F9EDEC64-61B4-49C9-9702-043A51598693}" srcOrd="0" destOrd="0" presId="urn:microsoft.com/office/officeart/2005/8/layout/orgChart1"/>
    <dgm:cxn modelId="{EA1F41F1-E89F-4490-8C2B-D70CFAA2419B}" type="presParOf" srcId="{F9EDEC64-61B4-49C9-9702-043A51598693}" destId="{98605FCA-9E0C-45D6-9086-306A4B4D9711}" srcOrd="0" destOrd="0" presId="urn:microsoft.com/office/officeart/2005/8/layout/orgChart1"/>
    <dgm:cxn modelId="{A6C53FFF-99DA-456B-A52E-97D2F186B31D}" type="presParOf" srcId="{F9EDEC64-61B4-49C9-9702-043A51598693}" destId="{2B0E7056-5922-44A1-A0C4-2B9BC65F27F5}" srcOrd="1" destOrd="0" presId="urn:microsoft.com/office/officeart/2005/8/layout/orgChart1"/>
    <dgm:cxn modelId="{01332061-9451-40CA-AE50-87C44C14AF0A}" type="presParOf" srcId="{1ADE884C-BFD1-4BDA-80BB-6E38C165266C}" destId="{354C96E2-D7A4-4DC2-B72B-96A359BDFF44}" srcOrd="1" destOrd="0" presId="urn:microsoft.com/office/officeart/2005/8/layout/orgChart1"/>
    <dgm:cxn modelId="{D3B94936-CF6E-464E-A321-96D51CE08449}" type="presParOf" srcId="{354C96E2-D7A4-4DC2-B72B-96A359BDFF44}" destId="{E405D675-F987-4F98-A456-7221593682A4}" srcOrd="0" destOrd="0" presId="urn:microsoft.com/office/officeart/2005/8/layout/orgChart1"/>
    <dgm:cxn modelId="{28B06D6B-28D1-4362-A280-B811BF44F961}" type="presParOf" srcId="{354C96E2-D7A4-4DC2-B72B-96A359BDFF44}" destId="{8FD2117A-4296-4E1C-9A10-2973AD046310}" srcOrd="1" destOrd="0" presId="urn:microsoft.com/office/officeart/2005/8/layout/orgChart1"/>
    <dgm:cxn modelId="{F9658E1B-8138-470F-8B88-AC6FCCC79E8B}" type="presParOf" srcId="{8FD2117A-4296-4E1C-9A10-2973AD046310}" destId="{B0214EEC-DD0C-4C70-86B6-8A4929924300}" srcOrd="0" destOrd="0" presId="urn:microsoft.com/office/officeart/2005/8/layout/orgChart1"/>
    <dgm:cxn modelId="{291003AA-8F17-4B14-87AF-DFE92EA50854}" type="presParOf" srcId="{B0214EEC-DD0C-4C70-86B6-8A4929924300}" destId="{25A9E31B-0B3A-4EDD-8EC6-4BE06E433D24}" srcOrd="0" destOrd="0" presId="urn:microsoft.com/office/officeart/2005/8/layout/orgChart1"/>
    <dgm:cxn modelId="{24F3B127-D617-4F89-AF6D-2987094B92DC}" type="presParOf" srcId="{B0214EEC-DD0C-4C70-86B6-8A4929924300}" destId="{E5868AE3-B214-4484-AF0F-D8E9188C10E4}" srcOrd="1" destOrd="0" presId="urn:microsoft.com/office/officeart/2005/8/layout/orgChart1"/>
    <dgm:cxn modelId="{EC869347-3292-4354-B2F7-D68CE42D12DE}" type="presParOf" srcId="{8FD2117A-4296-4E1C-9A10-2973AD046310}" destId="{5E3C5CC6-6426-4EEF-8091-851FC4E6A6C5}" srcOrd="1" destOrd="0" presId="urn:microsoft.com/office/officeart/2005/8/layout/orgChart1"/>
    <dgm:cxn modelId="{494F86B1-2D34-4C68-B4B9-1E4CEC88E1A6}" type="presParOf" srcId="{8FD2117A-4296-4E1C-9A10-2973AD046310}" destId="{43487CCD-5913-4A11-8DDA-EE770126C436}" srcOrd="2" destOrd="0" presId="urn:microsoft.com/office/officeart/2005/8/layout/orgChart1"/>
    <dgm:cxn modelId="{19F8957F-F04E-43D4-9558-3A731D853E5F}" type="presParOf" srcId="{1ADE884C-BFD1-4BDA-80BB-6E38C165266C}" destId="{249F7025-7FCE-42E6-8196-765554D13430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E01F18C-75F5-4BE7-A57C-1E2A2C13850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2487CE8B-F6EC-4A76-B5DB-F795B0160168}">
      <dgm:prSet/>
      <dgm:spPr/>
      <dgm:t>
        <a:bodyPr/>
        <a:lstStyle/>
        <a:p>
          <a:pPr rtl="0"/>
          <a:r>
            <a:rPr lang="uk-UA" dirty="0" smtClean="0"/>
            <a:t>урядову «гарячу лінію» - </a:t>
          </a:r>
          <a:r>
            <a:rPr lang="uk-UA" dirty="0" smtClean="0"/>
            <a:t>21</a:t>
          </a:r>
          <a:r>
            <a:rPr lang="uk-UA" b="1" dirty="0" smtClean="0"/>
            <a:t>;</a:t>
          </a:r>
          <a:endParaRPr lang="uk-UA" dirty="0"/>
        </a:p>
      </dgm:t>
    </dgm:pt>
    <dgm:pt modelId="{E431E637-7910-46A3-9D3F-835394D61CDD}" type="parTrans" cxnId="{0C5E263B-F0CF-4B32-8B0F-BBC0E7EBF6B2}">
      <dgm:prSet/>
      <dgm:spPr/>
      <dgm:t>
        <a:bodyPr/>
        <a:lstStyle/>
        <a:p>
          <a:endParaRPr lang="uk-UA"/>
        </a:p>
      </dgm:t>
    </dgm:pt>
    <dgm:pt modelId="{EFEF1A66-323C-499F-9BF7-A11A6495CDDC}" type="sibTrans" cxnId="{0C5E263B-F0CF-4B32-8B0F-BBC0E7EBF6B2}">
      <dgm:prSet/>
      <dgm:spPr/>
      <dgm:t>
        <a:bodyPr/>
        <a:lstStyle/>
        <a:p>
          <a:endParaRPr lang="uk-UA"/>
        </a:p>
      </dgm:t>
    </dgm:pt>
    <dgm:pt modelId="{F4FA9193-526C-4761-AB64-C6C6CFFFED08}">
      <dgm:prSet/>
      <dgm:spPr/>
      <dgm:t>
        <a:bodyPr/>
        <a:lstStyle/>
        <a:p>
          <a:pPr rtl="0"/>
          <a:r>
            <a:rPr lang="uk-UA" dirty="0" smtClean="0"/>
            <a:t>гарячу лінію МОЗ України (через ДОЗ) - </a:t>
          </a:r>
          <a:r>
            <a:rPr lang="uk-UA" dirty="0" smtClean="0"/>
            <a:t>24</a:t>
          </a:r>
          <a:r>
            <a:rPr lang="uk-UA" b="1" dirty="0" smtClean="0"/>
            <a:t>;</a:t>
          </a:r>
          <a:endParaRPr lang="uk-UA" dirty="0"/>
        </a:p>
      </dgm:t>
    </dgm:pt>
    <dgm:pt modelId="{29343811-FB5C-41AD-9D5B-6FE331AA4073}" type="parTrans" cxnId="{73955D42-75F6-41A1-A82D-4836DCCB6ADF}">
      <dgm:prSet/>
      <dgm:spPr/>
      <dgm:t>
        <a:bodyPr/>
        <a:lstStyle/>
        <a:p>
          <a:endParaRPr lang="uk-UA"/>
        </a:p>
      </dgm:t>
    </dgm:pt>
    <dgm:pt modelId="{2DC25820-895A-4827-80ED-B944312EA2CB}" type="sibTrans" cxnId="{73955D42-75F6-41A1-A82D-4836DCCB6ADF}">
      <dgm:prSet/>
      <dgm:spPr/>
      <dgm:t>
        <a:bodyPr/>
        <a:lstStyle/>
        <a:p>
          <a:endParaRPr lang="uk-UA"/>
        </a:p>
      </dgm:t>
    </dgm:pt>
    <dgm:pt modelId="{B9991355-2FFB-46DF-A734-60363EEC6D65}">
      <dgm:prSet/>
      <dgm:spPr/>
      <dgm:t>
        <a:bodyPr/>
        <a:lstStyle/>
        <a:p>
          <a:pPr rtl="0"/>
          <a:r>
            <a:rPr lang="uk-UA" dirty="0" smtClean="0"/>
            <a:t>Кіровоградський регіональний контактний центр - </a:t>
          </a:r>
          <a:r>
            <a:rPr lang="uk-UA" dirty="0" smtClean="0"/>
            <a:t>32;</a:t>
          </a:r>
          <a:endParaRPr lang="uk-UA" dirty="0"/>
        </a:p>
      </dgm:t>
    </dgm:pt>
    <dgm:pt modelId="{F87DB60A-FF7F-48F4-BA0B-F71F283E2E8C}" type="parTrans" cxnId="{6DE08A9A-6BC0-4D09-8A02-E2D3FD3EBCDE}">
      <dgm:prSet/>
      <dgm:spPr/>
      <dgm:t>
        <a:bodyPr/>
        <a:lstStyle/>
        <a:p>
          <a:endParaRPr lang="uk-UA"/>
        </a:p>
      </dgm:t>
    </dgm:pt>
    <dgm:pt modelId="{DE4B5F21-6BB4-4AC3-A9F5-E87B2F8701F6}" type="sibTrans" cxnId="{6DE08A9A-6BC0-4D09-8A02-E2D3FD3EBCDE}">
      <dgm:prSet/>
      <dgm:spPr/>
      <dgm:t>
        <a:bodyPr/>
        <a:lstStyle/>
        <a:p>
          <a:endParaRPr lang="uk-UA"/>
        </a:p>
      </dgm:t>
    </dgm:pt>
    <dgm:pt modelId="{E1E0E972-D957-4C6B-BD6D-5F54A834D8BB}">
      <dgm:prSet/>
      <dgm:spPr/>
      <dgm:t>
        <a:bodyPr/>
        <a:lstStyle/>
        <a:p>
          <a:pPr rtl="0"/>
          <a:r>
            <a:rPr lang="uk-UA" dirty="0" smtClean="0"/>
            <a:t>Безпосередньо до управління – </a:t>
          </a:r>
          <a:r>
            <a:rPr lang="uk-UA" dirty="0" smtClean="0"/>
            <a:t>22;</a:t>
          </a:r>
          <a:endParaRPr lang="uk-UA" dirty="0"/>
        </a:p>
      </dgm:t>
    </dgm:pt>
    <dgm:pt modelId="{2A6CDD15-8F9C-4452-9650-90A07F423BE8}" type="parTrans" cxnId="{88305F0E-484F-464A-B970-B09BDFBFD220}">
      <dgm:prSet/>
      <dgm:spPr/>
      <dgm:t>
        <a:bodyPr/>
        <a:lstStyle/>
        <a:p>
          <a:endParaRPr lang="uk-UA"/>
        </a:p>
      </dgm:t>
    </dgm:pt>
    <dgm:pt modelId="{7976B16C-D300-47F5-B4B9-95B84A1CC250}" type="sibTrans" cxnId="{88305F0E-484F-464A-B970-B09BDFBFD220}">
      <dgm:prSet/>
      <dgm:spPr/>
      <dgm:t>
        <a:bodyPr/>
        <a:lstStyle/>
        <a:p>
          <a:endParaRPr lang="uk-UA"/>
        </a:p>
      </dgm:t>
    </dgm:pt>
    <dgm:pt modelId="{A07C1ED4-E0F4-4386-8917-155D33D20893}">
      <dgm:prSet/>
      <dgm:spPr/>
      <dgm:t>
        <a:bodyPr/>
        <a:lstStyle/>
        <a:p>
          <a:pPr rtl="0"/>
          <a:r>
            <a:rPr lang="uk-UA" dirty="0" smtClean="0"/>
            <a:t>Інші – </a:t>
          </a:r>
          <a:r>
            <a:rPr lang="uk-UA" dirty="0" smtClean="0"/>
            <a:t>87.</a:t>
          </a:r>
          <a:endParaRPr lang="uk-UA" dirty="0"/>
        </a:p>
      </dgm:t>
    </dgm:pt>
    <dgm:pt modelId="{FA40DF52-6D44-4023-B203-C5B15B0B9EAF}" type="parTrans" cxnId="{E3326C1C-17C1-45D1-B275-EDD98BCED5ED}">
      <dgm:prSet/>
      <dgm:spPr/>
      <dgm:t>
        <a:bodyPr/>
        <a:lstStyle/>
        <a:p>
          <a:endParaRPr lang="uk-UA"/>
        </a:p>
      </dgm:t>
    </dgm:pt>
    <dgm:pt modelId="{B4E04E02-81EB-4FAB-98C4-986E97CA79FA}" type="sibTrans" cxnId="{E3326C1C-17C1-45D1-B275-EDD98BCED5ED}">
      <dgm:prSet/>
      <dgm:spPr/>
      <dgm:t>
        <a:bodyPr/>
        <a:lstStyle/>
        <a:p>
          <a:endParaRPr lang="uk-UA"/>
        </a:p>
      </dgm:t>
    </dgm:pt>
    <dgm:pt modelId="{023C6A47-6031-479B-98B6-D4E0F94BD15E}" type="pres">
      <dgm:prSet presAssocID="{4E01F18C-75F5-4BE7-A57C-1E2A2C13850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731BE5CF-3ECC-48A2-A376-DDA54AFA070E}" type="pres">
      <dgm:prSet presAssocID="{2487CE8B-F6EC-4A76-B5DB-F795B0160168}" presName="parentText" presStyleLbl="node1" presStyleIdx="0" presStyleCnt="5" custLinFactY="-10533" custLinFactNeighborX="480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3C5E3DF-D132-4BF6-85EB-200E9A769BC1}" type="pres">
      <dgm:prSet presAssocID="{EFEF1A66-323C-499F-9BF7-A11A6495CDDC}" presName="spacer" presStyleCnt="0"/>
      <dgm:spPr/>
    </dgm:pt>
    <dgm:pt modelId="{6152543F-4E01-408B-A949-E04D34EB3BD9}" type="pres">
      <dgm:prSet presAssocID="{F4FA9193-526C-4761-AB64-C6C6CFFFED08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C6AD026-714D-40E6-BF84-2B950CE258B8}" type="pres">
      <dgm:prSet presAssocID="{2DC25820-895A-4827-80ED-B944312EA2CB}" presName="spacer" presStyleCnt="0"/>
      <dgm:spPr/>
    </dgm:pt>
    <dgm:pt modelId="{AD308A40-F237-41E0-9E55-0A40247C8E02}" type="pres">
      <dgm:prSet presAssocID="{B9991355-2FFB-46DF-A734-60363EEC6D65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04A656B-F2AA-4416-9DD5-7A3B90063827}" type="pres">
      <dgm:prSet presAssocID="{DE4B5F21-6BB4-4AC3-A9F5-E87B2F8701F6}" presName="spacer" presStyleCnt="0"/>
      <dgm:spPr/>
    </dgm:pt>
    <dgm:pt modelId="{180EAC41-6587-456A-9E44-917B6B4624BA}" type="pres">
      <dgm:prSet presAssocID="{E1E0E972-D957-4C6B-BD6D-5F54A834D8BB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3269775-B548-4836-9B3A-A59FB3634E8A}" type="pres">
      <dgm:prSet presAssocID="{7976B16C-D300-47F5-B4B9-95B84A1CC250}" presName="spacer" presStyleCnt="0"/>
      <dgm:spPr/>
    </dgm:pt>
    <dgm:pt modelId="{C53B374A-B803-4D98-A25B-A6D5CDFAEA6C}" type="pres">
      <dgm:prSet presAssocID="{A07C1ED4-E0F4-4386-8917-155D33D20893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48215104-DADE-46CD-BE18-9F98B5343E43}" type="presOf" srcId="{E1E0E972-D957-4C6B-BD6D-5F54A834D8BB}" destId="{180EAC41-6587-456A-9E44-917B6B4624BA}" srcOrd="0" destOrd="0" presId="urn:microsoft.com/office/officeart/2005/8/layout/vList2"/>
    <dgm:cxn modelId="{2569542D-5B1C-4C40-83E7-674D130BF0FD}" type="presOf" srcId="{F4FA9193-526C-4761-AB64-C6C6CFFFED08}" destId="{6152543F-4E01-408B-A949-E04D34EB3BD9}" srcOrd="0" destOrd="0" presId="urn:microsoft.com/office/officeart/2005/8/layout/vList2"/>
    <dgm:cxn modelId="{E3326C1C-17C1-45D1-B275-EDD98BCED5ED}" srcId="{4E01F18C-75F5-4BE7-A57C-1E2A2C138500}" destId="{A07C1ED4-E0F4-4386-8917-155D33D20893}" srcOrd="4" destOrd="0" parTransId="{FA40DF52-6D44-4023-B203-C5B15B0B9EAF}" sibTransId="{B4E04E02-81EB-4FAB-98C4-986E97CA79FA}"/>
    <dgm:cxn modelId="{3F51BFB1-0898-4BCF-BA96-7546F92852B5}" type="presOf" srcId="{4E01F18C-75F5-4BE7-A57C-1E2A2C138500}" destId="{023C6A47-6031-479B-98B6-D4E0F94BD15E}" srcOrd="0" destOrd="0" presId="urn:microsoft.com/office/officeart/2005/8/layout/vList2"/>
    <dgm:cxn modelId="{88305F0E-484F-464A-B970-B09BDFBFD220}" srcId="{4E01F18C-75F5-4BE7-A57C-1E2A2C138500}" destId="{E1E0E972-D957-4C6B-BD6D-5F54A834D8BB}" srcOrd="3" destOrd="0" parTransId="{2A6CDD15-8F9C-4452-9650-90A07F423BE8}" sibTransId="{7976B16C-D300-47F5-B4B9-95B84A1CC250}"/>
    <dgm:cxn modelId="{0C5E263B-F0CF-4B32-8B0F-BBC0E7EBF6B2}" srcId="{4E01F18C-75F5-4BE7-A57C-1E2A2C138500}" destId="{2487CE8B-F6EC-4A76-B5DB-F795B0160168}" srcOrd="0" destOrd="0" parTransId="{E431E637-7910-46A3-9D3F-835394D61CDD}" sibTransId="{EFEF1A66-323C-499F-9BF7-A11A6495CDDC}"/>
    <dgm:cxn modelId="{2B39032F-44B0-48D5-81D6-84CA12C926C9}" type="presOf" srcId="{B9991355-2FFB-46DF-A734-60363EEC6D65}" destId="{AD308A40-F237-41E0-9E55-0A40247C8E02}" srcOrd="0" destOrd="0" presId="urn:microsoft.com/office/officeart/2005/8/layout/vList2"/>
    <dgm:cxn modelId="{5B0403E4-D135-4341-A103-BCDBDFA862EF}" type="presOf" srcId="{2487CE8B-F6EC-4A76-B5DB-F795B0160168}" destId="{731BE5CF-3ECC-48A2-A376-DDA54AFA070E}" srcOrd="0" destOrd="0" presId="urn:microsoft.com/office/officeart/2005/8/layout/vList2"/>
    <dgm:cxn modelId="{73955D42-75F6-41A1-A82D-4836DCCB6ADF}" srcId="{4E01F18C-75F5-4BE7-A57C-1E2A2C138500}" destId="{F4FA9193-526C-4761-AB64-C6C6CFFFED08}" srcOrd="1" destOrd="0" parTransId="{29343811-FB5C-41AD-9D5B-6FE331AA4073}" sibTransId="{2DC25820-895A-4827-80ED-B944312EA2CB}"/>
    <dgm:cxn modelId="{6DE08A9A-6BC0-4D09-8A02-E2D3FD3EBCDE}" srcId="{4E01F18C-75F5-4BE7-A57C-1E2A2C138500}" destId="{B9991355-2FFB-46DF-A734-60363EEC6D65}" srcOrd="2" destOrd="0" parTransId="{F87DB60A-FF7F-48F4-BA0B-F71F283E2E8C}" sibTransId="{DE4B5F21-6BB4-4AC3-A9F5-E87B2F8701F6}"/>
    <dgm:cxn modelId="{30AFB022-B228-4751-B9C9-2EA2F6728D9E}" type="presOf" srcId="{A07C1ED4-E0F4-4386-8917-155D33D20893}" destId="{C53B374A-B803-4D98-A25B-A6D5CDFAEA6C}" srcOrd="0" destOrd="0" presId="urn:microsoft.com/office/officeart/2005/8/layout/vList2"/>
    <dgm:cxn modelId="{32DB4677-7794-4C02-8AA4-D80A8EF2A26B}" type="presParOf" srcId="{023C6A47-6031-479B-98B6-D4E0F94BD15E}" destId="{731BE5CF-3ECC-48A2-A376-DDA54AFA070E}" srcOrd="0" destOrd="0" presId="urn:microsoft.com/office/officeart/2005/8/layout/vList2"/>
    <dgm:cxn modelId="{89206FA6-BE54-41C1-901A-BC8AF581B51F}" type="presParOf" srcId="{023C6A47-6031-479B-98B6-D4E0F94BD15E}" destId="{B3C5E3DF-D132-4BF6-85EB-200E9A769BC1}" srcOrd="1" destOrd="0" presId="urn:microsoft.com/office/officeart/2005/8/layout/vList2"/>
    <dgm:cxn modelId="{97956D00-1134-42A6-BA6A-1CBBBFF127FC}" type="presParOf" srcId="{023C6A47-6031-479B-98B6-D4E0F94BD15E}" destId="{6152543F-4E01-408B-A949-E04D34EB3BD9}" srcOrd="2" destOrd="0" presId="urn:microsoft.com/office/officeart/2005/8/layout/vList2"/>
    <dgm:cxn modelId="{02C7D9C0-2FFE-4064-8E55-FD27E169B367}" type="presParOf" srcId="{023C6A47-6031-479B-98B6-D4E0F94BD15E}" destId="{3C6AD026-714D-40E6-BF84-2B950CE258B8}" srcOrd="3" destOrd="0" presId="urn:microsoft.com/office/officeart/2005/8/layout/vList2"/>
    <dgm:cxn modelId="{7A339D1C-D2C3-49BD-BF9C-5F92AD49C21D}" type="presParOf" srcId="{023C6A47-6031-479B-98B6-D4E0F94BD15E}" destId="{AD308A40-F237-41E0-9E55-0A40247C8E02}" srcOrd="4" destOrd="0" presId="urn:microsoft.com/office/officeart/2005/8/layout/vList2"/>
    <dgm:cxn modelId="{D8FCCA2F-C47A-494B-8B07-6BAB9CFE3CEB}" type="presParOf" srcId="{023C6A47-6031-479B-98B6-D4E0F94BD15E}" destId="{B04A656B-F2AA-4416-9DD5-7A3B90063827}" srcOrd="5" destOrd="0" presId="urn:microsoft.com/office/officeart/2005/8/layout/vList2"/>
    <dgm:cxn modelId="{27FA8C7F-1367-4FF4-98E6-C39156B8DC76}" type="presParOf" srcId="{023C6A47-6031-479B-98B6-D4E0F94BD15E}" destId="{180EAC41-6587-456A-9E44-917B6B4624BA}" srcOrd="6" destOrd="0" presId="urn:microsoft.com/office/officeart/2005/8/layout/vList2"/>
    <dgm:cxn modelId="{D020A2DB-B1E5-4767-8ED9-376C152411E5}" type="presParOf" srcId="{023C6A47-6031-479B-98B6-D4E0F94BD15E}" destId="{83269775-B548-4836-9B3A-A59FB3634E8A}" srcOrd="7" destOrd="0" presId="urn:microsoft.com/office/officeart/2005/8/layout/vList2"/>
    <dgm:cxn modelId="{2D91A71F-DB2C-45F1-91FF-DCFE51EDDA95}" type="presParOf" srcId="{023C6A47-6031-479B-98B6-D4E0F94BD15E}" destId="{C53B374A-B803-4D98-A25B-A6D5CDFAEA6C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D8C4B9C-6AB8-4433-9974-3EB3D4C5092A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231922AA-8CF0-48B8-8E68-797516263460}">
      <dgm:prSet/>
      <dgm:spPr/>
      <dgm:t>
        <a:bodyPr/>
        <a:lstStyle/>
        <a:p>
          <a:pPr rtl="0"/>
          <a:r>
            <a:rPr lang="uk-UA" dirty="0" smtClean="0"/>
            <a:t>пропозиції (зауваження) – </a:t>
          </a:r>
          <a:r>
            <a:rPr lang="uk-UA" dirty="0" smtClean="0"/>
            <a:t>25;</a:t>
          </a:r>
          <a:endParaRPr lang="uk-UA" dirty="0"/>
        </a:p>
      </dgm:t>
    </dgm:pt>
    <dgm:pt modelId="{9F8F4FCD-48C8-4D7B-8C2D-15E24CA70268}" type="parTrans" cxnId="{3C0529B5-2EC2-4904-9793-5DF96354A48E}">
      <dgm:prSet/>
      <dgm:spPr/>
      <dgm:t>
        <a:bodyPr/>
        <a:lstStyle/>
        <a:p>
          <a:endParaRPr lang="uk-UA"/>
        </a:p>
      </dgm:t>
    </dgm:pt>
    <dgm:pt modelId="{461693A5-4D03-4CD1-A678-AAE823D36AFA}" type="sibTrans" cxnId="{3C0529B5-2EC2-4904-9793-5DF96354A48E}">
      <dgm:prSet/>
      <dgm:spPr/>
      <dgm:t>
        <a:bodyPr/>
        <a:lstStyle/>
        <a:p>
          <a:endParaRPr lang="uk-UA"/>
        </a:p>
      </dgm:t>
    </dgm:pt>
    <dgm:pt modelId="{E96B4392-BA39-4572-AC22-9EE37196D585}">
      <dgm:prSet/>
      <dgm:spPr/>
      <dgm:t>
        <a:bodyPr/>
        <a:lstStyle/>
        <a:p>
          <a:pPr rtl="0"/>
          <a:r>
            <a:rPr lang="uk-UA" dirty="0" smtClean="0"/>
            <a:t>заява (клопотання) - </a:t>
          </a:r>
          <a:r>
            <a:rPr lang="uk-UA" b="1" dirty="0" smtClean="0"/>
            <a:t>126</a:t>
          </a:r>
          <a:endParaRPr lang="uk-UA" b="1" dirty="0"/>
        </a:p>
      </dgm:t>
    </dgm:pt>
    <dgm:pt modelId="{017DC8E2-E476-4620-A1DD-3AF19CD2D3B3}" type="parTrans" cxnId="{1D72A4C2-3720-41E2-951E-71679A6E33A5}">
      <dgm:prSet/>
      <dgm:spPr/>
      <dgm:t>
        <a:bodyPr/>
        <a:lstStyle/>
        <a:p>
          <a:endParaRPr lang="uk-UA"/>
        </a:p>
      </dgm:t>
    </dgm:pt>
    <dgm:pt modelId="{94243CC3-A6D2-41DB-940B-B665DE8E5439}" type="sibTrans" cxnId="{1D72A4C2-3720-41E2-951E-71679A6E33A5}">
      <dgm:prSet/>
      <dgm:spPr/>
      <dgm:t>
        <a:bodyPr/>
        <a:lstStyle/>
        <a:p>
          <a:endParaRPr lang="uk-UA"/>
        </a:p>
      </dgm:t>
    </dgm:pt>
    <dgm:pt modelId="{F9DE5766-CCDF-4FAF-B33A-782BDE9C8F90}">
      <dgm:prSet/>
      <dgm:spPr/>
      <dgm:t>
        <a:bodyPr/>
        <a:lstStyle/>
        <a:p>
          <a:pPr rtl="0"/>
          <a:r>
            <a:rPr lang="uk-UA" dirty="0" smtClean="0"/>
            <a:t>скарга – </a:t>
          </a:r>
          <a:r>
            <a:rPr lang="uk-UA" dirty="0" smtClean="0"/>
            <a:t>35.</a:t>
          </a:r>
          <a:endParaRPr lang="uk-UA" dirty="0"/>
        </a:p>
      </dgm:t>
    </dgm:pt>
    <dgm:pt modelId="{FDEF20EC-B508-4D88-AB85-F56A2767EECA}" type="parTrans" cxnId="{5AEB5EA2-29F4-40A1-BA17-FE070C6FBD48}">
      <dgm:prSet/>
      <dgm:spPr/>
      <dgm:t>
        <a:bodyPr/>
        <a:lstStyle/>
        <a:p>
          <a:endParaRPr lang="uk-UA"/>
        </a:p>
      </dgm:t>
    </dgm:pt>
    <dgm:pt modelId="{1E2C834B-F490-4BD1-B5FA-1D777B1C3B07}" type="sibTrans" cxnId="{5AEB5EA2-29F4-40A1-BA17-FE070C6FBD48}">
      <dgm:prSet/>
      <dgm:spPr/>
      <dgm:t>
        <a:bodyPr/>
        <a:lstStyle/>
        <a:p>
          <a:endParaRPr lang="uk-UA"/>
        </a:p>
      </dgm:t>
    </dgm:pt>
    <dgm:pt modelId="{4A2E32AE-4CCB-47A3-9D68-1849298D2DE8}" type="pres">
      <dgm:prSet presAssocID="{BD8C4B9C-6AB8-4433-9974-3EB3D4C5092A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uk-UA"/>
        </a:p>
      </dgm:t>
    </dgm:pt>
    <dgm:pt modelId="{0CB4353B-C815-4962-AF4E-C9B2488BB0A7}" type="pres">
      <dgm:prSet presAssocID="{BD8C4B9C-6AB8-4433-9974-3EB3D4C5092A}" presName="pyramid" presStyleLbl="node1" presStyleIdx="0" presStyleCnt="1" custLinFactNeighborX="634" custLinFactNeighborY="-7160"/>
      <dgm:spPr/>
    </dgm:pt>
    <dgm:pt modelId="{F80CE067-CA0B-44E0-915F-30A9509CCAE5}" type="pres">
      <dgm:prSet presAssocID="{BD8C4B9C-6AB8-4433-9974-3EB3D4C5092A}" presName="theList" presStyleCnt="0"/>
      <dgm:spPr/>
    </dgm:pt>
    <dgm:pt modelId="{6895B8B4-2EE5-4313-B204-B33A67AB380C}" type="pres">
      <dgm:prSet presAssocID="{231922AA-8CF0-48B8-8E68-797516263460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C9681BD-16F7-4FA0-81F1-3F44F6608EDB}" type="pres">
      <dgm:prSet presAssocID="{231922AA-8CF0-48B8-8E68-797516263460}" presName="aSpace" presStyleCnt="0"/>
      <dgm:spPr/>
    </dgm:pt>
    <dgm:pt modelId="{8F43215B-2FA6-4A55-AADD-753A0740D726}" type="pres">
      <dgm:prSet presAssocID="{E96B4392-BA39-4572-AC22-9EE37196D585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6BD1B6F-E879-4ACA-8BFC-A74E68CD7041}" type="pres">
      <dgm:prSet presAssocID="{E96B4392-BA39-4572-AC22-9EE37196D585}" presName="aSpace" presStyleCnt="0"/>
      <dgm:spPr/>
    </dgm:pt>
    <dgm:pt modelId="{D798AD0D-EDDB-477D-802B-24D7DE82CF22}" type="pres">
      <dgm:prSet presAssocID="{F9DE5766-CCDF-4FAF-B33A-782BDE9C8F90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1863C73-B050-4200-982E-FD4044E4F103}" type="pres">
      <dgm:prSet presAssocID="{F9DE5766-CCDF-4FAF-B33A-782BDE9C8F90}" presName="aSpace" presStyleCnt="0"/>
      <dgm:spPr/>
    </dgm:pt>
  </dgm:ptLst>
  <dgm:cxnLst>
    <dgm:cxn modelId="{4C0329F9-FA0B-4C2B-9DF2-8B200032CA36}" type="presOf" srcId="{F9DE5766-CCDF-4FAF-B33A-782BDE9C8F90}" destId="{D798AD0D-EDDB-477D-802B-24D7DE82CF22}" srcOrd="0" destOrd="0" presId="urn:microsoft.com/office/officeart/2005/8/layout/pyramid2"/>
    <dgm:cxn modelId="{1D72A4C2-3720-41E2-951E-71679A6E33A5}" srcId="{BD8C4B9C-6AB8-4433-9974-3EB3D4C5092A}" destId="{E96B4392-BA39-4572-AC22-9EE37196D585}" srcOrd="1" destOrd="0" parTransId="{017DC8E2-E476-4620-A1DD-3AF19CD2D3B3}" sibTransId="{94243CC3-A6D2-41DB-940B-B665DE8E5439}"/>
    <dgm:cxn modelId="{44235599-8D80-456E-9FD3-A59324C7692C}" type="presOf" srcId="{BD8C4B9C-6AB8-4433-9974-3EB3D4C5092A}" destId="{4A2E32AE-4CCB-47A3-9D68-1849298D2DE8}" srcOrd="0" destOrd="0" presId="urn:microsoft.com/office/officeart/2005/8/layout/pyramid2"/>
    <dgm:cxn modelId="{5AEB5EA2-29F4-40A1-BA17-FE070C6FBD48}" srcId="{BD8C4B9C-6AB8-4433-9974-3EB3D4C5092A}" destId="{F9DE5766-CCDF-4FAF-B33A-782BDE9C8F90}" srcOrd="2" destOrd="0" parTransId="{FDEF20EC-B508-4D88-AB85-F56A2767EECA}" sibTransId="{1E2C834B-F490-4BD1-B5FA-1D777B1C3B07}"/>
    <dgm:cxn modelId="{E432BC86-05FE-4DC5-9973-87C66FDFCCDC}" type="presOf" srcId="{231922AA-8CF0-48B8-8E68-797516263460}" destId="{6895B8B4-2EE5-4313-B204-B33A67AB380C}" srcOrd="0" destOrd="0" presId="urn:microsoft.com/office/officeart/2005/8/layout/pyramid2"/>
    <dgm:cxn modelId="{3C0529B5-2EC2-4904-9793-5DF96354A48E}" srcId="{BD8C4B9C-6AB8-4433-9974-3EB3D4C5092A}" destId="{231922AA-8CF0-48B8-8E68-797516263460}" srcOrd="0" destOrd="0" parTransId="{9F8F4FCD-48C8-4D7B-8C2D-15E24CA70268}" sibTransId="{461693A5-4D03-4CD1-A678-AAE823D36AFA}"/>
    <dgm:cxn modelId="{423C95C1-80CA-4811-B9A6-3D7683BECD63}" type="presOf" srcId="{E96B4392-BA39-4572-AC22-9EE37196D585}" destId="{8F43215B-2FA6-4A55-AADD-753A0740D726}" srcOrd="0" destOrd="0" presId="urn:microsoft.com/office/officeart/2005/8/layout/pyramid2"/>
    <dgm:cxn modelId="{2FD8919F-1DF6-4BAC-9286-A29F47093F76}" type="presParOf" srcId="{4A2E32AE-4CCB-47A3-9D68-1849298D2DE8}" destId="{0CB4353B-C815-4962-AF4E-C9B2488BB0A7}" srcOrd="0" destOrd="0" presId="urn:microsoft.com/office/officeart/2005/8/layout/pyramid2"/>
    <dgm:cxn modelId="{F072403E-ECFA-4B65-A43B-55397F6788E3}" type="presParOf" srcId="{4A2E32AE-4CCB-47A3-9D68-1849298D2DE8}" destId="{F80CE067-CA0B-44E0-915F-30A9509CCAE5}" srcOrd="1" destOrd="0" presId="urn:microsoft.com/office/officeart/2005/8/layout/pyramid2"/>
    <dgm:cxn modelId="{7003259A-D1E8-446A-BBDA-AFBE105E42C6}" type="presParOf" srcId="{F80CE067-CA0B-44E0-915F-30A9509CCAE5}" destId="{6895B8B4-2EE5-4313-B204-B33A67AB380C}" srcOrd="0" destOrd="0" presId="urn:microsoft.com/office/officeart/2005/8/layout/pyramid2"/>
    <dgm:cxn modelId="{419021A6-B250-4A9E-A42D-D824F42FDF32}" type="presParOf" srcId="{F80CE067-CA0B-44E0-915F-30A9509CCAE5}" destId="{9C9681BD-16F7-4FA0-81F1-3F44F6608EDB}" srcOrd="1" destOrd="0" presId="urn:microsoft.com/office/officeart/2005/8/layout/pyramid2"/>
    <dgm:cxn modelId="{48FA83C0-2409-48D2-BF5B-B6D117B5265A}" type="presParOf" srcId="{F80CE067-CA0B-44E0-915F-30A9509CCAE5}" destId="{8F43215B-2FA6-4A55-AADD-753A0740D726}" srcOrd="2" destOrd="0" presId="urn:microsoft.com/office/officeart/2005/8/layout/pyramid2"/>
    <dgm:cxn modelId="{D6ABFF35-8012-4283-B456-742F0F21ADCB}" type="presParOf" srcId="{F80CE067-CA0B-44E0-915F-30A9509CCAE5}" destId="{96BD1B6F-E879-4ACA-8BFC-A74E68CD7041}" srcOrd="3" destOrd="0" presId="urn:microsoft.com/office/officeart/2005/8/layout/pyramid2"/>
    <dgm:cxn modelId="{62374336-B24E-4D07-9CB2-EB61F5E1F121}" type="presParOf" srcId="{F80CE067-CA0B-44E0-915F-30A9509CCAE5}" destId="{D798AD0D-EDDB-477D-802B-24D7DE82CF22}" srcOrd="4" destOrd="0" presId="urn:microsoft.com/office/officeart/2005/8/layout/pyramid2"/>
    <dgm:cxn modelId="{4E587DA4-B523-4424-806C-F288C717FC6F}" type="presParOf" srcId="{F80CE067-CA0B-44E0-915F-30A9509CCAE5}" destId="{E1863C73-B050-4200-982E-FD4044E4F103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13319B1-EB57-46D7-A376-2784799C1BB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C8BBE973-72A6-4EB5-8733-1AFD9BB376B7}">
      <dgm:prSet/>
      <dgm:spPr/>
      <dgm:t>
        <a:bodyPr/>
        <a:lstStyle/>
        <a:p>
          <a:pPr rtl="0"/>
          <a:r>
            <a:rPr lang="uk-UA" dirty="0" smtClean="0"/>
            <a:t>вирішено позитивно </a:t>
          </a:r>
          <a:r>
            <a:rPr lang="uk-UA" dirty="0" smtClean="0"/>
            <a:t>- 90</a:t>
          </a:r>
          <a:endParaRPr lang="uk-UA" dirty="0"/>
        </a:p>
      </dgm:t>
    </dgm:pt>
    <dgm:pt modelId="{7BBDE60E-0B86-4A08-90CB-4717CAA68AAA}" type="parTrans" cxnId="{B21E517E-625F-418B-9F53-F687292D1FD1}">
      <dgm:prSet/>
      <dgm:spPr/>
      <dgm:t>
        <a:bodyPr/>
        <a:lstStyle/>
        <a:p>
          <a:endParaRPr lang="uk-UA"/>
        </a:p>
      </dgm:t>
    </dgm:pt>
    <dgm:pt modelId="{15FAD4F8-F956-4F36-A657-AD779ECE8D0A}" type="sibTrans" cxnId="{B21E517E-625F-418B-9F53-F687292D1FD1}">
      <dgm:prSet/>
      <dgm:spPr/>
      <dgm:t>
        <a:bodyPr/>
        <a:lstStyle/>
        <a:p>
          <a:endParaRPr lang="uk-UA"/>
        </a:p>
      </dgm:t>
    </dgm:pt>
    <dgm:pt modelId="{12FFB215-43C1-4FDE-810E-920A7456D76B}">
      <dgm:prSet/>
      <dgm:spPr/>
      <dgm:t>
        <a:bodyPr/>
        <a:lstStyle/>
        <a:p>
          <a:pPr rtl="0"/>
          <a:r>
            <a:rPr lang="uk-UA" smtClean="0"/>
            <a:t>відмовлено у задоволенні - 0</a:t>
          </a:r>
          <a:endParaRPr lang="uk-UA"/>
        </a:p>
      </dgm:t>
    </dgm:pt>
    <dgm:pt modelId="{C91CA13B-0442-445B-86CB-782BC26BD146}" type="parTrans" cxnId="{B4CBF239-569F-4A77-82B2-DB5B8FAAA59D}">
      <dgm:prSet/>
      <dgm:spPr/>
      <dgm:t>
        <a:bodyPr/>
        <a:lstStyle/>
        <a:p>
          <a:endParaRPr lang="uk-UA"/>
        </a:p>
      </dgm:t>
    </dgm:pt>
    <dgm:pt modelId="{6F54F1F1-D874-42AF-A92E-67679B10874B}" type="sibTrans" cxnId="{B4CBF239-569F-4A77-82B2-DB5B8FAAA59D}">
      <dgm:prSet/>
      <dgm:spPr/>
      <dgm:t>
        <a:bodyPr/>
        <a:lstStyle/>
        <a:p>
          <a:endParaRPr lang="uk-UA"/>
        </a:p>
      </dgm:t>
    </dgm:pt>
    <dgm:pt modelId="{9D275B28-7443-4A36-9C3D-9B8E7C2BF763}">
      <dgm:prSet/>
      <dgm:spPr/>
      <dgm:t>
        <a:bodyPr/>
        <a:lstStyle/>
        <a:p>
          <a:pPr rtl="0"/>
          <a:r>
            <a:rPr lang="uk-UA" dirty="0" smtClean="0"/>
            <a:t>дано роз’яснення - </a:t>
          </a:r>
          <a:r>
            <a:rPr lang="uk-UA" dirty="0" smtClean="0"/>
            <a:t>96</a:t>
          </a:r>
          <a:endParaRPr lang="uk-UA" dirty="0"/>
        </a:p>
      </dgm:t>
    </dgm:pt>
    <dgm:pt modelId="{F2535C10-2986-49D9-A111-FCC8EF2C447A}" type="parTrans" cxnId="{F110B8C3-2616-4B0D-86FF-B058EF986447}">
      <dgm:prSet/>
      <dgm:spPr/>
      <dgm:t>
        <a:bodyPr/>
        <a:lstStyle/>
        <a:p>
          <a:endParaRPr lang="uk-UA"/>
        </a:p>
      </dgm:t>
    </dgm:pt>
    <dgm:pt modelId="{443AD2D7-16DD-417F-91B3-E9FA4D90E3A8}" type="sibTrans" cxnId="{F110B8C3-2616-4B0D-86FF-B058EF986447}">
      <dgm:prSet/>
      <dgm:spPr/>
      <dgm:t>
        <a:bodyPr/>
        <a:lstStyle/>
        <a:p>
          <a:endParaRPr lang="uk-UA"/>
        </a:p>
      </dgm:t>
    </dgm:pt>
    <dgm:pt modelId="{CA533FD2-AD14-4A82-AB8B-483B782E70E4}" type="pres">
      <dgm:prSet presAssocID="{313319B1-EB57-46D7-A376-2784799C1BB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A63B0D72-6478-4CCD-A531-05CE55BF920C}" type="pres">
      <dgm:prSet presAssocID="{C8BBE973-72A6-4EB5-8733-1AFD9BB376B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5D9252E-14E2-4753-BCB2-FD9BC96A4177}" type="pres">
      <dgm:prSet presAssocID="{15FAD4F8-F956-4F36-A657-AD779ECE8D0A}" presName="spacer" presStyleCnt="0"/>
      <dgm:spPr/>
    </dgm:pt>
    <dgm:pt modelId="{270E07B6-FD96-4F3E-872C-9FCCCC9A64E3}" type="pres">
      <dgm:prSet presAssocID="{12FFB215-43C1-4FDE-810E-920A7456D76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8F011AF-E4B6-4ACD-94C0-785F3FB4C243}" type="pres">
      <dgm:prSet presAssocID="{6F54F1F1-D874-42AF-A92E-67679B10874B}" presName="spacer" presStyleCnt="0"/>
      <dgm:spPr/>
    </dgm:pt>
    <dgm:pt modelId="{90A9B06F-0EDF-4C9A-B074-9891098958FD}" type="pres">
      <dgm:prSet presAssocID="{9D275B28-7443-4A36-9C3D-9B8E7C2BF763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F110B8C3-2616-4B0D-86FF-B058EF986447}" srcId="{313319B1-EB57-46D7-A376-2784799C1BB8}" destId="{9D275B28-7443-4A36-9C3D-9B8E7C2BF763}" srcOrd="2" destOrd="0" parTransId="{F2535C10-2986-49D9-A111-FCC8EF2C447A}" sibTransId="{443AD2D7-16DD-417F-91B3-E9FA4D90E3A8}"/>
    <dgm:cxn modelId="{B4CBF239-569F-4A77-82B2-DB5B8FAAA59D}" srcId="{313319B1-EB57-46D7-A376-2784799C1BB8}" destId="{12FFB215-43C1-4FDE-810E-920A7456D76B}" srcOrd="1" destOrd="0" parTransId="{C91CA13B-0442-445B-86CB-782BC26BD146}" sibTransId="{6F54F1F1-D874-42AF-A92E-67679B10874B}"/>
    <dgm:cxn modelId="{B21E517E-625F-418B-9F53-F687292D1FD1}" srcId="{313319B1-EB57-46D7-A376-2784799C1BB8}" destId="{C8BBE973-72A6-4EB5-8733-1AFD9BB376B7}" srcOrd="0" destOrd="0" parTransId="{7BBDE60E-0B86-4A08-90CB-4717CAA68AAA}" sibTransId="{15FAD4F8-F956-4F36-A657-AD779ECE8D0A}"/>
    <dgm:cxn modelId="{4727581A-A87E-4CA0-9158-95882F8BFFF3}" type="presOf" srcId="{12FFB215-43C1-4FDE-810E-920A7456D76B}" destId="{270E07B6-FD96-4F3E-872C-9FCCCC9A64E3}" srcOrd="0" destOrd="0" presId="urn:microsoft.com/office/officeart/2005/8/layout/vList2"/>
    <dgm:cxn modelId="{1EF66EC5-BDAB-453C-ABBA-D24B21B72BEB}" type="presOf" srcId="{C8BBE973-72A6-4EB5-8733-1AFD9BB376B7}" destId="{A63B0D72-6478-4CCD-A531-05CE55BF920C}" srcOrd="0" destOrd="0" presId="urn:microsoft.com/office/officeart/2005/8/layout/vList2"/>
    <dgm:cxn modelId="{AE9AEC29-37B5-4661-9D5D-2D885938DF7F}" type="presOf" srcId="{313319B1-EB57-46D7-A376-2784799C1BB8}" destId="{CA533FD2-AD14-4A82-AB8B-483B782E70E4}" srcOrd="0" destOrd="0" presId="urn:microsoft.com/office/officeart/2005/8/layout/vList2"/>
    <dgm:cxn modelId="{39F7771D-FD62-4877-BD41-CF906B15D48B}" type="presOf" srcId="{9D275B28-7443-4A36-9C3D-9B8E7C2BF763}" destId="{90A9B06F-0EDF-4C9A-B074-9891098958FD}" srcOrd="0" destOrd="0" presId="urn:microsoft.com/office/officeart/2005/8/layout/vList2"/>
    <dgm:cxn modelId="{CBF81670-7BAB-49C7-96BC-2F2512B82A5A}" type="presParOf" srcId="{CA533FD2-AD14-4A82-AB8B-483B782E70E4}" destId="{A63B0D72-6478-4CCD-A531-05CE55BF920C}" srcOrd="0" destOrd="0" presId="urn:microsoft.com/office/officeart/2005/8/layout/vList2"/>
    <dgm:cxn modelId="{2EA2C981-89A9-4C2B-A05B-97910DB1C414}" type="presParOf" srcId="{CA533FD2-AD14-4A82-AB8B-483B782E70E4}" destId="{05D9252E-14E2-4753-BCB2-FD9BC96A4177}" srcOrd="1" destOrd="0" presId="urn:microsoft.com/office/officeart/2005/8/layout/vList2"/>
    <dgm:cxn modelId="{C19017FB-BFA5-4BDB-9F3A-FE5E4E86C865}" type="presParOf" srcId="{CA533FD2-AD14-4A82-AB8B-483B782E70E4}" destId="{270E07B6-FD96-4F3E-872C-9FCCCC9A64E3}" srcOrd="2" destOrd="0" presId="urn:microsoft.com/office/officeart/2005/8/layout/vList2"/>
    <dgm:cxn modelId="{0FB52D46-0C62-4698-AD95-EFECC59B9872}" type="presParOf" srcId="{CA533FD2-AD14-4A82-AB8B-483B782E70E4}" destId="{88F011AF-E4B6-4ACD-94C0-785F3FB4C243}" srcOrd="3" destOrd="0" presId="urn:microsoft.com/office/officeart/2005/8/layout/vList2"/>
    <dgm:cxn modelId="{165947CC-DF61-47D0-B665-488FBF927374}" type="presParOf" srcId="{CA533FD2-AD14-4A82-AB8B-483B782E70E4}" destId="{90A9B06F-0EDF-4C9A-B074-9891098958F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02BB03-95C8-4902-A1C2-C9F1D4A178E4}">
      <dsp:nvSpPr>
        <dsp:cNvPr id="0" name=""/>
        <dsp:cNvSpPr/>
      </dsp:nvSpPr>
      <dsp:spPr>
        <a:xfrm>
          <a:off x="0" y="186119"/>
          <a:ext cx="6069064" cy="786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робота МСЕК, визначення групи інвалідності (робота ЛКК експертні питання) – </a:t>
          </a:r>
          <a:r>
            <a:rPr lang="uk-UA" sz="1600" kern="1200" dirty="0" smtClean="0"/>
            <a:t>30;</a:t>
          </a:r>
          <a:endParaRPr lang="uk-UA" sz="1600" kern="1200" dirty="0"/>
        </a:p>
      </dsp:txBody>
      <dsp:txXfrm>
        <a:off x="38381" y="224500"/>
        <a:ext cx="5992302" cy="709478"/>
      </dsp:txXfrm>
    </dsp:sp>
    <dsp:sp modelId="{FA9BFC5E-706C-47AE-A562-368C7531D828}">
      <dsp:nvSpPr>
        <dsp:cNvPr id="0" name=""/>
        <dsp:cNvSpPr/>
      </dsp:nvSpPr>
      <dsp:spPr>
        <a:xfrm>
          <a:off x="0" y="1049046"/>
          <a:ext cx="6069064" cy="786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робота </a:t>
          </a:r>
          <a:r>
            <a:rPr lang="uk-UA" sz="1600" kern="1200" dirty="0" smtClean="0"/>
            <a:t>закладів охорони здоров’я </a:t>
          </a:r>
          <a:r>
            <a:rPr lang="uk-UA" sz="1600" kern="1200" dirty="0" smtClean="0"/>
            <a:t>- </a:t>
          </a:r>
          <a:r>
            <a:rPr lang="uk-UA" sz="1600" kern="1200" dirty="0" smtClean="0"/>
            <a:t>16;</a:t>
          </a:r>
          <a:endParaRPr lang="uk-UA" sz="1600" kern="1200" dirty="0"/>
        </a:p>
      </dsp:txBody>
      <dsp:txXfrm>
        <a:off x="38381" y="1087427"/>
        <a:ext cx="5992302" cy="709478"/>
      </dsp:txXfrm>
    </dsp:sp>
    <dsp:sp modelId="{2270C78A-065F-4CEC-BF55-81494293E5B7}">
      <dsp:nvSpPr>
        <dsp:cNvPr id="0" name=""/>
        <dsp:cNvSpPr/>
      </dsp:nvSpPr>
      <dsp:spPr>
        <a:xfrm>
          <a:off x="0" y="1823374"/>
          <a:ext cx="6069064" cy="786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забезпечення засобами лікування та протезування – </a:t>
          </a:r>
          <a:r>
            <a:rPr lang="uk-UA" sz="1600" kern="1200" dirty="0" smtClean="0"/>
            <a:t>14;</a:t>
          </a:r>
          <a:endParaRPr lang="uk-UA" sz="1600" kern="1200" dirty="0"/>
        </a:p>
      </dsp:txBody>
      <dsp:txXfrm>
        <a:off x="38381" y="1861755"/>
        <a:ext cx="5992302" cy="709478"/>
      </dsp:txXfrm>
    </dsp:sp>
    <dsp:sp modelId="{357CBA0A-98DE-4BC2-A387-90740AFED75E}">
      <dsp:nvSpPr>
        <dsp:cNvPr id="0" name=""/>
        <dsp:cNvSpPr/>
      </dsp:nvSpPr>
      <dsp:spPr>
        <a:xfrm>
          <a:off x="0" y="2730574"/>
          <a:ext cx="6069064" cy="786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мережа лікарняних установ та забезпечення їх медичним обладнанням – </a:t>
          </a:r>
          <a:r>
            <a:rPr lang="uk-UA" sz="1600" kern="1200" dirty="0" smtClean="0"/>
            <a:t>13;</a:t>
          </a:r>
          <a:endParaRPr lang="uk-UA" sz="1600" kern="1200" dirty="0"/>
        </a:p>
      </dsp:txBody>
      <dsp:txXfrm>
        <a:off x="38381" y="2768955"/>
        <a:ext cx="5992302" cy="709478"/>
      </dsp:txXfrm>
    </dsp:sp>
    <dsp:sp modelId="{243AE574-7A65-4D2A-ACF3-0C366DEA9D5F}">
      <dsp:nvSpPr>
        <dsp:cNvPr id="0" name=""/>
        <dsp:cNvSpPr/>
      </dsp:nvSpPr>
      <dsp:spPr>
        <a:xfrm>
          <a:off x="0" y="3637774"/>
          <a:ext cx="6069064" cy="786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дії та бездіяльність працівників охорони здоров’я, неналежне ставлення до хворих – </a:t>
          </a:r>
          <a:r>
            <a:rPr lang="uk-UA" sz="1600" kern="1200" dirty="0" smtClean="0"/>
            <a:t>24;</a:t>
          </a:r>
          <a:endParaRPr lang="uk-UA" sz="1600" kern="1200" dirty="0"/>
        </a:p>
      </dsp:txBody>
      <dsp:txXfrm>
        <a:off x="38381" y="3676155"/>
        <a:ext cx="5992302" cy="709478"/>
      </dsp:txXfrm>
    </dsp:sp>
    <dsp:sp modelId="{43EBBB65-416A-4559-93E2-0F47542A7228}">
      <dsp:nvSpPr>
        <dsp:cNvPr id="0" name=""/>
        <dsp:cNvSpPr/>
      </dsp:nvSpPr>
      <dsp:spPr>
        <a:xfrm>
          <a:off x="0" y="4544974"/>
          <a:ext cx="6069064" cy="786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інші питання охорони здоров’я – </a:t>
          </a:r>
          <a:r>
            <a:rPr lang="uk-UA" sz="1600" kern="1200" dirty="0" smtClean="0"/>
            <a:t>89;</a:t>
          </a:r>
          <a:endParaRPr lang="uk-UA" sz="1600" kern="1200" dirty="0"/>
        </a:p>
      </dsp:txBody>
      <dsp:txXfrm>
        <a:off x="38381" y="4583355"/>
        <a:ext cx="5992302" cy="7094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B48438-27EE-4FBE-BADA-2DEA7D36912C}">
      <dsp:nvSpPr>
        <dsp:cNvPr id="0" name=""/>
        <dsp:cNvSpPr/>
      </dsp:nvSpPr>
      <dsp:spPr>
        <a:xfrm>
          <a:off x="1934767" y="0"/>
          <a:ext cx="2171897" cy="6921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/>
            <a:t>У трьох лікарнях існують стаціонарні реабілітаційні відділення на 110 ліжок:</a:t>
          </a:r>
          <a:endParaRPr lang="uk-UA" sz="1300" kern="1200" dirty="0"/>
        </a:p>
      </dsp:txBody>
      <dsp:txXfrm>
        <a:off x="1968557" y="33790"/>
        <a:ext cx="2104317" cy="624607"/>
      </dsp:txXfrm>
    </dsp:sp>
    <dsp:sp modelId="{B90AFECF-20DC-4696-BEDB-B8FE50981E2F}">
      <dsp:nvSpPr>
        <dsp:cNvPr id="0" name=""/>
        <dsp:cNvSpPr/>
      </dsp:nvSpPr>
      <dsp:spPr>
        <a:xfrm>
          <a:off x="1930575" y="728236"/>
          <a:ext cx="2171897" cy="6921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smtClean="0"/>
            <a:t>ЦМЛ - 30  ліжок;</a:t>
          </a:r>
          <a:endParaRPr lang="uk-UA" sz="1300" kern="1200"/>
        </a:p>
      </dsp:txBody>
      <dsp:txXfrm>
        <a:off x="1964365" y="762026"/>
        <a:ext cx="2104317" cy="624607"/>
      </dsp:txXfrm>
    </dsp:sp>
    <dsp:sp modelId="{66D11D96-B2AC-4B45-A25D-DC00B4913A1C}">
      <dsp:nvSpPr>
        <dsp:cNvPr id="0" name=""/>
        <dsp:cNvSpPr/>
      </dsp:nvSpPr>
      <dsp:spPr>
        <a:xfrm>
          <a:off x="1930575" y="1455033"/>
          <a:ext cx="2171897" cy="6921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smtClean="0"/>
            <a:t>ЛШМД - 40 ліжок;</a:t>
          </a:r>
          <a:endParaRPr lang="uk-UA" sz="1300" kern="1200"/>
        </a:p>
      </dsp:txBody>
      <dsp:txXfrm>
        <a:off x="1964365" y="1488823"/>
        <a:ext cx="2104317" cy="624607"/>
      </dsp:txXfrm>
    </dsp:sp>
    <dsp:sp modelId="{17B57BD5-C68A-4068-9E09-60279B1DFC6F}">
      <dsp:nvSpPr>
        <dsp:cNvPr id="0" name=""/>
        <dsp:cNvSpPr/>
      </dsp:nvSpPr>
      <dsp:spPr>
        <a:xfrm>
          <a:off x="1930575" y="2181830"/>
          <a:ext cx="2171897" cy="6921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smtClean="0"/>
            <a:t>ДМЛ -  40 ліжок</a:t>
          </a:r>
          <a:endParaRPr lang="uk-UA" sz="1300" kern="1200"/>
        </a:p>
      </dsp:txBody>
      <dsp:txXfrm>
        <a:off x="1964365" y="2215620"/>
        <a:ext cx="2104317" cy="6246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CDCC6E-699E-46B8-BE20-AF7A25B033F6}">
      <dsp:nvSpPr>
        <dsp:cNvPr id="0" name=""/>
        <dsp:cNvSpPr/>
      </dsp:nvSpPr>
      <dsp:spPr>
        <a:xfrm>
          <a:off x="487091" y="2053"/>
          <a:ext cx="4058542" cy="20292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Стаціонарну реабілітаційну медичну допомогу за 1 півріччя 2025 року    отримали 1448 осіб в </a:t>
          </a:r>
          <a:r>
            <a:rPr lang="uk-UA" sz="1800" b="1" kern="1200" dirty="0" err="1" smtClean="0"/>
            <a:t>т.ч</a:t>
          </a:r>
          <a:r>
            <a:rPr lang="uk-UA" sz="1800" b="1" kern="1200" dirty="0" smtClean="0"/>
            <a:t>. 672 дитини, що  на 6,5% більше ніж у 2024 році  (1359 осіб, в </a:t>
          </a:r>
          <a:r>
            <a:rPr lang="uk-UA" sz="1800" b="1" kern="1200" dirty="0" err="1" smtClean="0"/>
            <a:t>т.ч</a:t>
          </a:r>
          <a:r>
            <a:rPr lang="uk-UA" sz="1800" b="1" kern="1200" dirty="0" smtClean="0"/>
            <a:t>. 619 дітей). Хворими проведено 20659 ліжко-днів (19659 у 2024 році).</a:t>
          </a:r>
          <a:endParaRPr lang="uk-UA" sz="1800" b="1" kern="1200" dirty="0"/>
        </a:p>
      </dsp:txBody>
      <dsp:txXfrm>
        <a:off x="546526" y="61488"/>
        <a:ext cx="3939672" cy="191040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F3C342-D07C-48CD-8B13-50CF8E479959}">
      <dsp:nvSpPr>
        <dsp:cNvPr id="0" name=""/>
        <dsp:cNvSpPr/>
      </dsp:nvSpPr>
      <dsp:spPr>
        <a:xfrm>
          <a:off x="0" y="182428"/>
          <a:ext cx="4572000" cy="10179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just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kern="1200" dirty="0" smtClean="0"/>
            <a:t>За реабілітаційним напрямком працюють 21 фізичний терапевт, 16 </a:t>
          </a:r>
          <a:r>
            <a:rPr lang="uk-UA" sz="1500" b="1" kern="1200" dirty="0" err="1" smtClean="0"/>
            <a:t>ерготерапевтів</a:t>
          </a:r>
          <a:r>
            <a:rPr lang="uk-UA" sz="1500" b="1" kern="1200" dirty="0" smtClean="0"/>
            <a:t>, 20 лікарів фізичної та реабілітаційної медицини, 13 психологів та 3 терапевта з мови та мовлення.</a:t>
          </a:r>
          <a:endParaRPr lang="uk-UA" sz="1500" b="1" kern="1200" dirty="0"/>
        </a:p>
      </dsp:txBody>
      <dsp:txXfrm>
        <a:off x="49690" y="232118"/>
        <a:ext cx="4472620" cy="9185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05D675-F987-4F98-A456-7221593682A4}">
      <dsp:nvSpPr>
        <dsp:cNvPr id="0" name=""/>
        <dsp:cNvSpPr/>
      </dsp:nvSpPr>
      <dsp:spPr>
        <a:xfrm>
          <a:off x="4464500" y="1354333"/>
          <a:ext cx="102687" cy="91440"/>
        </a:xfrm>
        <a:custGeom>
          <a:avLst/>
          <a:gdLst/>
          <a:ahLst/>
          <a:cxnLst/>
          <a:rect l="0" t="0" r="0" b="0"/>
          <a:pathLst>
            <a:path>
              <a:moveTo>
                <a:pt x="102687" y="45720"/>
              </a:moveTo>
              <a:lnTo>
                <a:pt x="0" y="45720"/>
              </a:lnTo>
              <a:lnTo>
                <a:pt x="0" y="100428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605FCA-9E0C-45D6-9086-306A4B4D9711}">
      <dsp:nvSpPr>
        <dsp:cNvPr id="0" name=""/>
        <dsp:cNvSpPr/>
      </dsp:nvSpPr>
      <dsp:spPr>
        <a:xfrm>
          <a:off x="175011" y="0"/>
          <a:ext cx="8784352" cy="1400053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uk-UA" sz="2200" b="1" kern="1200" dirty="0" smtClean="0">
              <a:solidFill>
                <a:schemeClr val="bg1"/>
              </a:solidFill>
              <a:effectLst/>
              <a:latin typeface="+mn-lt"/>
              <a:cs typeface="Times New Roman" pitchFamily="18" charset="0"/>
            </a:rPr>
            <a:t>На сьогоднішній день по галузі охорони здоров</a:t>
          </a:r>
          <a:r>
            <a:rPr lang="en-US" sz="2200" b="1" kern="1200" dirty="0" smtClean="0">
              <a:solidFill>
                <a:schemeClr val="bg1"/>
              </a:solidFill>
              <a:effectLst/>
              <a:latin typeface="+mn-lt"/>
              <a:cs typeface="Times New Roman" pitchFamily="18" charset="0"/>
            </a:rPr>
            <a:t>’</a:t>
          </a:r>
          <a:r>
            <a:rPr lang="uk-UA" sz="2200" b="1" kern="1200" dirty="0" smtClean="0">
              <a:solidFill>
                <a:schemeClr val="bg1"/>
              </a:solidFill>
              <a:effectLst/>
              <a:latin typeface="+mn-lt"/>
              <a:cs typeface="Times New Roman" pitchFamily="18" charset="0"/>
            </a:rPr>
            <a:t>я м.Кропивницького діє галузева </a:t>
          </a:r>
          <a:r>
            <a:rPr lang="uk-UA" sz="2200" b="1" u="sng" kern="1200" dirty="0" smtClean="0">
              <a:solidFill>
                <a:srgbClr val="FF0000"/>
              </a:solidFill>
              <a:effectLst/>
              <a:latin typeface="+mn-lt"/>
              <a:cs typeface="Times New Roman" pitchFamily="18" charset="0"/>
            </a:rPr>
            <a:t>Програма розвитку галузі охорони здоров</a:t>
          </a:r>
          <a:r>
            <a:rPr lang="en-US" sz="2200" b="1" u="sng" kern="1200" dirty="0" smtClean="0">
              <a:solidFill>
                <a:srgbClr val="FF0000"/>
              </a:solidFill>
              <a:effectLst/>
              <a:latin typeface="+mn-lt"/>
              <a:cs typeface="Times New Roman" pitchFamily="18" charset="0"/>
            </a:rPr>
            <a:t>’</a:t>
          </a:r>
          <a:r>
            <a:rPr lang="ru-RU" sz="2200" b="1" u="sng" kern="1200" dirty="0" smtClean="0">
              <a:solidFill>
                <a:srgbClr val="FF0000"/>
              </a:solidFill>
              <a:effectLst/>
              <a:latin typeface="+mn-lt"/>
              <a:cs typeface="Times New Roman" pitchFamily="18" charset="0"/>
            </a:rPr>
            <a:t>я </a:t>
          </a:r>
          <a:r>
            <a:rPr lang="ru-RU" sz="2200" b="1" u="sng" kern="1200" dirty="0" err="1" smtClean="0">
              <a:solidFill>
                <a:srgbClr val="FF0000"/>
              </a:solidFill>
              <a:effectLst/>
              <a:latin typeface="+mn-lt"/>
              <a:cs typeface="Times New Roman" pitchFamily="18" charset="0"/>
            </a:rPr>
            <a:t>м.Кропивницького</a:t>
          </a:r>
          <a:r>
            <a:rPr lang="ru-RU" sz="2200" b="1" u="sng" kern="1200" dirty="0" smtClean="0">
              <a:solidFill>
                <a:srgbClr val="FF0000"/>
              </a:solidFill>
              <a:effectLst/>
              <a:latin typeface="+mn-lt"/>
              <a:cs typeface="Times New Roman" pitchFamily="18" charset="0"/>
            </a:rPr>
            <a:t> на 2021-2025 роки (</a:t>
          </a:r>
          <a:r>
            <a:rPr lang="ru-RU" sz="2200" b="1" u="sng" kern="1200" dirty="0" err="1" smtClean="0">
              <a:solidFill>
                <a:srgbClr val="FF0000"/>
              </a:solidFill>
              <a:effectLst/>
              <a:latin typeface="+mn-lt"/>
              <a:cs typeface="Times New Roman" pitchFamily="18" charset="0"/>
            </a:rPr>
            <a:t>зі</a:t>
          </a:r>
          <a:r>
            <a:rPr lang="ru-RU" sz="2200" b="1" u="sng" kern="1200" dirty="0" smtClean="0">
              <a:solidFill>
                <a:srgbClr val="FF0000"/>
              </a:solidFill>
              <a:effectLst/>
              <a:latin typeface="+mn-lt"/>
              <a:cs typeface="Times New Roman" pitchFamily="18" charset="0"/>
            </a:rPr>
            <a:t> </a:t>
          </a:r>
          <a:r>
            <a:rPr lang="ru-RU" sz="2200" b="1" u="sng" kern="1200" dirty="0" err="1" smtClean="0">
              <a:solidFill>
                <a:srgbClr val="FF0000"/>
              </a:solidFill>
              <a:effectLst/>
              <a:latin typeface="+mn-lt"/>
              <a:cs typeface="Times New Roman" pitchFamily="18" charset="0"/>
            </a:rPr>
            <a:t>змінами</a:t>
          </a:r>
          <a:r>
            <a:rPr lang="ru-RU" sz="2200" b="1" u="sng" kern="1200" dirty="0" smtClean="0">
              <a:solidFill>
                <a:srgbClr val="FF0000"/>
              </a:solidFill>
              <a:effectLst/>
              <a:latin typeface="+mn-lt"/>
              <a:cs typeface="Times New Roman" pitchFamily="18" charset="0"/>
            </a:rPr>
            <a:t>), </a:t>
          </a:r>
          <a:r>
            <a:rPr lang="ru-RU" sz="2200" b="1" kern="1200" dirty="0" smtClean="0">
              <a:solidFill>
                <a:schemeClr val="bg1"/>
              </a:solidFill>
              <a:effectLst/>
              <a:latin typeface="+mn-lt"/>
              <a:cs typeface="Times New Roman" pitchFamily="18" charset="0"/>
            </a:rPr>
            <a:t>в як</a:t>
          </a:r>
          <a:r>
            <a:rPr lang="uk-UA" sz="2200" b="1" kern="1200" dirty="0" err="1" smtClean="0">
              <a:solidFill>
                <a:schemeClr val="bg1"/>
              </a:solidFill>
              <a:effectLst/>
              <a:latin typeface="+mn-lt"/>
              <a:cs typeface="Times New Roman" pitchFamily="18" charset="0"/>
            </a:rPr>
            <a:t>ій</a:t>
          </a:r>
          <a:r>
            <a:rPr lang="uk-UA" sz="2200" b="1" kern="1200" dirty="0" smtClean="0">
              <a:solidFill>
                <a:schemeClr val="bg1"/>
              </a:solidFill>
              <a:effectLst/>
              <a:latin typeface="+mn-lt"/>
              <a:cs typeface="Times New Roman" pitchFamily="18" charset="0"/>
            </a:rPr>
            <a:t> затверджені видатки на 2024 рік у сумі </a:t>
          </a:r>
          <a:r>
            <a:rPr lang="uk-UA" sz="2200" b="1" kern="1200" dirty="0" smtClean="0">
              <a:solidFill>
                <a:schemeClr val="accent6">
                  <a:lumMod val="50000"/>
                </a:schemeClr>
              </a:solidFill>
              <a:effectLst/>
              <a:latin typeface="+mn-lt"/>
              <a:cs typeface="Times New Roman" pitchFamily="18" charset="0"/>
            </a:rPr>
            <a:t>– </a:t>
          </a:r>
          <a:r>
            <a:rPr lang="uk-UA" sz="2200" b="1" u="sng" kern="1200" dirty="0" smtClean="0">
              <a:solidFill>
                <a:srgbClr val="FF0000"/>
              </a:solidFill>
              <a:effectLst/>
              <a:latin typeface="+mn-lt"/>
              <a:cs typeface="Times New Roman" pitchFamily="18" charset="0"/>
            </a:rPr>
            <a:t>108 055,9 </a:t>
          </a:r>
          <a:r>
            <a:rPr lang="uk-UA" sz="2200" b="1" u="none" kern="1200" dirty="0" smtClean="0">
              <a:solidFill>
                <a:schemeClr val="bg1"/>
              </a:solidFill>
              <a:effectLst/>
              <a:latin typeface="+mn-lt"/>
              <a:cs typeface="Times New Roman" pitchFamily="18" charset="0"/>
            </a:rPr>
            <a:t>т</a:t>
          </a:r>
          <a:r>
            <a:rPr lang="uk-UA" sz="2200" b="1" kern="1200" dirty="0" smtClean="0">
              <a:solidFill>
                <a:schemeClr val="bg1"/>
              </a:solidFill>
              <a:effectLst/>
              <a:latin typeface="+mn-lt"/>
              <a:cs typeface="Times New Roman" pitchFamily="18" charset="0"/>
            </a:rPr>
            <a:t>ис. грн.</a:t>
          </a:r>
          <a:r>
            <a:rPr lang="uk-UA" sz="2200" b="1" kern="1200" dirty="0" smtClean="0">
              <a:solidFill>
                <a:schemeClr val="accent6">
                  <a:lumMod val="50000"/>
                </a:schemeClr>
              </a:solidFill>
              <a:effectLst/>
              <a:latin typeface="+mn-lt"/>
              <a:cs typeface="Times New Roman" pitchFamily="18" charset="0"/>
            </a:rPr>
            <a:t> </a:t>
          </a:r>
          <a:endParaRPr kumimoji="0" lang="ru-RU" sz="2200" b="1" i="0" u="none" strike="noStrike" kern="1200" cap="none" normalizeH="0" baseline="0" dirty="0" smtClean="0">
            <a:ln/>
            <a:solidFill>
              <a:schemeClr val="accent6">
                <a:lumMod val="50000"/>
              </a:schemeClr>
            </a:solidFill>
            <a:effectLst/>
            <a:latin typeface="Times New Roman" pitchFamily="18" charset="0"/>
          </a:endParaRPr>
        </a:p>
      </dsp:txBody>
      <dsp:txXfrm>
        <a:off x="175011" y="0"/>
        <a:ext cx="8784352" cy="1400053"/>
      </dsp:txXfrm>
    </dsp:sp>
    <dsp:sp modelId="{25A9E31B-0B3A-4EDD-8EC6-4BE06E433D24}">
      <dsp:nvSpPr>
        <dsp:cNvPr id="0" name=""/>
        <dsp:cNvSpPr/>
      </dsp:nvSpPr>
      <dsp:spPr>
        <a:xfrm>
          <a:off x="7" y="1454761"/>
          <a:ext cx="8928985" cy="688463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800" b="1" i="0" u="none" strike="noStrike" kern="1200" cap="none" normalizeH="0" baseline="0" dirty="0" smtClean="0">
              <a:ln/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</a:rPr>
            <a:t> </a:t>
          </a:r>
          <a:r>
            <a:rPr kumimoji="0" lang="uk-UA" sz="1800" b="1" i="0" u="none" strike="noStrike" kern="1200" cap="none" normalizeH="0" baseline="0" dirty="0" smtClean="0">
              <a:ln/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</a:rPr>
            <a:t>К</a:t>
          </a:r>
          <a:r>
            <a:rPr lang="uk-UA" sz="1800" b="1" kern="1200" dirty="0" smtClean="0">
              <a:solidFill>
                <a:schemeClr val="bg1"/>
              </a:solidFill>
              <a:latin typeface="+mj-lt"/>
            </a:rPr>
            <a:t>асові видатки станом на  01 липня 2025 року складають  50 637,7 тис. грн, зокрема на забезпечення:</a:t>
          </a:r>
          <a:endParaRPr kumimoji="0" lang="uk-UA" sz="1800" b="1" i="0" u="none" strike="noStrike" kern="1200" cap="none" normalizeH="0" baseline="0" dirty="0" smtClean="0">
            <a:ln/>
            <a:solidFill>
              <a:schemeClr val="bg1"/>
            </a:solidFill>
            <a:effectLst/>
            <a:latin typeface="+mj-lt"/>
          </a:endParaRPr>
        </a:p>
        <a:p>
          <a:pPr marL="0" lvl="0" indent="0" algn="ctr" defTabSz="914400" rtl="0">
            <a:lnSpc>
              <a:spcPct val="100000"/>
            </a:lnSpc>
            <a:spcBef>
              <a:spcPct val="0"/>
            </a:spcBef>
            <a:spcAft>
              <a:spcPct val="0"/>
            </a:spcAft>
            <a:buNone/>
          </a:pPr>
          <a:endParaRPr kumimoji="0" lang="ru-RU" sz="1800" b="1" i="0" u="none" strike="noStrike" kern="1200" cap="none" normalizeH="0" baseline="0" dirty="0" smtClean="0">
            <a:ln/>
            <a:solidFill>
              <a:schemeClr val="accent6">
                <a:lumMod val="50000"/>
              </a:schemeClr>
            </a:solidFill>
            <a:effectLst/>
            <a:latin typeface="Times New Roman" pitchFamily="18" charset="0"/>
          </a:endParaRPr>
        </a:p>
      </dsp:txBody>
      <dsp:txXfrm>
        <a:off x="7" y="1454761"/>
        <a:ext cx="8928985" cy="68846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1BE5CF-3ECC-48A2-A376-DDA54AFA070E}">
      <dsp:nvSpPr>
        <dsp:cNvPr id="0" name=""/>
        <dsp:cNvSpPr/>
      </dsp:nvSpPr>
      <dsp:spPr>
        <a:xfrm>
          <a:off x="0" y="281570"/>
          <a:ext cx="4162298" cy="304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урядову «гарячу лінію» - </a:t>
          </a:r>
          <a:r>
            <a:rPr lang="uk-UA" sz="1300" kern="1200" dirty="0" smtClean="0"/>
            <a:t>21</a:t>
          </a:r>
          <a:r>
            <a:rPr lang="uk-UA" sz="1300" b="1" kern="1200" dirty="0" smtClean="0"/>
            <a:t>;</a:t>
          </a:r>
          <a:endParaRPr lang="uk-UA" sz="1300" kern="1200" dirty="0"/>
        </a:p>
      </dsp:txBody>
      <dsp:txXfrm>
        <a:off x="14850" y="296420"/>
        <a:ext cx="4132598" cy="274500"/>
      </dsp:txXfrm>
    </dsp:sp>
    <dsp:sp modelId="{6152543F-4E01-408B-A949-E04D34EB3BD9}">
      <dsp:nvSpPr>
        <dsp:cNvPr id="0" name=""/>
        <dsp:cNvSpPr/>
      </dsp:nvSpPr>
      <dsp:spPr>
        <a:xfrm>
          <a:off x="0" y="692691"/>
          <a:ext cx="4162298" cy="304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гарячу лінію МОЗ України (через ДОЗ) - </a:t>
          </a:r>
          <a:r>
            <a:rPr lang="uk-UA" sz="1300" kern="1200" dirty="0" smtClean="0"/>
            <a:t>24</a:t>
          </a:r>
          <a:r>
            <a:rPr lang="uk-UA" sz="1300" b="1" kern="1200" dirty="0" smtClean="0"/>
            <a:t>;</a:t>
          </a:r>
          <a:endParaRPr lang="uk-UA" sz="1300" kern="1200" dirty="0"/>
        </a:p>
      </dsp:txBody>
      <dsp:txXfrm>
        <a:off x="14850" y="707541"/>
        <a:ext cx="4132598" cy="274500"/>
      </dsp:txXfrm>
    </dsp:sp>
    <dsp:sp modelId="{AD308A40-F237-41E0-9E55-0A40247C8E02}">
      <dsp:nvSpPr>
        <dsp:cNvPr id="0" name=""/>
        <dsp:cNvSpPr/>
      </dsp:nvSpPr>
      <dsp:spPr>
        <a:xfrm>
          <a:off x="0" y="1034332"/>
          <a:ext cx="4162298" cy="304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Кіровоградський регіональний контактний центр - </a:t>
          </a:r>
          <a:r>
            <a:rPr lang="uk-UA" sz="1300" kern="1200" dirty="0" smtClean="0"/>
            <a:t>32;</a:t>
          </a:r>
          <a:endParaRPr lang="uk-UA" sz="1300" kern="1200" dirty="0"/>
        </a:p>
      </dsp:txBody>
      <dsp:txXfrm>
        <a:off x="14850" y="1049182"/>
        <a:ext cx="4132598" cy="274500"/>
      </dsp:txXfrm>
    </dsp:sp>
    <dsp:sp modelId="{180EAC41-6587-456A-9E44-917B6B4624BA}">
      <dsp:nvSpPr>
        <dsp:cNvPr id="0" name=""/>
        <dsp:cNvSpPr/>
      </dsp:nvSpPr>
      <dsp:spPr>
        <a:xfrm>
          <a:off x="0" y="1375972"/>
          <a:ext cx="4162298" cy="304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Безпосередньо до управління – </a:t>
          </a:r>
          <a:r>
            <a:rPr lang="uk-UA" sz="1300" kern="1200" dirty="0" smtClean="0"/>
            <a:t>22;</a:t>
          </a:r>
          <a:endParaRPr lang="uk-UA" sz="1300" kern="1200" dirty="0"/>
        </a:p>
      </dsp:txBody>
      <dsp:txXfrm>
        <a:off x="14850" y="1390822"/>
        <a:ext cx="4132598" cy="274500"/>
      </dsp:txXfrm>
    </dsp:sp>
    <dsp:sp modelId="{C53B374A-B803-4D98-A25B-A6D5CDFAEA6C}">
      <dsp:nvSpPr>
        <dsp:cNvPr id="0" name=""/>
        <dsp:cNvSpPr/>
      </dsp:nvSpPr>
      <dsp:spPr>
        <a:xfrm>
          <a:off x="0" y="1717612"/>
          <a:ext cx="4162298" cy="304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Інші – </a:t>
          </a:r>
          <a:r>
            <a:rPr lang="uk-UA" sz="1300" kern="1200" dirty="0" smtClean="0"/>
            <a:t>87.</a:t>
          </a:r>
          <a:endParaRPr lang="uk-UA" sz="1300" kern="1200" dirty="0"/>
        </a:p>
      </dsp:txBody>
      <dsp:txXfrm>
        <a:off x="14850" y="1732462"/>
        <a:ext cx="4132598" cy="2745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B4353B-C815-4962-AF4E-C9B2488BB0A7}">
      <dsp:nvSpPr>
        <dsp:cNvPr id="0" name=""/>
        <dsp:cNvSpPr/>
      </dsp:nvSpPr>
      <dsp:spPr>
        <a:xfrm>
          <a:off x="648077" y="0"/>
          <a:ext cx="2880320" cy="288032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95B8B4-2EE5-4313-B204-B33A67AB380C}">
      <dsp:nvSpPr>
        <dsp:cNvPr id="0" name=""/>
        <dsp:cNvSpPr/>
      </dsp:nvSpPr>
      <dsp:spPr>
        <a:xfrm>
          <a:off x="2069975" y="289579"/>
          <a:ext cx="1872208" cy="6818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пропозиції (зауваження) – </a:t>
          </a:r>
          <a:r>
            <a:rPr lang="uk-UA" sz="1600" kern="1200" dirty="0" smtClean="0"/>
            <a:t>25;</a:t>
          </a:r>
          <a:endParaRPr lang="uk-UA" sz="1600" kern="1200" dirty="0"/>
        </a:p>
      </dsp:txBody>
      <dsp:txXfrm>
        <a:off x="2103259" y="322863"/>
        <a:ext cx="1805640" cy="615257"/>
      </dsp:txXfrm>
    </dsp:sp>
    <dsp:sp modelId="{8F43215B-2FA6-4A55-AADD-753A0740D726}">
      <dsp:nvSpPr>
        <dsp:cNvPr id="0" name=""/>
        <dsp:cNvSpPr/>
      </dsp:nvSpPr>
      <dsp:spPr>
        <a:xfrm>
          <a:off x="2069975" y="1056633"/>
          <a:ext cx="1872208" cy="6818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заява (клопотання) - </a:t>
          </a:r>
          <a:r>
            <a:rPr lang="uk-UA" sz="1600" b="1" kern="1200" dirty="0" smtClean="0"/>
            <a:t>126</a:t>
          </a:r>
          <a:endParaRPr lang="uk-UA" sz="1600" b="1" kern="1200" dirty="0"/>
        </a:p>
      </dsp:txBody>
      <dsp:txXfrm>
        <a:off x="2103259" y="1089917"/>
        <a:ext cx="1805640" cy="615257"/>
      </dsp:txXfrm>
    </dsp:sp>
    <dsp:sp modelId="{D798AD0D-EDDB-477D-802B-24D7DE82CF22}">
      <dsp:nvSpPr>
        <dsp:cNvPr id="0" name=""/>
        <dsp:cNvSpPr/>
      </dsp:nvSpPr>
      <dsp:spPr>
        <a:xfrm>
          <a:off x="2069975" y="1823686"/>
          <a:ext cx="1872208" cy="6818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скарга – </a:t>
          </a:r>
          <a:r>
            <a:rPr lang="uk-UA" sz="1600" kern="1200" dirty="0" smtClean="0"/>
            <a:t>35.</a:t>
          </a:r>
          <a:endParaRPr lang="uk-UA" sz="1600" kern="1200" dirty="0"/>
        </a:p>
      </dsp:txBody>
      <dsp:txXfrm>
        <a:off x="2103259" y="1856970"/>
        <a:ext cx="1805640" cy="61525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3B0D72-6478-4CCD-A531-05CE55BF920C}">
      <dsp:nvSpPr>
        <dsp:cNvPr id="0" name=""/>
        <dsp:cNvSpPr/>
      </dsp:nvSpPr>
      <dsp:spPr>
        <a:xfrm>
          <a:off x="0" y="3391"/>
          <a:ext cx="5040560" cy="421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вирішено позитивно </a:t>
          </a:r>
          <a:r>
            <a:rPr lang="uk-UA" sz="1800" kern="1200" dirty="0" smtClean="0"/>
            <a:t>- 90</a:t>
          </a:r>
          <a:endParaRPr lang="uk-UA" sz="1800" kern="1200" dirty="0"/>
        </a:p>
      </dsp:txBody>
      <dsp:txXfrm>
        <a:off x="20561" y="23952"/>
        <a:ext cx="4999438" cy="380078"/>
      </dsp:txXfrm>
    </dsp:sp>
    <dsp:sp modelId="{270E07B6-FD96-4F3E-872C-9FCCCC9A64E3}">
      <dsp:nvSpPr>
        <dsp:cNvPr id="0" name=""/>
        <dsp:cNvSpPr/>
      </dsp:nvSpPr>
      <dsp:spPr>
        <a:xfrm>
          <a:off x="0" y="476432"/>
          <a:ext cx="5040560" cy="421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smtClean="0"/>
            <a:t>відмовлено у задоволенні - 0</a:t>
          </a:r>
          <a:endParaRPr lang="uk-UA" sz="1800" kern="1200"/>
        </a:p>
      </dsp:txBody>
      <dsp:txXfrm>
        <a:off x="20561" y="496993"/>
        <a:ext cx="4999438" cy="380078"/>
      </dsp:txXfrm>
    </dsp:sp>
    <dsp:sp modelId="{90A9B06F-0EDF-4C9A-B074-9891098958FD}">
      <dsp:nvSpPr>
        <dsp:cNvPr id="0" name=""/>
        <dsp:cNvSpPr/>
      </dsp:nvSpPr>
      <dsp:spPr>
        <a:xfrm>
          <a:off x="0" y="949472"/>
          <a:ext cx="5040560" cy="421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дано роз’яснення - </a:t>
          </a:r>
          <a:r>
            <a:rPr lang="uk-UA" sz="1800" kern="1200" dirty="0" smtClean="0"/>
            <a:t>96</a:t>
          </a:r>
          <a:endParaRPr lang="uk-UA" sz="1800" kern="1200" dirty="0"/>
        </a:p>
      </dsp:txBody>
      <dsp:txXfrm>
        <a:off x="20561" y="970033"/>
        <a:ext cx="4999438" cy="3800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C4D01E-A151-4667-834C-D0B2F12CA66A}" type="datetimeFigureOut">
              <a:rPr lang="ru-RU" smtClean="0"/>
              <a:t>29.07.2025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01D7F2-0048-4351-A120-AA34C299817D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852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1D7F2-0048-4351-A120-AA34C299817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835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Забезпеченість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виправити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1D7F2-0048-4351-A120-AA34C299817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209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1D7F2-0048-4351-A120-AA34C299817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4254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2400" dirty="0"/>
          </a:p>
        </p:txBody>
      </p:sp>
      <p:sp>
        <p:nvSpPr>
          <p:cNvPr id="4506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3F7EAB73-B007-4D79-9419-8A078CBE4EC5}" type="slidenum">
              <a:rPr lang="ru-RU" sz="1200">
                <a:latin typeface="Calibri" pitchFamily="34" charset="0"/>
              </a:rPr>
              <a:pPr algn="r" eaLnBrk="1" hangingPunct="1"/>
              <a:t>9</a:t>
            </a:fld>
            <a:endParaRPr lang="ru-RU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3484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1D7F2-0048-4351-A120-AA34C299817D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8359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1D7F2-0048-4351-A120-AA34C299817D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3527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1D7F2-0048-4351-A120-AA34C299817D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4671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36EA1-3124-408C-A4CA-0EE50005E4A7}" type="datetimeFigureOut">
              <a:rPr lang="ru-RU" smtClean="0"/>
              <a:t>29.07.2025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AF9D-636D-4B79-88E5-85EC0A9741D4}" type="slidenum">
              <a:rPr lang="ru-RU" smtClean="0"/>
              <a:t>‹№›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36EA1-3124-408C-A4CA-0EE50005E4A7}" type="datetimeFigureOut">
              <a:rPr lang="ru-RU" smtClean="0"/>
              <a:t>29.07.2025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AF9D-636D-4B79-88E5-85EC0A9741D4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36EA1-3124-408C-A4CA-0EE50005E4A7}" type="datetimeFigureOut">
              <a:rPr lang="ru-RU" smtClean="0"/>
              <a:t>29.07.2025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AF9D-636D-4B79-88E5-85EC0A9741D4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7085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A7DD1-0991-4690-B7A3-7765AC7E3152}" type="datetimeFigureOut">
              <a:rPr lang="ru-RU"/>
              <a:pPr>
                <a:defRPr/>
              </a:pPr>
              <a:t>29.07.2025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D3BB0A-8BB7-4D3E-B6E4-1231F2E94B3F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155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36EA1-3124-408C-A4CA-0EE50005E4A7}" type="datetimeFigureOut">
              <a:rPr lang="ru-RU" smtClean="0"/>
              <a:t>29.07.2025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AF9D-636D-4B79-88E5-85EC0A9741D4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36EA1-3124-408C-A4CA-0EE50005E4A7}" type="datetimeFigureOut">
              <a:rPr lang="ru-RU" smtClean="0"/>
              <a:t>29.07.2025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2A6AF9D-636D-4B79-88E5-85EC0A9741D4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36EA1-3124-408C-A4CA-0EE50005E4A7}" type="datetimeFigureOut">
              <a:rPr lang="ru-RU" smtClean="0"/>
              <a:t>29.07.2025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AF9D-636D-4B79-88E5-85EC0A9741D4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36EA1-3124-408C-A4CA-0EE50005E4A7}" type="datetimeFigureOut">
              <a:rPr lang="ru-RU" smtClean="0"/>
              <a:t>29.07.2025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AF9D-636D-4B79-88E5-85EC0A9741D4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36EA1-3124-408C-A4CA-0EE50005E4A7}" type="datetimeFigureOut">
              <a:rPr lang="ru-RU" smtClean="0"/>
              <a:t>29.07.2025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AF9D-636D-4B79-88E5-85EC0A9741D4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36EA1-3124-408C-A4CA-0EE50005E4A7}" type="datetimeFigureOut">
              <a:rPr lang="ru-RU" smtClean="0"/>
              <a:t>29.07.2025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AF9D-636D-4B79-88E5-85EC0A9741D4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36EA1-3124-408C-A4CA-0EE50005E4A7}" type="datetimeFigureOut">
              <a:rPr lang="ru-RU" smtClean="0"/>
              <a:t>29.07.2025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AF9D-636D-4B79-88E5-85EC0A9741D4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36EA1-3124-408C-A4CA-0EE50005E4A7}" type="datetimeFigureOut">
              <a:rPr lang="ru-RU" smtClean="0"/>
              <a:t>29.07.2025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AF9D-636D-4B79-88E5-85EC0A9741D4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9936EA1-3124-408C-A4CA-0EE50005E4A7}" type="datetimeFigureOut">
              <a:rPr lang="ru-RU" smtClean="0"/>
              <a:t>29.07.2025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2A6AF9D-636D-4B79-88E5-85EC0A9741D4}" type="slidenum">
              <a:rPr lang="ru-RU" smtClean="0"/>
              <a:t>‹№›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12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14.xml"/><Relationship Id="rId5" Type="http://schemas.openxmlformats.org/officeDocument/2006/relationships/chart" Target="../charts/chart13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chart" Target="../charts/chart15.xml"/><Relationship Id="rId7" Type="http://schemas.openxmlformats.org/officeDocument/2006/relationships/chart" Target="../charts/chart1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chart" Target="../charts/char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18" Type="http://schemas.openxmlformats.org/officeDocument/2006/relationships/diagramLayout" Target="../diagrams/layout5.xml"/><Relationship Id="rId3" Type="http://schemas.openxmlformats.org/officeDocument/2006/relationships/diagramLayout" Target="../diagrams/layout2.xml"/><Relationship Id="rId21" Type="http://schemas.microsoft.com/office/2007/relationships/diagramDrawing" Target="../diagrams/drawing5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17" Type="http://schemas.openxmlformats.org/officeDocument/2006/relationships/diagramData" Target="../diagrams/data5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20" Type="http://schemas.openxmlformats.org/officeDocument/2006/relationships/diagramColors" Target="../diagrams/colors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23" Type="http://schemas.openxmlformats.org/officeDocument/2006/relationships/image" Target="../media/image38.jpg"/><Relationship Id="rId10" Type="http://schemas.openxmlformats.org/officeDocument/2006/relationships/diagramColors" Target="../diagrams/colors3.xml"/><Relationship Id="rId19" Type="http://schemas.openxmlformats.org/officeDocument/2006/relationships/diagramQuickStyle" Target="../diagrams/quickStyle5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Relationship Id="rId22" Type="http://schemas.openxmlformats.org/officeDocument/2006/relationships/image" Target="../media/image37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2.xml"/><Relationship Id="rId3" Type="http://schemas.openxmlformats.org/officeDocument/2006/relationships/chart" Target="../charts/chart19.xml"/><Relationship Id="rId7" Type="http://schemas.openxmlformats.org/officeDocument/2006/relationships/image" Target="../media/image40.jpe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jpeg"/><Relationship Id="rId5" Type="http://schemas.openxmlformats.org/officeDocument/2006/relationships/chart" Target="../charts/chart21.xml"/><Relationship Id="rId4" Type="http://schemas.openxmlformats.org/officeDocument/2006/relationships/chart" Target="../charts/chart20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chart" Target="../charts/chart24.xml"/><Relationship Id="rId7" Type="http://schemas.openxmlformats.org/officeDocument/2006/relationships/image" Target="../media/image42.jpeg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26.xml"/><Relationship Id="rId5" Type="http://schemas.openxmlformats.org/officeDocument/2006/relationships/chart" Target="../charts/chart25.xml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5.jpg"/><Relationship Id="rId4" Type="http://schemas.openxmlformats.org/officeDocument/2006/relationships/image" Target="../media/image44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g"/><Relationship Id="rId3" Type="http://schemas.openxmlformats.org/officeDocument/2006/relationships/chart" Target="../charts/chart30.xml"/><Relationship Id="rId7" Type="http://schemas.openxmlformats.org/officeDocument/2006/relationships/image" Target="../media/image47.jpg"/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6.jpeg"/><Relationship Id="rId5" Type="http://schemas.openxmlformats.org/officeDocument/2006/relationships/chart" Target="../charts/chart32.xml"/><Relationship Id="rId4" Type="http://schemas.openxmlformats.org/officeDocument/2006/relationships/chart" Target="../charts/chart3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34.xml"/><Relationship Id="rId4" Type="http://schemas.openxmlformats.org/officeDocument/2006/relationships/chart" Target="../charts/chart3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7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13" Type="http://schemas.openxmlformats.org/officeDocument/2006/relationships/diagramData" Target="../diagrams/data9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17" Type="http://schemas.microsoft.com/office/2007/relationships/diagramDrawing" Target="../diagrams/drawing9.xml"/><Relationship Id="rId2" Type="http://schemas.openxmlformats.org/officeDocument/2006/relationships/image" Target="../media/image66.jpeg"/><Relationship Id="rId16" Type="http://schemas.openxmlformats.org/officeDocument/2006/relationships/diagramColors" Target="../diagrams/colors9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5" Type="http://schemas.openxmlformats.org/officeDocument/2006/relationships/diagramQuickStyle" Target="../diagrams/quickStyle9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Relationship Id="rId14" Type="http://schemas.openxmlformats.org/officeDocument/2006/relationships/diagramLayout" Target="../diagrams/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microsoft.com/office/2007/relationships/hdphoto" Target="../media/hdphoto1.wdp"/><Relationship Id="rId5" Type="http://schemas.openxmlformats.org/officeDocument/2006/relationships/image" Target="../media/image15.jpeg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7" Type="http://schemas.openxmlformats.org/officeDocument/2006/relationships/chart" Target="../charts/chart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76672"/>
            <a:ext cx="7772400" cy="2448272"/>
          </a:xfrm>
        </p:spPr>
        <p:txBody>
          <a:bodyPr>
            <a:noAutofit/>
          </a:bodyPr>
          <a:lstStyle/>
          <a:p>
            <a:r>
              <a:rPr lang="uk-UA" sz="4000" cap="none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Підсумки роботи </a:t>
            </a:r>
            <a:br>
              <a:rPr lang="uk-UA" sz="4000" cap="none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sz="4000" cap="none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закладів охорони здоров</a:t>
            </a:r>
            <a:r>
              <a:rPr lang="en-US" sz="4000" cap="none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4000" cap="none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я міста Кропивницького</a:t>
            </a:r>
            <a:br>
              <a:rPr lang="uk-UA" sz="4000" cap="none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sz="4000" cap="none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за І півріччя 202</a:t>
            </a:r>
            <a:r>
              <a:rPr lang="uk-UA" sz="4000" cap="none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5</a:t>
            </a:r>
            <a:r>
              <a:rPr lang="uk-UA" sz="4000" cap="none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р.</a:t>
            </a:r>
            <a:endParaRPr lang="ru-RU" sz="4000" cap="none" dirty="0">
              <a:ln>
                <a:noFill/>
              </a:ln>
              <a:solidFill>
                <a:srgbClr val="0000FF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7704" y="5949280"/>
            <a:ext cx="5724525" cy="720080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uk-UA" sz="2000" b="1" dirty="0" smtClean="0">
                <a:ln w="50800"/>
                <a:solidFill>
                  <a:srgbClr val="00009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УПРАВЛІННЯ  ОХОРОНИ  ЗДОРОВ’Я </a:t>
            </a:r>
          </a:p>
          <a:p>
            <a:r>
              <a:rPr lang="uk-UA" sz="2000" b="1" dirty="0" smtClean="0">
                <a:ln w="50800"/>
                <a:solidFill>
                  <a:srgbClr val="00009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КРОПИВНИЦЬКОЇ МІСЬКОЇ РАДИ</a:t>
            </a:r>
            <a:endParaRPr lang="ru-RU" sz="2000" b="1" dirty="0" smtClean="0">
              <a:ln w="50800"/>
              <a:solidFill>
                <a:srgbClr val="000099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pic>
        <p:nvPicPr>
          <p:cNvPr id="4" name="Picture 2" descr="E:\Мои документы\Downloads\48388943-Здоровье-и-медицина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758" y="3201455"/>
            <a:ext cx="3744416" cy="24713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87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71218"/>
            <a:ext cx="7139136" cy="1763912"/>
          </a:xfrm>
        </p:spPr>
        <p:txBody>
          <a:bodyPr>
            <a:normAutofit fontScale="90000"/>
          </a:bodyPr>
          <a:lstStyle/>
          <a:p>
            <a:r>
              <a:rPr lang="uk-UA" sz="3600" dirty="0">
                <a:solidFill>
                  <a:schemeClr val="bg1">
                    <a:lumMod val="75000"/>
                  </a:schemeClr>
                </a:solidFill>
                <a:effectLst/>
                <a:latin typeface="Times New Roman"/>
              </a:rPr>
              <a:t>Показники поширеності та захворюваності серед </a:t>
            </a:r>
            <a:r>
              <a:rPr lang="uk-UA" sz="3600" dirty="0" smtClean="0">
                <a:solidFill>
                  <a:schemeClr val="bg1">
                    <a:lumMod val="75000"/>
                  </a:schemeClr>
                </a:solidFill>
                <a:effectLst/>
                <a:latin typeface="Times New Roman"/>
              </a:rPr>
              <a:t/>
            </a:r>
            <a:br>
              <a:rPr lang="uk-UA" sz="3600" dirty="0" smtClean="0">
                <a:solidFill>
                  <a:schemeClr val="bg1">
                    <a:lumMod val="75000"/>
                  </a:schemeClr>
                </a:solidFill>
                <a:effectLst/>
                <a:latin typeface="Times New Roman"/>
              </a:rPr>
            </a:br>
            <a:r>
              <a:rPr lang="uk-UA" sz="3600" u="sng" dirty="0" smtClean="0">
                <a:solidFill>
                  <a:srgbClr val="0000FF"/>
                </a:solidFill>
                <a:effectLst/>
                <a:latin typeface="Times New Roman"/>
              </a:rPr>
              <a:t>дорослого </a:t>
            </a:r>
            <a:r>
              <a:rPr lang="uk-UA" sz="3600" u="sng" dirty="0">
                <a:solidFill>
                  <a:srgbClr val="0000FF"/>
                </a:solidFill>
                <a:effectLst/>
                <a:latin typeface="Times New Roman"/>
              </a:rPr>
              <a:t>населення </a:t>
            </a:r>
            <a:r>
              <a:rPr lang="uk-UA" sz="3600" u="sng" dirty="0">
                <a:solidFill>
                  <a:srgbClr val="FF0000"/>
                </a:solidFill>
                <a:effectLst/>
                <a:latin typeface="Times New Roman"/>
              </a:rPr>
              <a:t/>
            </a:r>
            <a:br>
              <a:rPr lang="uk-UA" sz="3600" u="sng" dirty="0">
                <a:solidFill>
                  <a:srgbClr val="FF0000"/>
                </a:solidFill>
                <a:effectLst/>
                <a:latin typeface="Times New Roman"/>
              </a:rPr>
            </a:br>
            <a:r>
              <a:rPr lang="uk-UA" sz="2700" dirty="0">
                <a:solidFill>
                  <a:schemeClr val="bg1">
                    <a:lumMod val="75000"/>
                  </a:schemeClr>
                </a:solidFill>
                <a:effectLst/>
                <a:latin typeface="Times New Roman"/>
              </a:rPr>
              <a:t>(на </a:t>
            </a:r>
            <a:r>
              <a:rPr lang="uk-UA" sz="2700" dirty="0" smtClean="0">
                <a:solidFill>
                  <a:schemeClr val="bg1">
                    <a:lumMod val="75000"/>
                  </a:schemeClr>
                </a:solidFill>
                <a:effectLst/>
                <a:latin typeface="Times New Roman"/>
              </a:rPr>
              <a:t>100 </a:t>
            </a:r>
            <a:r>
              <a:rPr lang="uk-UA" sz="2700" dirty="0">
                <a:solidFill>
                  <a:schemeClr val="bg1">
                    <a:lumMod val="75000"/>
                  </a:schemeClr>
                </a:solidFill>
                <a:effectLst/>
                <a:latin typeface="Times New Roman"/>
              </a:rPr>
              <a:t>тис. відповідного населення)</a:t>
            </a:r>
            <a:endParaRPr lang="ru-RU" sz="27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2204864"/>
            <a:ext cx="4474840" cy="534863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0000FF"/>
                </a:solidFill>
              </a:rPr>
              <a:t>Поширеність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52529" y="2204864"/>
            <a:ext cx="4391471" cy="522087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0000FF"/>
                </a:solidFill>
              </a:rPr>
              <a:t>захворюваність</a:t>
            </a:r>
            <a:endParaRPr lang="ru-RU" b="1" dirty="0">
              <a:solidFill>
                <a:srgbClr val="0000FF"/>
              </a:solidFill>
            </a:endParaRPr>
          </a:p>
        </p:txBody>
      </p:sp>
      <p:pic>
        <p:nvPicPr>
          <p:cNvPr id="9" name="Picture 2" descr="http://private.ecosafety.ru/media/tinymce/uploaded_files/166_profosmotry-icons_03.png"/>
          <p:cNvPicPr>
            <a:picLocks noChangeAspect="1" noChangeArrowheads="1"/>
          </p:cNvPicPr>
          <p:nvPr/>
        </p:nvPicPr>
        <p:blipFill>
          <a:blip r:embed="rId2">
            <a:lum contrast="6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805264"/>
            <a:ext cx="7704212" cy="105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E:\Мои документы\Downloads\images (87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53" y="259189"/>
            <a:ext cx="2074777" cy="1775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1744069"/>
              </p:ext>
            </p:extLst>
          </p:nvPr>
        </p:nvGraphicFramePr>
        <p:xfrm>
          <a:off x="336153" y="2675557"/>
          <a:ext cx="4834880" cy="3259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Объект 6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046436359"/>
              </p:ext>
            </p:extLst>
          </p:nvPr>
        </p:nvGraphicFramePr>
        <p:xfrm>
          <a:off x="5097117" y="2518071"/>
          <a:ext cx="4331011" cy="3452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0450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7964" y="144016"/>
            <a:ext cx="8229600" cy="1340768"/>
          </a:xfrm>
        </p:spPr>
        <p:txBody>
          <a:bodyPr>
            <a:normAutofit fontScale="90000"/>
          </a:bodyPr>
          <a:lstStyle/>
          <a:p>
            <a:r>
              <a:rPr lang="uk-UA" sz="3600" dirty="0">
                <a:solidFill>
                  <a:schemeClr val="bg1">
                    <a:lumMod val="75000"/>
                  </a:schemeClr>
                </a:solidFill>
                <a:effectLst/>
                <a:latin typeface="Times New Roman"/>
              </a:rPr>
              <a:t>Серед</a:t>
            </a:r>
            <a:r>
              <a:rPr lang="uk-UA" sz="3600" dirty="0">
                <a:solidFill>
                  <a:prstClr val="black">
                    <a:lumMod val="50000"/>
                  </a:prstClr>
                </a:solidFill>
                <a:effectLst/>
                <a:latin typeface="Times New Roman"/>
              </a:rPr>
              <a:t> </a:t>
            </a:r>
            <a:r>
              <a:rPr lang="uk-UA" sz="3600" u="sng" dirty="0">
                <a:solidFill>
                  <a:srgbClr val="0000FF"/>
                </a:solidFill>
                <a:effectLst/>
                <a:latin typeface="Times New Roman"/>
              </a:rPr>
              <a:t>підлітків</a:t>
            </a:r>
            <a:r>
              <a:rPr lang="uk-UA" sz="3600" dirty="0">
                <a:solidFill>
                  <a:srgbClr val="0000FF"/>
                </a:solidFill>
                <a:effectLst/>
                <a:latin typeface="Times New Roman"/>
              </a:rPr>
              <a:t> </a:t>
            </a:r>
            <a:r>
              <a:rPr lang="uk-UA" sz="3600" dirty="0">
                <a:solidFill>
                  <a:schemeClr val="bg1">
                    <a:lumMod val="75000"/>
                  </a:schemeClr>
                </a:solidFill>
                <a:effectLst/>
                <a:latin typeface="Times New Roman"/>
              </a:rPr>
              <a:t>показники поширеності </a:t>
            </a:r>
            <a:r>
              <a:rPr lang="uk-UA" sz="3600" dirty="0">
                <a:solidFill>
                  <a:prstClr val="black"/>
                </a:solidFill>
                <a:effectLst/>
                <a:latin typeface="Times New Roman"/>
              </a:rPr>
              <a:t/>
            </a:r>
            <a:br>
              <a:rPr lang="uk-UA" sz="3600" dirty="0">
                <a:solidFill>
                  <a:prstClr val="black"/>
                </a:solidFill>
                <a:effectLst/>
                <a:latin typeface="Times New Roman"/>
              </a:rPr>
            </a:br>
            <a:r>
              <a:rPr lang="uk-UA" sz="3600" dirty="0">
                <a:solidFill>
                  <a:schemeClr val="bg1">
                    <a:lumMod val="75000"/>
                  </a:schemeClr>
                </a:solidFill>
                <a:effectLst/>
                <a:latin typeface="Times New Roman"/>
              </a:rPr>
              <a:t>та захворюваності </a:t>
            </a:r>
            <a:r>
              <a:rPr lang="uk-UA" sz="3600" dirty="0">
                <a:solidFill>
                  <a:prstClr val="black"/>
                </a:solidFill>
                <a:effectLst/>
                <a:latin typeface="Times New Roman"/>
              </a:rPr>
              <a:t/>
            </a:r>
            <a:br>
              <a:rPr lang="uk-UA" sz="3600" dirty="0">
                <a:solidFill>
                  <a:prstClr val="black"/>
                </a:solidFill>
                <a:effectLst/>
                <a:latin typeface="Times New Roman"/>
              </a:rPr>
            </a:br>
            <a:r>
              <a:rPr lang="uk-UA" sz="2800" dirty="0">
                <a:solidFill>
                  <a:prstClr val="black"/>
                </a:solidFill>
                <a:effectLst/>
                <a:latin typeface="Times New Roman"/>
              </a:rPr>
              <a:t>(</a:t>
            </a:r>
            <a:r>
              <a:rPr lang="uk-UA" sz="2700" dirty="0">
                <a:solidFill>
                  <a:prstClr val="black"/>
                </a:solidFill>
                <a:effectLst/>
                <a:latin typeface="Times New Roman"/>
              </a:rPr>
              <a:t>на </a:t>
            </a:r>
            <a:r>
              <a:rPr lang="uk-UA" sz="2700" dirty="0" smtClean="0">
                <a:solidFill>
                  <a:prstClr val="black"/>
                </a:solidFill>
                <a:effectLst/>
                <a:latin typeface="Times New Roman"/>
              </a:rPr>
              <a:t>100 </a:t>
            </a:r>
            <a:r>
              <a:rPr lang="uk-UA" sz="2700" dirty="0">
                <a:solidFill>
                  <a:prstClr val="black"/>
                </a:solidFill>
                <a:effectLst/>
                <a:latin typeface="Times New Roman"/>
              </a:rPr>
              <a:t>тис. відповідного населення)</a:t>
            </a:r>
            <a:endParaRPr lang="ru-RU" sz="2700" dirty="0">
              <a:solidFill>
                <a:srgbClr val="0000FF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484784"/>
            <a:ext cx="4474840" cy="657199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0000FF"/>
                </a:solidFill>
              </a:rPr>
              <a:t>Поширеність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15727" y="1556792"/>
            <a:ext cx="4391471" cy="585191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0000FF"/>
                </a:solidFill>
              </a:rPr>
              <a:t>захворюваність</a:t>
            </a:r>
            <a:endParaRPr lang="ru-RU" b="1" dirty="0">
              <a:solidFill>
                <a:srgbClr val="0000FF"/>
              </a:solidFill>
            </a:endParaRPr>
          </a:p>
        </p:txBody>
      </p:sp>
      <p:graphicFrame>
        <p:nvGraphicFramePr>
          <p:cNvPr id="8" name="Объект 6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984639032"/>
              </p:ext>
            </p:extLst>
          </p:nvPr>
        </p:nvGraphicFramePr>
        <p:xfrm>
          <a:off x="4752529" y="1988840"/>
          <a:ext cx="4265711" cy="3488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" name="Picture 14" descr="E:\Мои документы\Downloads\041simp.jpg.300x300_q8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393" y="5262411"/>
            <a:ext cx="1917617" cy="14114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E:\Мои документы\Downloads\image01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566" y="5324390"/>
            <a:ext cx="1931492" cy="1378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6799238"/>
              </p:ext>
            </p:extLst>
          </p:nvPr>
        </p:nvGraphicFramePr>
        <p:xfrm>
          <a:off x="142129" y="2048538"/>
          <a:ext cx="4536504" cy="3335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12443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28800"/>
            <a:ext cx="4474840" cy="657199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000099"/>
                </a:solidFill>
              </a:rPr>
              <a:t>Поширеність</a:t>
            </a:r>
            <a:endParaRPr lang="ru-RU" b="1" dirty="0">
              <a:solidFill>
                <a:srgbClr val="000099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700808"/>
            <a:ext cx="4391471" cy="585191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000099"/>
                </a:solidFill>
              </a:rPr>
              <a:t>захворюваність</a:t>
            </a:r>
            <a:endParaRPr lang="ru-RU" b="1" dirty="0">
              <a:solidFill>
                <a:srgbClr val="000099"/>
              </a:solidFill>
            </a:endParaRPr>
          </a:p>
        </p:txBody>
      </p:sp>
      <p:pic>
        <p:nvPicPr>
          <p:cNvPr id="9" name="Picture 12" descr="images (47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5514429"/>
            <a:ext cx="2519362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E:\Мои документы\Downloads\detskaya_medici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589376"/>
            <a:ext cx="1922512" cy="1185528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E:\Мои документы\Downloads\images (90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589376"/>
            <a:ext cx="2016224" cy="1185528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0"/>
          <p:cNvSpPr txBox="1">
            <a:spLocks noChangeArrowheads="1"/>
          </p:cNvSpPr>
          <p:nvPr/>
        </p:nvSpPr>
        <p:spPr bwMode="auto">
          <a:xfrm>
            <a:off x="109989" y="57099"/>
            <a:ext cx="9144000" cy="1508105"/>
          </a:xfrm>
          <a:prstGeom prst="rect">
            <a:avLst/>
          </a:prstGeom>
          <a:noFill/>
          <a:ln w="38100">
            <a:noFill/>
            <a:prstDash val="solid"/>
          </a:ln>
        </p:spPr>
        <p:txBody>
          <a:bodyPr vert="horz" wrap="square" anchor="ctr">
            <a:sp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uk-UA" sz="3200" dirty="0" smtClean="0">
                <a:solidFill>
                  <a:schemeClr val="bg1">
                    <a:lumMod val="75000"/>
                  </a:schemeClr>
                </a:solidFill>
                <a:effectLst/>
                <a:latin typeface="+mn-lt"/>
              </a:rPr>
              <a:t>Показники</a:t>
            </a:r>
            <a:r>
              <a:rPr lang="uk-UA" sz="3200" dirty="0" smtClean="0">
                <a:solidFill>
                  <a:srgbClr val="0000FF"/>
                </a:solidFill>
                <a:effectLst/>
                <a:latin typeface="+mn-lt"/>
              </a:rPr>
              <a:t> </a:t>
            </a:r>
            <a:r>
              <a:rPr lang="uk-UA" sz="3200" dirty="0" smtClean="0">
                <a:solidFill>
                  <a:schemeClr val="bg1">
                    <a:lumMod val="75000"/>
                  </a:schemeClr>
                </a:solidFill>
                <a:effectLst/>
                <a:latin typeface="+mn-lt"/>
              </a:rPr>
              <a:t>поширеності</a:t>
            </a:r>
            <a:r>
              <a:rPr lang="uk-UA" sz="3200" dirty="0" smtClean="0">
                <a:solidFill>
                  <a:srgbClr val="0000FF"/>
                </a:solidFill>
                <a:effectLst/>
                <a:latin typeface="+mn-lt"/>
              </a:rPr>
              <a:t> </a:t>
            </a:r>
            <a:r>
              <a:rPr lang="uk-UA" sz="3200" dirty="0" smtClean="0">
                <a:solidFill>
                  <a:schemeClr val="bg1">
                    <a:lumMod val="75000"/>
                  </a:schemeClr>
                </a:solidFill>
                <a:effectLst/>
                <a:latin typeface="+mn-lt"/>
              </a:rPr>
              <a:t>та захворюваності </a:t>
            </a:r>
            <a:r>
              <a:rPr lang="uk-UA" sz="3600" u="sng" dirty="0" smtClean="0">
                <a:solidFill>
                  <a:srgbClr val="0000FF"/>
                </a:solidFill>
                <a:effectLst/>
                <a:latin typeface="+mn-lt"/>
              </a:rPr>
              <a:t>дитячого населення </a:t>
            </a:r>
            <a:r>
              <a:rPr lang="uk-UA" sz="3600" u="sng" dirty="0" smtClean="0">
                <a:solidFill>
                  <a:srgbClr val="C00000"/>
                </a:solidFill>
                <a:effectLst/>
                <a:latin typeface="+mn-lt"/>
              </a:rPr>
              <a:t/>
            </a:r>
            <a:br>
              <a:rPr lang="uk-UA" sz="3600" u="sng" dirty="0" smtClean="0">
                <a:solidFill>
                  <a:srgbClr val="C00000"/>
                </a:solidFill>
                <a:effectLst/>
                <a:latin typeface="+mn-lt"/>
              </a:rPr>
            </a:br>
            <a:r>
              <a:rPr lang="uk-UA" sz="2400" dirty="0" smtClean="0">
                <a:solidFill>
                  <a:schemeClr val="bg1"/>
                </a:solidFill>
                <a:effectLst/>
                <a:latin typeface="+mn-lt"/>
              </a:rPr>
              <a:t>(на 100 тис. відповідного населення)</a:t>
            </a:r>
            <a:endParaRPr lang="ru-RU" sz="2400" dirty="0">
              <a:solidFill>
                <a:schemeClr val="bg1"/>
              </a:solidFill>
              <a:effectLst/>
              <a:latin typeface="+mn-lt"/>
            </a:endParaRPr>
          </a:p>
        </p:txBody>
      </p:sp>
      <p:graphicFrame>
        <p:nvGraphicFramePr>
          <p:cNvPr id="14" name="Объект 6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280551050"/>
              </p:ext>
            </p:extLst>
          </p:nvPr>
        </p:nvGraphicFramePr>
        <p:xfrm>
          <a:off x="397768" y="2285999"/>
          <a:ext cx="4536504" cy="3335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Объект 6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011238761"/>
              </p:ext>
            </p:extLst>
          </p:nvPr>
        </p:nvGraphicFramePr>
        <p:xfrm>
          <a:off x="4896544" y="2247980"/>
          <a:ext cx="4139952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337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273050"/>
            <a:ext cx="4968552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uk-UA" sz="4000" dirty="0">
                <a:solidFill>
                  <a:schemeClr val="bg1"/>
                </a:solidFill>
                <a:effectLst/>
                <a:latin typeface="+mn-lt"/>
              </a:rPr>
              <a:t>Показники  </a:t>
            </a:r>
            <a:br>
              <a:rPr lang="uk-UA" sz="400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uk-UA" sz="4000" dirty="0">
                <a:solidFill>
                  <a:schemeClr val="bg1"/>
                </a:solidFill>
                <a:effectLst/>
                <a:latin typeface="+mn-lt"/>
              </a:rPr>
              <a:t>онкологічної </a:t>
            </a:r>
            <a:r>
              <a:rPr lang="uk-UA" sz="4000" dirty="0" smtClean="0">
                <a:solidFill>
                  <a:schemeClr val="bg1"/>
                </a:solidFill>
                <a:effectLst/>
                <a:latin typeface="+mn-lt"/>
              </a:rPr>
              <a:t>служби</a:t>
            </a:r>
            <a:endParaRPr lang="ru-RU" sz="4000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9" name="Object 5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151878518"/>
              </p:ext>
            </p:extLst>
          </p:nvPr>
        </p:nvGraphicFramePr>
        <p:xfrm>
          <a:off x="16808" y="1508030"/>
          <a:ext cx="4987240" cy="3217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Object 6"/>
          <p:cNvGraphicFramePr>
            <a:graphicFrameLocks noGrp="1" noChangeAspect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636783434"/>
              </p:ext>
            </p:extLst>
          </p:nvPr>
        </p:nvGraphicFramePr>
        <p:xfrm>
          <a:off x="5031944" y="1593738"/>
          <a:ext cx="4047363" cy="3126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Picture 2" descr="E:\Мои документы\Downloads\1485867773_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5394"/>
            <a:ext cx="2034912" cy="1315153"/>
          </a:xfrm>
          <a:prstGeom prst="rect">
            <a:avLst/>
          </a:prstGeom>
          <a:noFill/>
          <a:ln w="38100"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 descr="images (69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593" y="112375"/>
            <a:ext cx="2074095" cy="1315152"/>
          </a:xfrm>
          <a:prstGeom prst="rect">
            <a:avLst/>
          </a:prstGeom>
          <a:noFill/>
          <a:ln w="412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164600"/>
              </p:ext>
            </p:extLst>
          </p:nvPr>
        </p:nvGraphicFramePr>
        <p:xfrm>
          <a:off x="1691680" y="4484589"/>
          <a:ext cx="4608512" cy="234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12" name="Picture 4" descr="Похожее изображение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637" y="4952848"/>
            <a:ext cx="2016224" cy="1410106"/>
          </a:xfrm>
          <a:prstGeom prst="rect">
            <a:avLst/>
          </a:prstGeom>
          <a:noFill/>
          <a:ln w="3810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757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0"/>
          <p:cNvSpPr>
            <a:spLocks noGrp="1" noChangeArrowheads="1"/>
          </p:cNvSpPr>
          <p:nvPr>
            <p:ph sz="quarter" idx="2"/>
          </p:nvPr>
        </p:nvSpPr>
        <p:spPr>
          <a:xfrm>
            <a:off x="467544" y="2348880"/>
            <a:ext cx="8352928" cy="418478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800" b="1" u="sng" kern="0" dirty="0" smtClean="0">
                <a:solidFill>
                  <a:sysClr val="windowText" lastClr="000000"/>
                </a:solidFill>
              </a:rPr>
              <a:t>Збільшення</a:t>
            </a:r>
            <a:r>
              <a:rPr kumimoji="0" lang="uk-UA" sz="2800" b="1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захворюваності:</a:t>
            </a:r>
          </a:p>
          <a:p>
            <a:pPr marL="0" lvl="1" indent="0">
              <a:spcBef>
                <a:spcPts val="0"/>
              </a:spcBef>
              <a:buClrTx/>
              <a:buSzTx/>
              <a:buNone/>
              <a:defRPr/>
            </a:pPr>
            <a:r>
              <a:rPr lang="uk-UA" sz="2400" b="1" kern="0" dirty="0" smtClean="0">
                <a:solidFill>
                  <a:srgbClr val="800000"/>
                </a:solidFill>
              </a:rPr>
              <a:t>Гостра кишкова інфекція – </a:t>
            </a:r>
            <a:r>
              <a:rPr lang="uk-UA" sz="2400" b="1" kern="0" dirty="0" smtClean="0">
                <a:solidFill>
                  <a:schemeClr val="bg1"/>
                </a:solidFill>
              </a:rPr>
              <a:t>у 3,2 рази;</a:t>
            </a:r>
          </a:p>
          <a:p>
            <a:pPr marL="0" lvl="1" indent="0">
              <a:spcBef>
                <a:spcPts val="0"/>
              </a:spcBef>
              <a:buClrTx/>
              <a:buSzTx/>
              <a:buNone/>
              <a:defRPr/>
            </a:pPr>
            <a:r>
              <a:rPr lang="uk-UA" sz="2400" b="1" kern="0" dirty="0" smtClean="0">
                <a:solidFill>
                  <a:srgbClr val="800000"/>
                </a:solidFill>
              </a:rPr>
              <a:t>Грип – </a:t>
            </a:r>
            <a:r>
              <a:rPr lang="uk-UA" sz="2400" b="1" kern="0" dirty="0" smtClean="0">
                <a:solidFill>
                  <a:schemeClr val="bg1"/>
                </a:solidFill>
              </a:rPr>
              <a:t>у 6,7</a:t>
            </a:r>
            <a:r>
              <a:rPr lang="uk-UA" sz="2400" b="1" kern="0" dirty="0">
                <a:solidFill>
                  <a:schemeClr val="bg1"/>
                </a:solidFill>
              </a:rPr>
              <a:t> </a:t>
            </a:r>
            <a:r>
              <a:rPr lang="uk-UA" sz="2400" b="1" kern="0" dirty="0" smtClean="0">
                <a:solidFill>
                  <a:schemeClr val="bg1"/>
                </a:solidFill>
              </a:rPr>
              <a:t>разів;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  <a:defRPr/>
            </a:pPr>
            <a:endParaRPr lang="uk-UA" b="1" kern="0" dirty="0" smtClean="0">
              <a:solidFill>
                <a:schemeClr val="bg1"/>
              </a:solidFill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  <a:defRPr/>
            </a:pPr>
            <a:r>
              <a:rPr lang="ru-RU" b="1" kern="0" dirty="0">
                <a:solidFill>
                  <a:schemeClr val="bg1"/>
                </a:solidFill>
              </a:rPr>
              <a:t>У 2025 </a:t>
            </a:r>
            <a:r>
              <a:rPr lang="ru-RU" b="1" kern="0" dirty="0" err="1">
                <a:solidFill>
                  <a:schemeClr val="bg1"/>
                </a:solidFill>
              </a:rPr>
              <a:t>році</a:t>
            </a:r>
            <a:r>
              <a:rPr lang="ru-RU" b="1" kern="0" dirty="0">
                <a:solidFill>
                  <a:schemeClr val="bg1"/>
                </a:solidFill>
              </a:rPr>
              <a:t> не </a:t>
            </a:r>
            <a:r>
              <a:rPr lang="ru-RU" b="1" kern="0" dirty="0" err="1">
                <a:solidFill>
                  <a:schemeClr val="bg1"/>
                </a:solidFill>
              </a:rPr>
              <a:t>виявлено</a:t>
            </a:r>
            <a:r>
              <a:rPr lang="ru-RU" b="1" kern="0" dirty="0">
                <a:solidFill>
                  <a:schemeClr val="bg1"/>
                </a:solidFill>
              </a:rPr>
              <a:t> </a:t>
            </a:r>
            <a:r>
              <a:rPr lang="ru-RU" b="1" kern="0" dirty="0" err="1">
                <a:solidFill>
                  <a:schemeClr val="bg1"/>
                </a:solidFill>
              </a:rPr>
              <a:t>жодного</a:t>
            </a:r>
            <a:r>
              <a:rPr lang="ru-RU" b="1" kern="0" dirty="0">
                <a:solidFill>
                  <a:schemeClr val="bg1"/>
                </a:solidFill>
              </a:rPr>
              <a:t> </a:t>
            </a:r>
            <a:r>
              <a:rPr lang="ru-RU" b="1" kern="0" dirty="0" err="1">
                <a:solidFill>
                  <a:schemeClr val="bg1"/>
                </a:solidFill>
              </a:rPr>
              <a:t>захворювання</a:t>
            </a:r>
            <a:r>
              <a:rPr lang="ru-RU" b="1" kern="0" dirty="0">
                <a:solidFill>
                  <a:schemeClr val="bg1"/>
                </a:solidFill>
              </a:rPr>
              <a:t> на </a:t>
            </a:r>
            <a:r>
              <a:rPr lang="ru-RU" b="1" kern="0" dirty="0" err="1">
                <a:solidFill>
                  <a:schemeClr val="bg1"/>
                </a:solidFill>
              </a:rPr>
              <a:t>вітряну</a:t>
            </a:r>
            <a:r>
              <a:rPr lang="ru-RU" b="1" kern="0" dirty="0">
                <a:solidFill>
                  <a:schemeClr val="bg1"/>
                </a:solidFill>
              </a:rPr>
              <a:t> </a:t>
            </a:r>
            <a:r>
              <a:rPr lang="ru-RU" b="1" kern="0" dirty="0" err="1">
                <a:solidFill>
                  <a:schemeClr val="bg1"/>
                </a:solidFill>
              </a:rPr>
              <a:t>віспу</a:t>
            </a:r>
            <a:r>
              <a:rPr lang="ru-RU" b="1" kern="0" dirty="0">
                <a:solidFill>
                  <a:schemeClr val="bg1"/>
                </a:solidFill>
              </a:rPr>
              <a:t>, </a:t>
            </a:r>
            <a:r>
              <a:rPr lang="ru-RU" b="1" kern="0" dirty="0" err="1">
                <a:solidFill>
                  <a:schemeClr val="bg1"/>
                </a:solidFill>
              </a:rPr>
              <a:t>тоді</a:t>
            </a:r>
            <a:r>
              <a:rPr lang="ru-RU" b="1" kern="0" dirty="0">
                <a:solidFill>
                  <a:schemeClr val="bg1"/>
                </a:solidFill>
              </a:rPr>
              <a:t> як в 2024 </a:t>
            </a:r>
            <a:r>
              <a:rPr lang="ru-RU" b="1" kern="0" dirty="0" err="1">
                <a:solidFill>
                  <a:schemeClr val="bg1"/>
                </a:solidFill>
              </a:rPr>
              <a:t>році</a:t>
            </a:r>
            <a:r>
              <a:rPr lang="ru-RU" b="1" kern="0" dirty="0">
                <a:solidFill>
                  <a:schemeClr val="bg1"/>
                </a:solidFill>
              </a:rPr>
              <a:t> </a:t>
            </a:r>
            <a:r>
              <a:rPr lang="ru-RU" b="1" kern="0" dirty="0" err="1">
                <a:solidFill>
                  <a:schemeClr val="bg1"/>
                </a:solidFill>
              </a:rPr>
              <a:t>виявлено</a:t>
            </a:r>
            <a:r>
              <a:rPr lang="ru-RU" b="1" kern="0" dirty="0">
                <a:solidFill>
                  <a:schemeClr val="bg1"/>
                </a:solidFill>
              </a:rPr>
              <a:t> 609 </a:t>
            </a:r>
            <a:r>
              <a:rPr lang="ru-RU" b="1" kern="0" dirty="0" err="1">
                <a:solidFill>
                  <a:schemeClr val="bg1"/>
                </a:solidFill>
              </a:rPr>
              <a:t>випадків</a:t>
            </a:r>
            <a:r>
              <a:rPr lang="ru-RU" b="1" kern="0" dirty="0" smtClean="0">
                <a:solidFill>
                  <a:schemeClr val="bg1"/>
                </a:solidFill>
              </a:rPr>
              <a:t>.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  <a:defRPr/>
            </a:pPr>
            <a:endParaRPr lang="ru-RU" b="1" kern="0" dirty="0" smtClean="0">
              <a:solidFill>
                <a:schemeClr val="bg1"/>
              </a:solidFill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  <a:defRPr/>
            </a:pPr>
            <a:r>
              <a:rPr lang="ru-RU" b="1" kern="0" dirty="0">
                <a:solidFill>
                  <a:schemeClr val="bg1"/>
                </a:solidFill>
              </a:rPr>
              <a:t>На </a:t>
            </a:r>
            <a:r>
              <a:rPr lang="ru-RU" b="1" kern="0" dirty="0" err="1">
                <a:solidFill>
                  <a:schemeClr val="bg1"/>
                </a:solidFill>
              </a:rPr>
              <a:t>обліку</a:t>
            </a:r>
            <a:r>
              <a:rPr lang="ru-RU" b="1" kern="0" dirty="0">
                <a:solidFill>
                  <a:schemeClr val="bg1"/>
                </a:solidFill>
              </a:rPr>
              <a:t> </a:t>
            </a:r>
            <a:r>
              <a:rPr lang="ru-RU" b="1" kern="0" dirty="0" err="1" smtClean="0">
                <a:solidFill>
                  <a:schemeClr val="bg1"/>
                </a:solidFill>
              </a:rPr>
              <a:t>перебуває</a:t>
            </a:r>
            <a:r>
              <a:rPr lang="ru-RU" b="1" kern="0" dirty="0" smtClean="0">
                <a:solidFill>
                  <a:schemeClr val="bg1"/>
                </a:solidFill>
              </a:rPr>
              <a:t> </a:t>
            </a:r>
            <a:r>
              <a:rPr lang="ru-RU" b="1" kern="0" dirty="0">
                <a:solidFill>
                  <a:schemeClr val="bg1"/>
                </a:solidFill>
              </a:rPr>
              <a:t>313 </a:t>
            </a:r>
            <a:r>
              <a:rPr lang="ru-RU" b="1" kern="0" dirty="0" err="1">
                <a:solidFill>
                  <a:schemeClr val="bg1"/>
                </a:solidFill>
              </a:rPr>
              <a:t>осіб</a:t>
            </a:r>
            <a:r>
              <a:rPr lang="ru-RU" b="1" kern="0" dirty="0">
                <a:solidFill>
                  <a:schemeClr val="bg1"/>
                </a:solidFill>
              </a:rPr>
              <a:t>  з </a:t>
            </a:r>
            <a:r>
              <a:rPr lang="ru-RU" b="1" kern="0" dirty="0" err="1" smtClean="0">
                <a:solidFill>
                  <a:srgbClr val="800000"/>
                </a:solidFill>
              </a:rPr>
              <a:t>хронічним</a:t>
            </a:r>
            <a:r>
              <a:rPr lang="ru-RU" b="1" kern="0" dirty="0" smtClean="0">
                <a:solidFill>
                  <a:srgbClr val="800000"/>
                </a:solidFill>
              </a:rPr>
              <a:t> </a:t>
            </a:r>
            <a:r>
              <a:rPr lang="ru-RU" b="1" kern="0" dirty="0" err="1" smtClean="0">
                <a:solidFill>
                  <a:srgbClr val="800000"/>
                </a:solidFill>
              </a:rPr>
              <a:t>вірусним</a:t>
            </a:r>
            <a:r>
              <a:rPr lang="ru-RU" b="1" kern="0" dirty="0" smtClean="0">
                <a:solidFill>
                  <a:srgbClr val="800000"/>
                </a:solidFill>
              </a:rPr>
              <a:t> гепатитом В </a:t>
            </a:r>
            <a:r>
              <a:rPr lang="ru-RU" b="1" kern="0" dirty="0" smtClean="0">
                <a:solidFill>
                  <a:schemeClr val="bg1"/>
                </a:solidFill>
              </a:rPr>
              <a:t>(</a:t>
            </a:r>
            <a:r>
              <a:rPr lang="ru-RU" b="1" kern="0" dirty="0">
                <a:solidFill>
                  <a:schemeClr val="bg1"/>
                </a:solidFill>
              </a:rPr>
              <a:t>у 2024 </a:t>
            </a:r>
            <a:r>
              <a:rPr lang="ru-RU" b="1" kern="0" dirty="0" err="1">
                <a:solidFill>
                  <a:schemeClr val="bg1"/>
                </a:solidFill>
              </a:rPr>
              <a:t>році</a:t>
            </a:r>
            <a:r>
              <a:rPr lang="ru-RU" b="1" kern="0" dirty="0">
                <a:solidFill>
                  <a:schemeClr val="bg1"/>
                </a:solidFill>
              </a:rPr>
              <a:t> 161) і 1054 особи з </a:t>
            </a:r>
            <a:r>
              <a:rPr lang="ru-RU" b="1" kern="0" dirty="0" smtClean="0">
                <a:solidFill>
                  <a:srgbClr val="800000"/>
                </a:solidFill>
              </a:rPr>
              <a:t>гепатитом </a:t>
            </a:r>
            <a:r>
              <a:rPr lang="ru-RU" b="1" kern="0" dirty="0">
                <a:solidFill>
                  <a:srgbClr val="800000"/>
                </a:solidFill>
              </a:rPr>
              <a:t>С</a:t>
            </a:r>
            <a:r>
              <a:rPr lang="ru-RU" b="1" kern="0" dirty="0">
                <a:solidFill>
                  <a:schemeClr val="bg1"/>
                </a:solidFill>
              </a:rPr>
              <a:t> (793 у 2024 </a:t>
            </a:r>
            <a:r>
              <a:rPr lang="ru-RU" b="1" kern="0" dirty="0" err="1">
                <a:solidFill>
                  <a:schemeClr val="bg1"/>
                </a:solidFill>
              </a:rPr>
              <a:t>році</a:t>
            </a:r>
            <a:r>
              <a:rPr lang="ru-RU" b="1" kern="0" dirty="0">
                <a:solidFill>
                  <a:schemeClr val="bg1"/>
                </a:solidFill>
              </a:rPr>
              <a:t>). </a:t>
            </a:r>
            <a:endParaRPr lang="uk-UA" b="1" kern="0" dirty="0" smtClean="0">
              <a:solidFill>
                <a:schemeClr val="bg1"/>
              </a:solidFill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  <a:defRPr/>
            </a:pPr>
            <a:endParaRPr kumimoji="0" lang="uk-UA" b="1" i="0" strike="noStrike" kern="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</a:endParaRPr>
          </a:p>
          <a:p>
            <a:pPr marL="0" lvl="1" indent="0">
              <a:spcBef>
                <a:spcPts val="0"/>
              </a:spcBef>
              <a:buClrTx/>
              <a:buSzTx/>
              <a:buNone/>
            </a:pPr>
            <a:endParaRPr lang="uk-UA" sz="2400" b="1" kern="0" dirty="0" smtClean="0">
              <a:solidFill>
                <a:srgbClr val="0000CC"/>
              </a:solidFill>
            </a:endParaRP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sng" strike="noStrike" kern="0" cap="none" spc="0" normalizeH="0" baseline="0" noProof="0" dirty="0" smtClean="0">
              <a:ln>
                <a:noFill/>
              </a:ln>
              <a:solidFill>
                <a:srgbClr val="990000"/>
              </a:solidFill>
              <a:effectLst/>
              <a:uLnTx/>
              <a:uFillTx/>
            </a:endParaRPr>
          </a:p>
        </p:txBody>
      </p:sp>
      <p:pic>
        <p:nvPicPr>
          <p:cNvPr id="7" name="Picture 66" descr="images (36)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32472" y="1895852"/>
            <a:ext cx="3135594" cy="19411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E:\Мои документы\Downloads\random-160314165839-thumbnail-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8505"/>
            <a:ext cx="2691715" cy="1783861"/>
          </a:xfrm>
          <a:prstGeom prst="rect">
            <a:avLst/>
          </a:prstGeom>
          <a:noFill/>
          <a:ln w="38100"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729003" y="572413"/>
            <a:ext cx="63367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Показники інфекційної </a:t>
            </a:r>
          </a:p>
          <a:p>
            <a:pPr algn="ctr">
              <a:defRPr/>
            </a:pPr>
            <a:r>
              <a:rPr lang="uk-UA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захворюваності </a:t>
            </a:r>
          </a:p>
        </p:txBody>
      </p:sp>
    </p:spTree>
    <p:extLst>
      <p:ext uri="{BB962C8B-B14F-4D97-AF65-F5344CB8AC3E}">
        <p14:creationId xmlns:p14="http://schemas.microsoft.com/office/powerpoint/2010/main" val="364359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4948" y="72756"/>
            <a:ext cx="8229600" cy="682046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Психологічна допомога</a:t>
            </a:r>
            <a:endParaRPr lang="uk-UA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323528" y="746599"/>
            <a:ext cx="8532440" cy="17543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uk-UA" dirty="0"/>
              <a:t>У </a:t>
            </a:r>
            <a:r>
              <a:rPr lang="uk-UA" dirty="0" smtClean="0"/>
              <a:t>закладах охорони здоров’я </a:t>
            </a:r>
            <a:r>
              <a:rPr lang="uk-UA" dirty="0"/>
              <a:t>комунальної власності міста психологічну допомогу надають  </a:t>
            </a:r>
            <a:r>
              <a:rPr lang="uk-UA" dirty="0" smtClean="0"/>
              <a:t>1</a:t>
            </a:r>
            <a:r>
              <a:rPr lang="en-US" dirty="0" smtClean="0"/>
              <a:t>3</a:t>
            </a:r>
            <a:r>
              <a:rPr lang="uk-UA" dirty="0" smtClean="0"/>
              <a:t> </a:t>
            </a:r>
            <a:r>
              <a:rPr lang="uk-UA" dirty="0"/>
              <a:t>лікарів-психологів вторинної ланки  та </a:t>
            </a:r>
            <a:r>
              <a:rPr lang="uk-UA" dirty="0" smtClean="0"/>
              <a:t>1</a:t>
            </a:r>
            <a:r>
              <a:rPr lang="en-US" dirty="0" smtClean="0"/>
              <a:t>08</a:t>
            </a:r>
            <a:r>
              <a:rPr lang="uk-UA" dirty="0" smtClean="0"/>
              <a:t> </a:t>
            </a:r>
            <a:r>
              <a:rPr lang="uk-UA" dirty="0"/>
              <a:t>лікарів первинної ланки. За 1 </a:t>
            </a:r>
            <a:r>
              <a:rPr lang="uk-UA" dirty="0" smtClean="0"/>
              <a:t>півріччя</a:t>
            </a:r>
            <a:r>
              <a:rPr lang="uk-UA" dirty="0" smtClean="0"/>
              <a:t> </a:t>
            </a:r>
            <a:r>
              <a:rPr lang="uk-UA" dirty="0"/>
              <a:t>2025 року за психологічною допомогою звернулись та отримали допомогу </a:t>
            </a:r>
            <a:r>
              <a:rPr lang="uk-UA" b="1" dirty="0" smtClean="0"/>
              <a:t>12371</a:t>
            </a:r>
            <a:r>
              <a:rPr lang="uk-UA" dirty="0" smtClean="0"/>
              <a:t> особа </a:t>
            </a:r>
            <a:r>
              <a:rPr lang="uk-UA" dirty="0"/>
              <a:t>(в </a:t>
            </a:r>
            <a:r>
              <a:rPr lang="uk-UA" dirty="0" err="1"/>
              <a:t>т.ч</a:t>
            </a:r>
            <a:r>
              <a:rPr lang="uk-UA" dirty="0"/>
              <a:t>. </a:t>
            </a:r>
            <a:r>
              <a:rPr lang="uk-UA" b="1" dirty="0" smtClean="0"/>
              <a:t>1</a:t>
            </a:r>
            <a:r>
              <a:rPr lang="uk-UA" b="1" dirty="0" smtClean="0"/>
              <a:t>467</a:t>
            </a:r>
            <a:r>
              <a:rPr lang="uk-UA" dirty="0" smtClean="0"/>
              <a:t> дітей), </a:t>
            </a:r>
            <a:r>
              <a:rPr lang="uk-UA" dirty="0" smtClean="0"/>
              <a:t>лікарями </a:t>
            </a:r>
            <a:r>
              <a:rPr lang="uk-UA" dirty="0"/>
              <a:t>первинної ланки надано допомогу </a:t>
            </a:r>
            <a:r>
              <a:rPr lang="uk-UA" b="1" dirty="0" smtClean="0"/>
              <a:t>2161</a:t>
            </a:r>
            <a:r>
              <a:rPr lang="uk-UA" dirty="0" smtClean="0"/>
              <a:t> особі </a:t>
            </a:r>
            <a:r>
              <a:rPr lang="uk-UA" dirty="0"/>
              <a:t>(в </a:t>
            </a:r>
            <a:r>
              <a:rPr lang="uk-UA" dirty="0" err="1"/>
              <a:t>т.ч</a:t>
            </a:r>
            <a:r>
              <a:rPr lang="uk-UA" dirty="0"/>
              <a:t>. </a:t>
            </a:r>
            <a:r>
              <a:rPr lang="uk-UA" b="1" dirty="0" smtClean="0"/>
              <a:t>458</a:t>
            </a:r>
            <a:r>
              <a:rPr lang="uk-UA" dirty="0" smtClean="0"/>
              <a:t> дітей), </a:t>
            </a:r>
            <a:r>
              <a:rPr lang="uk-UA" dirty="0"/>
              <a:t>із них - </a:t>
            </a:r>
            <a:r>
              <a:rPr lang="uk-UA" b="1" dirty="0" smtClean="0"/>
              <a:t>391</a:t>
            </a:r>
            <a:r>
              <a:rPr lang="uk-UA" dirty="0" smtClean="0"/>
              <a:t> </a:t>
            </a:r>
            <a:r>
              <a:rPr lang="uk-UA" dirty="0"/>
              <a:t>ВПО (в </a:t>
            </a:r>
            <a:r>
              <a:rPr lang="uk-UA" dirty="0" err="1"/>
              <a:t>т.ч</a:t>
            </a:r>
            <a:r>
              <a:rPr lang="uk-UA" dirty="0" smtClean="0"/>
              <a:t>. </a:t>
            </a:r>
            <a:r>
              <a:rPr lang="uk-UA" b="1" dirty="0"/>
              <a:t>5</a:t>
            </a:r>
            <a:r>
              <a:rPr lang="uk-UA" b="1" dirty="0" smtClean="0"/>
              <a:t>4</a:t>
            </a:r>
            <a:r>
              <a:rPr lang="uk-UA" dirty="0" smtClean="0"/>
              <a:t> </a:t>
            </a:r>
            <a:r>
              <a:rPr lang="uk-UA" dirty="0"/>
              <a:t>дітей</a:t>
            </a:r>
            <a:r>
              <a:rPr lang="uk-UA" dirty="0" smtClean="0"/>
              <a:t>); лікарями </a:t>
            </a:r>
            <a:r>
              <a:rPr lang="uk-UA" dirty="0"/>
              <a:t>вторинної ланки – </a:t>
            </a:r>
            <a:r>
              <a:rPr lang="uk-UA" b="1" dirty="0" smtClean="0"/>
              <a:t>10210</a:t>
            </a:r>
            <a:r>
              <a:rPr lang="uk-UA" dirty="0" smtClean="0"/>
              <a:t> осіб </a:t>
            </a:r>
            <a:r>
              <a:rPr lang="uk-UA" dirty="0"/>
              <a:t>(в </a:t>
            </a:r>
            <a:r>
              <a:rPr lang="uk-UA" dirty="0" err="1"/>
              <a:t>т.ч</a:t>
            </a:r>
            <a:r>
              <a:rPr lang="uk-UA" dirty="0"/>
              <a:t>. </a:t>
            </a:r>
            <a:r>
              <a:rPr lang="uk-UA" b="1" dirty="0" smtClean="0"/>
              <a:t>1009</a:t>
            </a:r>
            <a:r>
              <a:rPr lang="uk-UA" dirty="0" smtClean="0"/>
              <a:t> дітей), </a:t>
            </a:r>
            <a:r>
              <a:rPr lang="uk-UA" dirty="0"/>
              <a:t>із них </a:t>
            </a:r>
            <a:r>
              <a:rPr lang="uk-UA" b="1" dirty="0" smtClean="0"/>
              <a:t>4134</a:t>
            </a:r>
            <a:r>
              <a:rPr lang="uk-UA" dirty="0" smtClean="0"/>
              <a:t> </a:t>
            </a:r>
            <a:r>
              <a:rPr lang="uk-UA" dirty="0"/>
              <a:t>ВПО (в </a:t>
            </a:r>
            <a:r>
              <a:rPr lang="uk-UA" dirty="0" err="1"/>
              <a:t>т.ч</a:t>
            </a:r>
            <a:r>
              <a:rPr lang="uk-UA" dirty="0"/>
              <a:t>. </a:t>
            </a:r>
            <a:r>
              <a:rPr lang="uk-UA" b="1" dirty="0" smtClean="0"/>
              <a:t>340</a:t>
            </a:r>
            <a:r>
              <a:rPr lang="uk-UA" dirty="0" smtClean="0"/>
              <a:t> дітей).</a:t>
            </a:r>
            <a:endParaRPr lang="uk-UA" dirty="0"/>
          </a:p>
        </p:txBody>
      </p:sp>
      <p:sp>
        <p:nvSpPr>
          <p:cNvPr id="5" name="Прямокутник 4"/>
          <p:cNvSpPr/>
          <p:nvPr/>
        </p:nvSpPr>
        <p:spPr>
          <a:xfrm>
            <a:off x="4132548" y="2885914"/>
            <a:ext cx="4572000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2000" dirty="0"/>
              <a:t>	</a:t>
            </a:r>
            <a:r>
              <a:rPr lang="ru-RU" sz="2000" dirty="0" err="1" smtClean="0"/>
              <a:t>Одноразову</a:t>
            </a:r>
            <a:r>
              <a:rPr lang="ru-RU" sz="2000" dirty="0" smtClean="0"/>
              <a:t> </a:t>
            </a:r>
            <a:r>
              <a:rPr lang="ru-RU" sz="2000" dirty="0" err="1"/>
              <a:t>консультацію</a:t>
            </a:r>
            <a:r>
              <a:rPr lang="ru-RU" sz="2000" dirty="0"/>
              <a:t> </a:t>
            </a:r>
            <a:r>
              <a:rPr lang="ru-RU" sz="2000" dirty="0" err="1"/>
              <a:t>отримали</a:t>
            </a:r>
            <a:r>
              <a:rPr lang="ru-RU" sz="2000" dirty="0"/>
              <a:t> </a:t>
            </a:r>
            <a:r>
              <a:rPr lang="ru-RU" sz="2000" b="1" dirty="0"/>
              <a:t>3568</a:t>
            </a:r>
            <a:r>
              <a:rPr lang="ru-RU" sz="2000" dirty="0"/>
              <a:t> ВПО на </a:t>
            </a:r>
            <a:r>
              <a:rPr lang="ru-RU" sz="2000" dirty="0" err="1"/>
              <a:t>вторинній</a:t>
            </a:r>
            <a:r>
              <a:rPr lang="ru-RU" sz="2000" dirty="0"/>
              <a:t> </a:t>
            </a:r>
            <a:r>
              <a:rPr lang="ru-RU" sz="2000" dirty="0" err="1"/>
              <a:t>ланці</a:t>
            </a:r>
            <a:r>
              <a:rPr lang="ru-RU" sz="2000" dirty="0"/>
              <a:t> та </a:t>
            </a:r>
            <a:r>
              <a:rPr lang="ru-RU" sz="2000" b="1" dirty="0"/>
              <a:t>391</a:t>
            </a:r>
            <a:r>
              <a:rPr lang="ru-RU" sz="2000" dirty="0"/>
              <a:t> ВПО на </a:t>
            </a:r>
            <a:r>
              <a:rPr lang="ru-RU" sz="2000" dirty="0" err="1"/>
              <a:t>первинній</a:t>
            </a:r>
            <a:r>
              <a:rPr lang="ru-RU" sz="2000" dirty="0"/>
              <a:t> </a:t>
            </a:r>
            <a:r>
              <a:rPr lang="ru-RU" sz="2000" dirty="0" err="1" smtClean="0"/>
              <a:t>ланці</a:t>
            </a:r>
            <a:r>
              <a:rPr lang="en-US" sz="2000" dirty="0"/>
              <a:t>.</a:t>
            </a:r>
            <a:endParaRPr lang="uk-UA" sz="2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919905"/>
            <a:ext cx="3168352" cy="17806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666028"/>
            <a:ext cx="3118084" cy="20749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687" y="4666027"/>
            <a:ext cx="3089861" cy="20749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6236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3139" y="68002"/>
            <a:ext cx="8229600" cy="796950"/>
          </a:xfrm>
        </p:spPr>
        <p:txBody>
          <a:bodyPr/>
          <a:lstStyle/>
          <a:p>
            <a:r>
              <a:rPr lang="uk-UA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Медична реабілітація</a:t>
            </a:r>
            <a:endParaRPr lang="uk-UA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450620011"/>
              </p:ext>
            </p:extLst>
          </p:nvPr>
        </p:nvGraphicFramePr>
        <p:xfrm>
          <a:off x="-1460865" y="1641620"/>
          <a:ext cx="6033049" cy="28754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979629438"/>
              </p:ext>
            </p:extLst>
          </p:nvPr>
        </p:nvGraphicFramePr>
        <p:xfrm>
          <a:off x="4211960" y="4647240"/>
          <a:ext cx="4572000" cy="2031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092333388"/>
              </p:ext>
            </p:extLst>
          </p:nvPr>
        </p:nvGraphicFramePr>
        <p:xfrm>
          <a:off x="4090739" y="3327497"/>
          <a:ext cx="4572000" cy="1200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2491452001"/>
              </p:ext>
            </p:extLst>
          </p:nvPr>
        </p:nvGraphicFramePr>
        <p:xfrm>
          <a:off x="323528" y="3994947"/>
          <a:ext cx="3312368" cy="790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pic>
        <p:nvPicPr>
          <p:cNvPr id="12" name="Рисунок 11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99" y="5024122"/>
            <a:ext cx="3676540" cy="165444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899506"/>
            <a:ext cx="4519732" cy="238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61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3" y="0"/>
            <a:ext cx="5364633" cy="1124744"/>
          </a:xfrm>
        </p:spPr>
        <p:txBody>
          <a:bodyPr>
            <a:noAutofit/>
          </a:bodyPr>
          <a:lstStyle/>
          <a:p>
            <a:r>
              <a:rPr lang="uk-UA" sz="4000" u="sng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Імунізація населення </a:t>
            </a:r>
            <a:r>
              <a:rPr lang="uk-UA" sz="400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профщеплення</a:t>
            </a:r>
            <a:r>
              <a:rPr lang="uk-UA" sz="400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 проти:</a:t>
            </a:r>
            <a:endParaRPr lang="ru-RU" sz="4000" dirty="0">
              <a:solidFill>
                <a:srgbClr val="000099"/>
              </a:solidFill>
            </a:endParaRPr>
          </a:p>
        </p:txBody>
      </p:sp>
      <p:sp>
        <p:nvSpPr>
          <p:cNvPr id="15" name="Текст 2"/>
          <p:cNvSpPr>
            <a:spLocks noGrp="1"/>
          </p:cNvSpPr>
          <p:nvPr>
            <p:ph type="body" idx="1"/>
          </p:nvPr>
        </p:nvSpPr>
        <p:spPr>
          <a:xfrm>
            <a:off x="498376" y="4249460"/>
            <a:ext cx="2818656" cy="597744"/>
          </a:xfrm>
        </p:spPr>
        <p:txBody>
          <a:bodyPr>
            <a:noAutofit/>
          </a:bodyPr>
          <a:lstStyle/>
          <a:p>
            <a:pPr algn="ctr"/>
            <a:r>
              <a:rPr lang="uk-UA" b="1" cap="none" dirty="0" smtClean="0">
                <a:solidFill>
                  <a:schemeClr val="bg1"/>
                </a:solidFill>
              </a:rPr>
              <a:t>Дифтерії</a:t>
            </a:r>
            <a:endParaRPr lang="ru-RU" b="1" cap="none" dirty="0">
              <a:solidFill>
                <a:schemeClr val="bg1"/>
              </a:solidFill>
            </a:endParaRPr>
          </a:p>
        </p:txBody>
      </p:sp>
      <p:sp>
        <p:nvSpPr>
          <p:cNvPr id="16" name="Текст 2"/>
          <p:cNvSpPr>
            <a:spLocks noGrp="1"/>
          </p:cNvSpPr>
          <p:nvPr>
            <p:ph type="body" sz="half" idx="3"/>
          </p:nvPr>
        </p:nvSpPr>
        <p:spPr>
          <a:xfrm>
            <a:off x="5461793" y="1519453"/>
            <a:ext cx="2818656" cy="511082"/>
          </a:xfrm>
        </p:spPr>
        <p:txBody>
          <a:bodyPr>
            <a:noAutofit/>
          </a:bodyPr>
          <a:lstStyle/>
          <a:p>
            <a:pPr algn="ctr"/>
            <a:r>
              <a:rPr lang="uk-UA" b="1" cap="none" dirty="0" smtClean="0">
                <a:solidFill>
                  <a:schemeClr val="bg1"/>
                </a:solidFill>
              </a:rPr>
              <a:t>Поліомієліту</a:t>
            </a:r>
            <a:endParaRPr lang="ru-RU" b="1" cap="none" dirty="0">
              <a:solidFill>
                <a:schemeClr val="bg1"/>
              </a:solidFill>
            </a:endParaRPr>
          </a:p>
        </p:txBody>
      </p:sp>
      <p:sp>
        <p:nvSpPr>
          <p:cNvPr id="11" name="Текст 2"/>
          <p:cNvSpPr>
            <a:spLocks noGrp="1"/>
          </p:cNvSpPr>
          <p:nvPr>
            <p:ph sz="quarter" idx="2"/>
          </p:nvPr>
        </p:nvSpPr>
        <p:spPr>
          <a:xfrm>
            <a:off x="6264225" y="4296910"/>
            <a:ext cx="2016224" cy="429792"/>
          </a:xfrm>
        </p:spPr>
        <p:txBody>
          <a:bodyPr>
            <a:noAutofit/>
          </a:bodyPr>
          <a:lstStyle/>
          <a:p>
            <a:pPr marL="137160" indent="0" algn="ctr">
              <a:buNone/>
            </a:pPr>
            <a:r>
              <a:rPr lang="uk-UA" b="1" cap="none" dirty="0" smtClean="0">
                <a:solidFill>
                  <a:schemeClr val="bg1"/>
                </a:solidFill>
              </a:rPr>
              <a:t>Кору</a:t>
            </a:r>
            <a:endParaRPr lang="ru-RU" b="1" cap="none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sz="quarter" idx="4"/>
          </p:nvPr>
        </p:nvSpPr>
        <p:spPr>
          <a:xfrm>
            <a:off x="3082254" y="3572817"/>
            <a:ext cx="2818656" cy="456371"/>
          </a:xfrm>
        </p:spPr>
        <p:txBody>
          <a:bodyPr>
            <a:noAutofit/>
          </a:bodyPr>
          <a:lstStyle/>
          <a:p>
            <a:pPr marL="137160" indent="0" algn="ctr">
              <a:buNone/>
            </a:pPr>
            <a:r>
              <a:rPr lang="uk-UA" sz="2000" b="1" cap="none" dirty="0" smtClean="0">
                <a:solidFill>
                  <a:schemeClr val="bg1"/>
                </a:solidFill>
              </a:rPr>
              <a:t>Туберкульозу</a:t>
            </a:r>
            <a:endParaRPr lang="ru-RU" sz="2000" b="1" cap="none" dirty="0">
              <a:solidFill>
                <a:schemeClr val="bg1"/>
              </a:solidFill>
            </a:endParaRPr>
          </a:p>
        </p:txBody>
      </p:sp>
      <p:graphicFrame>
        <p:nvGraphicFramePr>
          <p:cNvPr id="8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9341546"/>
              </p:ext>
            </p:extLst>
          </p:nvPr>
        </p:nvGraphicFramePr>
        <p:xfrm>
          <a:off x="3035496" y="4029188"/>
          <a:ext cx="3165024" cy="17015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7656427"/>
              </p:ext>
            </p:extLst>
          </p:nvPr>
        </p:nvGraphicFramePr>
        <p:xfrm>
          <a:off x="5073597" y="4727895"/>
          <a:ext cx="4071178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8587545"/>
              </p:ext>
            </p:extLst>
          </p:nvPr>
        </p:nvGraphicFramePr>
        <p:xfrm>
          <a:off x="0" y="4451025"/>
          <a:ext cx="3923928" cy="2273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4900860"/>
              </p:ext>
            </p:extLst>
          </p:nvPr>
        </p:nvGraphicFramePr>
        <p:xfrm>
          <a:off x="4032207" y="2196419"/>
          <a:ext cx="5112568" cy="22546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7" name="Picture 15" descr="vacunas-niño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36" y="242130"/>
            <a:ext cx="1764159" cy="1265885"/>
          </a:xfrm>
          <a:prstGeom prst="rect">
            <a:avLst/>
          </a:prstGeom>
          <a:noFill/>
          <a:ln w="4127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Мои документы\Downloads\beremennost-i-privivka-ot-grippa_22_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96" y="272925"/>
            <a:ext cx="1800200" cy="1246528"/>
          </a:xfrm>
          <a:prstGeom prst="rect">
            <a:avLst/>
          </a:prstGeom>
          <a:noFill/>
          <a:ln w="41275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9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0599189"/>
              </p:ext>
            </p:extLst>
          </p:nvPr>
        </p:nvGraphicFramePr>
        <p:xfrm>
          <a:off x="83599" y="1525031"/>
          <a:ext cx="3816424" cy="279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0" name="Текст 2"/>
          <p:cNvSpPr txBox="1">
            <a:spLocks/>
          </p:cNvSpPr>
          <p:nvPr/>
        </p:nvSpPr>
        <p:spPr>
          <a:xfrm>
            <a:off x="1877326" y="1331685"/>
            <a:ext cx="2016224" cy="429792"/>
          </a:xfrm>
          <a:prstGeom prst="rect">
            <a:avLst/>
          </a:prstGeom>
        </p:spPr>
        <p:txBody>
          <a:bodyPr vert="horz">
            <a:no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 algn="ctr">
              <a:buFont typeface="Wingdings 2"/>
              <a:buNone/>
            </a:pPr>
            <a:r>
              <a:rPr lang="uk-UA" b="1" dirty="0" err="1" smtClean="0">
                <a:solidFill>
                  <a:schemeClr val="bg1"/>
                </a:solidFill>
              </a:rPr>
              <a:t>Кашлюка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35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274039"/>
            <a:ext cx="6922680" cy="810775"/>
          </a:xfrm>
        </p:spPr>
        <p:txBody>
          <a:bodyPr>
            <a:noAutofit/>
          </a:bodyPr>
          <a:lstStyle/>
          <a:p>
            <a:r>
              <a:rPr lang="uk-UA" sz="4800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Стаціонарна </a:t>
            </a:r>
            <a:r>
              <a:rPr lang="uk-UA" sz="48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допомога</a:t>
            </a:r>
            <a:endParaRPr lang="ru-RU" sz="4800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Объект 1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753681180"/>
              </p:ext>
            </p:extLst>
          </p:nvPr>
        </p:nvGraphicFramePr>
        <p:xfrm>
          <a:off x="5004048" y="4077073"/>
          <a:ext cx="4139952" cy="2716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Объект 4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461094043"/>
              </p:ext>
            </p:extLst>
          </p:nvPr>
        </p:nvGraphicFramePr>
        <p:xfrm>
          <a:off x="107504" y="1165666"/>
          <a:ext cx="4752528" cy="3384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Picture 9" descr="images (60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1" y="193186"/>
            <a:ext cx="1907705" cy="1067721"/>
          </a:xfrm>
          <a:prstGeom prst="rect">
            <a:avLst/>
          </a:prstGeom>
          <a:noFill/>
          <a:ln w="38100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00492"/>
              </p:ext>
            </p:extLst>
          </p:nvPr>
        </p:nvGraphicFramePr>
        <p:xfrm>
          <a:off x="132224" y="4149080"/>
          <a:ext cx="3143632" cy="2678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2036593"/>
              </p:ext>
            </p:extLst>
          </p:nvPr>
        </p:nvGraphicFramePr>
        <p:xfrm>
          <a:off x="4698085" y="980728"/>
          <a:ext cx="4256504" cy="31994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3" name="Picture 5" descr="images (50)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307" y="4151111"/>
            <a:ext cx="2042156" cy="1284320"/>
          </a:xfrm>
          <a:prstGeom prst="rect">
            <a:avLst/>
          </a:prstGeom>
          <a:noFill/>
          <a:ln w="38100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55294" y="5435431"/>
            <a:ext cx="2042156" cy="1200932"/>
          </a:xfrm>
          <a:prstGeom prst="rect">
            <a:avLst/>
          </a:prstGeom>
          <a:noFill/>
          <a:ln w="34925">
            <a:solidFill>
              <a:srgbClr val="0000CC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7061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168" y="0"/>
            <a:ext cx="9145016" cy="1656184"/>
          </a:xfrm>
        </p:spPr>
        <p:txBody>
          <a:bodyPr>
            <a:noAutofit/>
          </a:bodyPr>
          <a:lstStyle/>
          <a:p>
            <a:r>
              <a:rPr lang="uk-UA" sz="28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За І півріччя 2025 року в хірургічних </a:t>
            </a:r>
            <a:br>
              <a:rPr lang="uk-UA" sz="28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sz="28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стаціонарах було прооперовано </a:t>
            </a:r>
            <a:br>
              <a:rPr lang="uk-UA" sz="28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sz="2800" u="sng" dirty="0" smtClean="0"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3 767 </a:t>
            </a:r>
            <a:r>
              <a:rPr lang="uk-UA" sz="28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хворих (минулий рік </a:t>
            </a:r>
            <a:r>
              <a:rPr lang="uk-UA" sz="2800" u="sng" dirty="0" smtClean="0"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3 948</a:t>
            </a:r>
            <a:r>
              <a:rPr lang="uk-UA" sz="28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dirty="0">
              <a:solidFill>
                <a:srgbClr val="C00000"/>
              </a:solidFill>
              <a:effectLst/>
            </a:endParaRPr>
          </a:p>
        </p:txBody>
      </p:sp>
      <p:graphicFrame>
        <p:nvGraphicFramePr>
          <p:cNvPr id="8" name="Объект 11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488721011"/>
              </p:ext>
            </p:extLst>
          </p:nvPr>
        </p:nvGraphicFramePr>
        <p:xfrm>
          <a:off x="165595" y="1166193"/>
          <a:ext cx="5084877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Объект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4861829"/>
              </p:ext>
            </p:extLst>
          </p:nvPr>
        </p:nvGraphicFramePr>
        <p:xfrm>
          <a:off x="5098232" y="3988570"/>
          <a:ext cx="4045768" cy="2869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581128"/>
            <a:ext cx="2857500" cy="1905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683496"/>
            <a:ext cx="2561729" cy="2561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42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2"/>
          <p:cNvSpPr>
            <a:spLocks noGrp="1"/>
          </p:cNvSpPr>
          <p:nvPr>
            <p:ph idx="1"/>
          </p:nvPr>
        </p:nvSpPr>
        <p:spPr>
          <a:xfrm>
            <a:off x="107504" y="108207"/>
            <a:ext cx="8784976" cy="18002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137160" indent="0" algn="ctr">
              <a:buNone/>
              <a:defRPr/>
            </a:pPr>
            <a:r>
              <a:rPr lang="uk-UA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Станом на </a:t>
            </a:r>
            <a:r>
              <a:rPr lang="uk-UA" sz="32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uk-UA" sz="3200" b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квітня 2025 </a:t>
            </a:r>
            <a:r>
              <a:rPr lang="uk-UA" sz="32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року</a:t>
            </a:r>
            <a:r>
              <a:rPr lang="uk-UA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 місті функціонують </a:t>
            </a:r>
            <a:r>
              <a:rPr lang="uk-UA" sz="3200" b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uk-UA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лікувальних закладів із загальним ліжковим </a:t>
            </a:r>
            <a:r>
              <a:rPr lang="uk-UA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фондом </a:t>
            </a:r>
            <a:r>
              <a:rPr lang="uk-UA" sz="3200" b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865</a:t>
            </a:r>
            <a:r>
              <a:rPr lang="uk-UA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ліжок</a:t>
            </a:r>
            <a:endParaRPr lang="uk-UA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5" descr="\\Ksy\обмен\фото открітие\перинат\1505216538_img_15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577" y="2220423"/>
            <a:ext cx="2620280" cy="17763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131" y="4086628"/>
            <a:ext cx="1989301" cy="26634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973" y="1835745"/>
            <a:ext cx="2004053" cy="15030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96" y="4653135"/>
            <a:ext cx="2785287" cy="20976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38" y="2336452"/>
            <a:ext cx="2661798" cy="200466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105" y="5032965"/>
            <a:ext cx="2280948" cy="1717839"/>
          </a:xfrm>
          <a:prstGeom prst="rect">
            <a:avLst/>
          </a:prstGeom>
        </p:spPr>
      </p:pic>
      <p:sp>
        <p:nvSpPr>
          <p:cNvPr id="14" name="Овал 13"/>
          <p:cNvSpPr/>
          <p:nvPr/>
        </p:nvSpPr>
        <p:spPr>
          <a:xfrm>
            <a:off x="3178460" y="2924799"/>
            <a:ext cx="2829593" cy="2365872"/>
          </a:xfrm>
          <a:prstGeom prst="ellipse">
            <a:avLst/>
          </a:prstGeom>
          <a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7000" b="-17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5380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63" y="-41643"/>
            <a:ext cx="9142307" cy="548680"/>
          </a:xfrm>
        </p:spPr>
        <p:txBody>
          <a:bodyPr>
            <a:noAutofit/>
          </a:bodyPr>
          <a:lstStyle/>
          <a:p>
            <a:r>
              <a:rPr lang="uk-UA" sz="2600" u="sng" dirty="0">
                <a:solidFill>
                  <a:srgbClr val="0000FF"/>
                </a:solidFill>
                <a:effectLst/>
                <a:latin typeface="Times New Roman"/>
              </a:rPr>
              <a:t>Робота </a:t>
            </a:r>
            <a:r>
              <a:rPr lang="uk-UA" sz="2600" u="sng" dirty="0" smtClean="0">
                <a:solidFill>
                  <a:srgbClr val="0000FF"/>
                </a:solidFill>
                <a:effectLst/>
                <a:latin typeface="Times New Roman"/>
              </a:rPr>
              <a:t>акушерсько-гінекологічної та педіатричної служб</a:t>
            </a:r>
            <a:endParaRPr lang="ru-RU" sz="2600" u="sng" dirty="0">
              <a:solidFill>
                <a:srgbClr val="0000FF"/>
              </a:solidFill>
            </a:endParaRPr>
          </a:p>
        </p:txBody>
      </p:sp>
      <p:graphicFrame>
        <p:nvGraphicFramePr>
          <p:cNvPr id="8" name="Объект 2"/>
          <p:cNvGraphicFramePr>
            <a:graphicFrameLocks noGrp="1" noChangeAspect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646646442"/>
              </p:ext>
            </p:extLst>
          </p:nvPr>
        </p:nvGraphicFramePr>
        <p:xfrm>
          <a:off x="2799039" y="3881613"/>
          <a:ext cx="4654416" cy="1440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0911763"/>
              </p:ext>
            </p:extLst>
          </p:nvPr>
        </p:nvGraphicFramePr>
        <p:xfrm>
          <a:off x="538782" y="5257171"/>
          <a:ext cx="4499992" cy="1506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7868558"/>
              </p:ext>
            </p:extLst>
          </p:nvPr>
        </p:nvGraphicFramePr>
        <p:xfrm>
          <a:off x="4487330" y="5070261"/>
          <a:ext cx="4656669" cy="1692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Заголовок 1"/>
          <p:cNvSpPr txBox="1">
            <a:spLocks/>
          </p:cNvSpPr>
          <p:nvPr/>
        </p:nvSpPr>
        <p:spPr>
          <a:xfrm>
            <a:off x="506117" y="596063"/>
            <a:ext cx="8496188" cy="864096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uk-UA" sz="2400" u="sng" dirty="0" smtClean="0">
                <a:solidFill>
                  <a:schemeClr val="bg1"/>
                </a:solidFill>
                <a:effectLst/>
                <a:latin typeface="Times New Roman"/>
              </a:rPr>
              <a:t>За даними </a:t>
            </a:r>
          </a:p>
          <a:p>
            <a:r>
              <a:rPr lang="uk-UA" sz="2400" u="sng" dirty="0" smtClean="0">
                <a:solidFill>
                  <a:srgbClr val="FF0000"/>
                </a:solidFill>
                <a:effectLst/>
                <a:latin typeface="Times New Roman"/>
              </a:rPr>
              <a:t>Пологового відділення </a:t>
            </a:r>
            <a:r>
              <a:rPr lang="uk-UA" sz="2400" u="sng" dirty="0" smtClean="0">
                <a:solidFill>
                  <a:schemeClr val="bg1"/>
                </a:solidFill>
                <a:effectLst/>
                <a:latin typeface="Times New Roman"/>
              </a:rPr>
              <a:t>по місту</a:t>
            </a:r>
            <a:endParaRPr lang="ru-RU" sz="2400" u="sng" dirty="0">
              <a:solidFill>
                <a:schemeClr val="bg1"/>
              </a:solidFill>
            </a:endParaRPr>
          </a:p>
        </p:txBody>
      </p:sp>
      <p:graphicFrame>
        <p:nvGraphicFramePr>
          <p:cNvPr id="14" name="Объект 2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275705869"/>
              </p:ext>
            </p:extLst>
          </p:nvPr>
        </p:nvGraphicFramePr>
        <p:xfrm>
          <a:off x="3292171" y="1564951"/>
          <a:ext cx="5867199" cy="1920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Заголовок 1"/>
          <p:cNvSpPr txBox="1">
            <a:spLocks/>
          </p:cNvSpPr>
          <p:nvPr/>
        </p:nvSpPr>
        <p:spPr>
          <a:xfrm>
            <a:off x="5126247" y="381264"/>
            <a:ext cx="4023772" cy="599464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ru-RU" sz="2600" u="sng" dirty="0">
              <a:solidFill>
                <a:srgbClr val="FF0000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6" r="9002"/>
          <a:stretch/>
        </p:blipFill>
        <p:spPr>
          <a:xfrm>
            <a:off x="6619411" y="3785720"/>
            <a:ext cx="2165905" cy="1403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TextBox 20"/>
          <p:cNvSpPr txBox="1"/>
          <p:nvPr/>
        </p:nvSpPr>
        <p:spPr>
          <a:xfrm>
            <a:off x="3797342" y="3836024"/>
            <a:ext cx="20806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Інформація у проміле</a:t>
            </a:r>
            <a:endParaRPr lang="uk-UA" sz="16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22" y="1786169"/>
            <a:ext cx="3146749" cy="17694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22" y="3851422"/>
            <a:ext cx="2499975" cy="140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13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3673" y="484994"/>
            <a:ext cx="4536504" cy="838464"/>
          </a:xfrm>
        </p:spPr>
        <p:txBody>
          <a:bodyPr>
            <a:noAutofit/>
          </a:bodyPr>
          <a:lstStyle/>
          <a:p>
            <a:pPr algn="ctr"/>
            <a:r>
              <a:rPr lang="ru-RU" sz="2000" b="1" u="sng" dirty="0" smtClean="0">
                <a:solidFill>
                  <a:srgbClr val="0000FF"/>
                </a:solidFill>
              </a:rPr>
              <a:t>Амбулаторно-</a:t>
            </a:r>
            <a:r>
              <a:rPr lang="ru-RU" sz="2000" b="1" u="sng" dirty="0" err="1" smtClean="0">
                <a:solidFill>
                  <a:srgbClr val="0000FF"/>
                </a:solidFill>
              </a:rPr>
              <a:t>полікнінічна</a:t>
            </a:r>
            <a:r>
              <a:rPr lang="ru-RU" sz="2000" b="1" u="sng" dirty="0" smtClean="0">
                <a:solidFill>
                  <a:srgbClr val="0000FF"/>
                </a:solidFill>
              </a:rPr>
              <a:t> </a:t>
            </a:r>
            <a:r>
              <a:rPr lang="ru-RU" sz="2000" b="1" u="sng" dirty="0" err="1" smtClean="0">
                <a:solidFill>
                  <a:srgbClr val="0000FF"/>
                </a:solidFill>
              </a:rPr>
              <a:t>допомога</a:t>
            </a:r>
            <a:endParaRPr lang="ru-RU" sz="2000" b="1" u="sng" dirty="0">
              <a:solidFill>
                <a:srgbClr val="0000FF"/>
              </a:solidFill>
            </a:endParaRPr>
          </a:p>
        </p:txBody>
      </p:sp>
      <p:pic>
        <p:nvPicPr>
          <p:cNvPr id="1027" name="Picture 3" descr="E:\Мои документы\Downloads\skidka-10-na-procedury-v-medicinskom-centre-mir.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74280"/>
            <a:ext cx="2304256" cy="1735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Мои документы\Downloads\bez_nazvaniya_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956053"/>
            <a:ext cx="2376264" cy="1610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Текст 2"/>
          <p:cNvSpPr>
            <a:spLocks noGrp="1"/>
          </p:cNvSpPr>
          <p:nvPr>
            <p:ph type="body" idx="1"/>
          </p:nvPr>
        </p:nvSpPr>
        <p:spPr>
          <a:xfrm>
            <a:off x="4427984" y="2103362"/>
            <a:ext cx="4711711" cy="965598"/>
          </a:xfrm>
        </p:spPr>
        <p:txBody>
          <a:bodyPr>
            <a:normAutofit/>
          </a:bodyPr>
          <a:lstStyle/>
          <a:p>
            <a:pPr algn="ctr"/>
            <a:r>
              <a:rPr lang="uk-UA" sz="1600" b="1" u="sng" dirty="0" smtClean="0">
                <a:solidFill>
                  <a:schemeClr val="bg1"/>
                </a:solidFill>
              </a:rPr>
              <a:t>Проліковані в </a:t>
            </a:r>
          </a:p>
          <a:p>
            <a:pPr algn="ctr"/>
            <a:r>
              <a:rPr lang="uk-UA" sz="1600" b="1" u="sng" dirty="0" smtClean="0">
                <a:solidFill>
                  <a:schemeClr val="bg1"/>
                </a:solidFill>
              </a:rPr>
              <a:t>денних стаціонарах та </a:t>
            </a:r>
          </a:p>
          <a:p>
            <a:pPr algn="ctr"/>
            <a:r>
              <a:rPr lang="uk-UA" sz="1600" b="1" u="sng" dirty="0" smtClean="0">
                <a:solidFill>
                  <a:schemeClr val="bg1"/>
                </a:solidFill>
              </a:rPr>
              <a:t>стаціонарах вдома</a:t>
            </a:r>
            <a:endParaRPr lang="ru-RU"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14" name="Объект 11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905513140"/>
              </p:ext>
            </p:extLst>
          </p:nvPr>
        </p:nvGraphicFramePr>
        <p:xfrm>
          <a:off x="4751512" y="3068960"/>
          <a:ext cx="4392488" cy="3494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Объект 11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4031395895"/>
              </p:ext>
            </p:extLst>
          </p:nvPr>
        </p:nvGraphicFramePr>
        <p:xfrm>
          <a:off x="397689" y="1465049"/>
          <a:ext cx="4392488" cy="3494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9359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Медичне забезпечення ВПО</a:t>
            </a:r>
            <a:endParaRPr lang="uk-UA" dirty="0">
              <a:solidFill>
                <a:schemeClr val="bg1"/>
              </a:solidFill>
            </a:endParaRPr>
          </a:p>
        </p:txBody>
      </p:sp>
      <p:graphicFrame>
        <p:nvGraphicFramePr>
          <p:cNvPr id="7" name="Таблиця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5136049"/>
              </p:ext>
            </p:extLst>
          </p:nvPr>
        </p:nvGraphicFramePr>
        <p:xfrm>
          <a:off x="113648" y="1561263"/>
          <a:ext cx="8916703" cy="23042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8384"/>
                <a:gridCol w="614131"/>
                <a:gridCol w="696802"/>
                <a:gridCol w="708612"/>
                <a:gridCol w="724359"/>
                <a:gridCol w="755852"/>
                <a:gridCol w="696802"/>
                <a:gridCol w="755852"/>
                <a:gridCol w="696802"/>
                <a:gridCol w="755852"/>
                <a:gridCol w="1027489"/>
                <a:gridCol w="885766"/>
              </a:tblGrid>
              <a:tr h="95096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uk-UA" sz="1400" b="1" u="none" strike="noStrike" dirty="0">
                          <a:effectLst/>
                        </a:rPr>
                        <a:t>Проведено медоглядів (осіб)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uk-UA" sz="1400" b="1" u="none" strike="noStrike" dirty="0">
                          <a:effectLst/>
                        </a:rPr>
                        <a:t>Проведено ФОГК(осіб)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uk-UA" sz="1400" b="1" u="none" strike="noStrike" dirty="0">
                          <a:effectLst/>
                        </a:rPr>
                        <a:t>Амбулаторна допомога(осіб)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uk-UA" sz="1400" b="1" u="none" strike="noStrike" dirty="0">
                          <a:effectLst/>
                        </a:rPr>
                        <a:t>Госпіталізовано (осіб)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uk-UA" sz="1400" b="1" u="none" strike="noStrike" dirty="0">
                          <a:effectLst/>
                        </a:rPr>
                        <a:t>Звернення до ЕМД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u="none" strike="noStrike" dirty="0">
                          <a:effectLst/>
                        </a:rPr>
                        <a:t>Зареєстровано вагітних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00" b="1" u="none" strike="noStrike" dirty="0">
                          <a:effectLst/>
                        </a:rPr>
                        <a:t>Народжено дітей</a:t>
                      </a:r>
                      <a:endParaRPr lang="uk-UA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621783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effectLst/>
                        </a:rPr>
                        <a:t>Всього</a:t>
                      </a:r>
                      <a:endParaRPr lang="uk-UA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effectLst/>
                        </a:rPr>
                        <a:t>в т.ч. дітей</a:t>
                      </a:r>
                      <a:endParaRPr lang="uk-UA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dirty="0">
                          <a:effectLst/>
                        </a:rPr>
                        <a:t>Всього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dirty="0">
                          <a:effectLst/>
                        </a:rPr>
                        <a:t>в </a:t>
                      </a:r>
                      <a:r>
                        <a:rPr lang="uk-UA" sz="1400" u="none" strike="noStrike" dirty="0" err="1">
                          <a:effectLst/>
                        </a:rPr>
                        <a:t>т.ч</a:t>
                      </a:r>
                      <a:r>
                        <a:rPr lang="uk-UA" sz="1400" u="none" strike="noStrike" dirty="0">
                          <a:effectLst/>
                        </a:rPr>
                        <a:t>. дітей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dirty="0">
                          <a:effectLst/>
                        </a:rPr>
                        <a:t>Всього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dirty="0">
                          <a:effectLst/>
                        </a:rPr>
                        <a:t>в </a:t>
                      </a:r>
                      <a:r>
                        <a:rPr lang="uk-UA" sz="1400" u="none" strike="noStrike" dirty="0" err="1">
                          <a:effectLst/>
                        </a:rPr>
                        <a:t>т.ч</a:t>
                      </a:r>
                      <a:r>
                        <a:rPr lang="uk-UA" sz="1400" u="none" strike="noStrike" dirty="0">
                          <a:effectLst/>
                        </a:rPr>
                        <a:t>. дітей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dirty="0">
                          <a:effectLst/>
                        </a:rPr>
                        <a:t>Всього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dirty="0">
                          <a:effectLst/>
                        </a:rPr>
                        <a:t>в </a:t>
                      </a:r>
                      <a:r>
                        <a:rPr lang="uk-UA" sz="1400" u="none" strike="noStrike" dirty="0" err="1">
                          <a:effectLst/>
                        </a:rPr>
                        <a:t>т.ч</a:t>
                      </a:r>
                      <a:r>
                        <a:rPr lang="uk-UA" sz="1400" u="none" strike="noStrike" dirty="0">
                          <a:effectLst/>
                        </a:rPr>
                        <a:t>. дітей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dirty="0">
                          <a:effectLst/>
                        </a:rPr>
                        <a:t>Всього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dirty="0">
                          <a:effectLst/>
                        </a:rPr>
                        <a:t>в </a:t>
                      </a:r>
                      <a:r>
                        <a:rPr lang="uk-UA" sz="1400" u="none" strike="noStrike" dirty="0" err="1">
                          <a:effectLst/>
                        </a:rPr>
                        <a:t>т.ч</a:t>
                      </a:r>
                      <a:r>
                        <a:rPr lang="uk-UA" sz="1400" u="none" strike="noStrike" dirty="0">
                          <a:effectLst/>
                        </a:rPr>
                        <a:t>.      дітей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dirty="0">
                          <a:effectLst/>
                        </a:rPr>
                        <a:t> 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dirty="0">
                          <a:effectLst/>
                        </a:rPr>
                        <a:t> 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7315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17110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9590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3817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172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27192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10850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5156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886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252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284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077072"/>
            <a:ext cx="4432708" cy="24921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6527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1383580" y="1166093"/>
            <a:ext cx="6041852" cy="1828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20000"/>
              </a:spcBef>
              <a:defRPr/>
            </a:pPr>
            <a:r>
              <a:rPr lang="uk-UA" sz="3600" dirty="0" smtClean="0">
                <a:solidFill>
                  <a:srgbClr val="0000FF"/>
                </a:solidFill>
                <a:effectLst/>
                <a:latin typeface="+mn-lt"/>
              </a:rPr>
              <a:t>Виконання бюджету</a:t>
            </a:r>
          </a:p>
          <a:p>
            <a:pPr>
              <a:spcBef>
                <a:spcPct val="20000"/>
              </a:spcBef>
              <a:defRPr/>
            </a:pPr>
            <a:r>
              <a:rPr lang="uk-UA" sz="3600" dirty="0" smtClean="0">
                <a:solidFill>
                  <a:srgbClr val="0000FF"/>
                </a:solidFill>
                <a:effectLst/>
                <a:latin typeface="+mn-lt"/>
              </a:rPr>
              <a:t>І півріччя </a:t>
            </a:r>
            <a:r>
              <a:rPr lang="uk-UA" sz="3600" dirty="0" smtClean="0">
                <a:solidFill>
                  <a:srgbClr val="0000FF"/>
                </a:solidFill>
                <a:effectLst/>
                <a:latin typeface="+mn-lt"/>
              </a:rPr>
              <a:t>2025 </a:t>
            </a:r>
            <a:r>
              <a:rPr lang="uk-UA" sz="3600" dirty="0" smtClean="0">
                <a:solidFill>
                  <a:srgbClr val="0000FF"/>
                </a:solidFill>
                <a:effectLst/>
                <a:latin typeface="+mn-lt"/>
              </a:rPr>
              <a:t>рік</a:t>
            </a:r>
            <a:endParaRPr lang="uk-UA" sz="3600" dirty="0">
              <a:solidFill>
                <a:srgbClr val="0000FF"/>
              </a:solidFill>
              <a:effectLst/>
              <a:latin typeface="+mn-lt"/>
            </a:endParaRPr>
          </a:p>
        </p:txBody>
      </p:sp>
      <p:pic>
        <p:nvPicPr>
          <p:cNvPr id="4" name="Picture 3" descr="E:\Мои документы\Downloads\IMG_31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409" y="4005064"/>
            <a:ext cx="3778957" cy="2263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E:\Мои документы\Downloads\fro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64" y="4005064"/>
            <a:ext cx="3527482" cy="2263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Картинки по запросу зарплата у медиков в 2017 году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062064"/>
            <a:ext cx="2955892" cy="1659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:\Мои документы\Downloads\vz26-27_Страница_01_Изображение_00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4406" y="3193098"/>
            <a:ext cx="1800199" cy="167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704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859" y="4788885"/>
            <a:ext cx="2216699" cy="17409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6761" y="258876"/>
            <a:ext cx="9059717" cy="2017996"/>
          </a:xfrm>
          <a:prstGeom prst="rect">
            <a:avLst/>
          </a:prstGeom>
          <a:gradFill rotWithShape="0">
            <a:gsLst>
              <a:gs pos="0">
                <a:srgbClr val="8D89A4">
                  <a:hueOff val="0"/>
                  <a:satOff val="0"/>
                  <a:lumOff val="0"/>
                  <a:alphaOff val="0"/>
                  <a:shade val="60000"/>
                </a:srgbClr>
              </a:gs>
              <a:gs pos="33000">
                <a:srgbClr val="8D89A4">
                  <a:hueOff val="0"/>
                  <a:satOff val="0"/>
                  <a:lumOff val="0"/>
                  <a:alphaOff val="0"/>
                  <a:tint val="86500"/>
                </a:srgbClr>
              </a:gs>
              <a:gs pos="46750">
                <a:srgbClr val="8D89A4">
                  <a:hueOff val="0"/>
                  <a:satOff val="0"/>
                  <a:lumOff val="0"/>
                  <a:alphaOff val="0"/>
                  <a:tint val="71000"/>
                  <a:satMod val="112000"/>
                </a:srgbClr>
              </a:gs>
              <a:gs pos="53000">
                <a:srgbClr val="8D89A4">
                  <a:hueOff val="0"/>
                  <a:satOff val="0"/>
                  <a:lumOff val="0"/>
                  <a:alphaOff val="0"/>
                  <a:tint val="71000"/>
                  <a:satMod val="112000"/>
                </a:srgbClr>
              </a:gs>
              <a:gs pos="68000">
                <a:srgbClr val="8D89A4">
                  <a:hueOff val="0"/>
                  <a:satOff val="0"/>
                  <a:lumOff val="0"/>
                  <a:alphaOff val="0"/>
                  <a:tint val="86000"/>
                </a:srgbClr>
              </a:gs>
              <a:gs pos="100000">
                <a:srgbClr val="8D89A4">
                  <a:hueOff val="0"/>
                  <a:satOff val="0"/>
                  <a:lumOff val="0"/>
                  <a:alphaOff val="0"/>
                  <a:shade val="60000"/>
                </a:srgbClr>
              </a:gs>
            </a:gsLst>
            <a:lin ang="8350000" scaled="1"/>
          </a:gradFill>
          <a:ln>
            <a:noFill/>
          </a:ln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p:spPr>
        <p:style>
          <a:lnRef idx="1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/>
            <a:r>
              <a:rPr lang="uk-UA" sz="2800" b="1" dirty="0">
                <a:solidFill>
                  <a:sysClr val="windowText" lastClr="000000"/>
                </a:solidFill>
              </a:rPr>
              <a:t>Станом на 01 липня </a:t>
            </a:r>
            <a:r>
              <a:rPr lang="uk-UA" sz="2800" b="1" dirty="0" smtClean="0">
                <a:solidFill>
                  <a:sysClr val="windowText" lastClr="000000"/>
                </a:solidFill>
              </a:rPr>
              <a:t>2025 </a:t>
            </a:r>
            <a:r>
              <a:rPr lang="uk-UA" sz="2800" b="1" dirty="0">
                <a:solidFill>
                  <a:sysClr val="windowText" lastClr="000000"/>
                </a:solidFill>
              </a:rPr>
              <a:t>року на галузь «Охорона здоров</a:t>
            </a:r>
            <a:r>
              <a:rPr lang="en-US" sz="2800" b="1" dirty="0">
                <a:solidFill>
                  <a:sysClr val="windowText" lastClr="000000"/>
                </a:solidFill>
                <a:latin typeface="Times New Roman"/>
              </a:rPr>
              <a:t>’</a:t>
            </a:r>
            <a:r>
              <a:rPr lang="uk-UA" sz="2800" b="1" dirty="0">
                <a:solidFill>
                  <a:sysClr val="windowText" lastClr="000000"/>
                </a:solidFill>
              </a:rPr>
              <a:t>я» м</a:t>
            </a:r>
            <a:r>
              <a:rPr lang="uk-UA" sz="2800" b="1" dirty="0" smtClean="0">
                <a:solidFill>
                  <a:sysClr val="windowText" lastClr="000000"/>
                </a:solidFill>
              </a:rPr>
              <a:t>. Кропивницького </a:t>
            </a:r>
            <a:r>
              <a:rPr lang="uk-UA" sz="2800" b="1" dirty="0">
                <a:solidFill>
                  <a:sysClr val="windowText" lastClr="000000"/>
                </a:solidFill>
              </a:rPr>
              <a:t>на </a:t>
            </a:r>
            <a:r>
              <a:rPr lang="uk-UA" sz="2800" b="1" dirty="0" smtClean="0">
                <a:solidFill>
                  <a:sysClr val="windowText" lastClr="000000"/>
                </a:solidFill>
              </a:rPr>
              <a:t>2024 </a:t>
            </a:r>
            <a:r>
              <a:rPr lang="uk-UA" sz="2800" b="1" dirty="0">
                <a:solidFill>
                  <a:sysClr val="windowText" lastClr="000000"/>
                </a:solidFill>
              </a:rPr>
              <a:t>рік по загальному фонду затверджено з усіма уточненнями обсяг видатків у сумі </a:t>
            </a:r>
            <a:r>
              <a:rPr lang="uk-UA" sz="2800" b="1" u="sng" dirty="0" smtClean="0">
                <a:solidFill>
                  <a:srgbClr val="C00000"/>
                </a:solidFill>
              </a:rPr>
              <a:t>90 403,4 </a:t>
            </a:r>
            <a:r>
              <a:rPr lang="uk-UA" sz="2800" b="1" dirty="0" err="1" smtClean="0">
                <a:solidFill>
                  <a:schemeClr val="bg1"/>
                </a:solidFill>
              </a:rPr>
              <a:t>т</a:t>
            </a:r>
            <a:r>
              <a:rPr lang="uk-UA" sz="2800" b="1" dirty="0" err="1" smtClean="0">
                <a:solidFill>
                  <a:sysClr val="windowText" lastClr="000000"/>
                </a:solidFill>
              </a:rPr>
              <a:t>ис.грн</a:t>
            </a:r>
            <a:r>
              <a:rPr lang="uk-UA" sz="2800" b="1" dirty="0">
                <a:solidFill>
                  <a:sysClr val="windowText" lastClr="000000"/>
                </a:solidFill>
              </a:rPr>
              <a:t>. у т.ч.:</a:t>
            </a:r>
          </a:p>
          <a:p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6762" y="2276872"/>
            <a:ext cx="9102000" cy="309634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p:spPr>
        <p:style>
          <a:lnRef idx="1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-396552" y="2320563"/>
            <a:ext cx="10369152" cy="106924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p:spPr>
        <p:style>
          <a:lnRef idx="1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800100" lvl="1" indent="-342900">
              <a:buFont typeface="Arial" pitchFamily="34" charset="0"/>
              <a:buChar char="•"/>
            </a:pPr>
            <a:r>
              <a:rPr lang="uk-UA" sz="3000" b="1" dirty="0" smtClean="0">
                <a:solidFill>
                  <a:schemeClr val="accent6">
                    <a:lumMod val="50000"/>
                  </a:schemeClr>
                </a:solidFill>
              </a:rPr>
              <a:t>кошти </a:t>
            </a:r>
            <a:r>
              <a:rPr lang="uk-UA" sz="3000" b="1" dirty="0" smtClean="0">
                <a:solidFill>
                  <a:schemeClr val="accent6">
                    <a:lumMod val="50000"/>
                  </a:schemeClr>
                </a:solidFill>
              </a:rPr>
              <a:t>Кропивницької міської територіальної громади </a:t>
            </a:r>
            <a:r>
              <a:rPr lang="uk-UA" sz="3000" b="1" dirty="0" smtClean="0">
                <a:solidFill>
                  <a:schemeClr val="accent6">
                    <a:lumMod val="50000"/>
                  </a:schemeClr>
                </a:solidFill>
              </a:rPr>
              <a:t>у </a:t>
            </a:r>
            <a:r>
              <a:rPr lang="uk-UA" sz="3000" b="1" dirty="0" smtClean="0">
                <a:solidFill>
                  <a:schemeClr val="accent6">
                    <a:lumMod val="50000"/>
                  </a:schemeClr>
                </a:solidFill>
              </a:rPr>
              <a:t>сумі </a:t>
            </a:r>
            <a:r>
              <a:rPr lang="uk-UA" sz="3000" b="1" u="sng" dirty="0" smtClean="0">
                <a:solidFill>
                  <a:srgbClr val="FF0000"/>
                </a:solidFill>
              </a:rPr>
              <a:t>90 403,4</a:t>
            </a:r>
            <a:r>
              <a:rPr lang="uk-UA" sz="3000" b="1" u="sng" dirty="0" smtClean="0">
                <a:solidFill>
                  <a:srgbClr val="FF0000"/>
                </a:solidFill>
              </a:rPr>
              <a:t>, </a:t>
            </a:r>
            <a:r>
              <a:rPr lang="uk-UA" sz="3000" b="1" dirty="0" err="1" smtClean="0">
                <a:solidFill>
                  <a:schemeClr val="accent6">
                    <a:lumMod val="50000"/>
                  </a:schemeClr>
                </a:solidFill>
              </a:rPr>
              <a:t>тис.грн</a:t>
            </a:r>
            <a:r>
              <a:rPr lang="uk-UA" sz="3000" b="1" dirty="0" smtClean="0">
                <a:solidFill>
                  <a:schemeClr val="accent6">
                    <a:lumMod val="50000"/>
                  </a:schemeClr>
                </a:solidFill>
              </a:rPr>
              <a:t>.;</a:t>
            </a:r>
          </a:p>
        </p:txBody>
      </p:sp>
      <p:pic>
        <p:nvPicPr>
          <p:cNvPr id="12" name="Picture 5" descr="E:\Мои документы\Downloads\thumb_630943_news_m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49506" y="4958012"/>
            <a:ext cx="2585054" cy="17409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E:\Мои документы\Downloads\2b53ad6ffaee2cb96f90ed5dbf9ce35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8064" y="4788885"/>
            <a:ext cx="2613984" cy="17409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5"/>
          <p:cNvSpPr txBox="1">
            <a:spLocks/>
          </p:cNvSpPr>
          <p:nvPr/>
        </p:nvSpPr>
        <p:spPr>
          <a:xfrm>
            <a:off x="124375" y="3380405"/>
            <a:ext cx="8964488" cy="107600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anchor="ctr"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uk-UA" sz="2200" dirty="0" smtClean="0">
                <a:ln w="50800"/>
                <a:solidFill>
                  <a:schemeClr val="bg1"/>
                </a:solidFill>
                <a:effectLst/>
                <a:latin typeface="Times New Roman" pitchFamily="18" charset="0"/>
              </a:rPr>
              <a:t>На січень-червень </a:t>
            </a:r>
            <a:r>
              <a:rPr lang="uk-UA" sz="2200" dirty="0" smtClean="0">
                <a:ln w="50800"/>
                <a:solidFill>
                  <a:schemeClr val="bg1"/>
                </a:solidFill>
                <a:effectLst/>
                <a:latin typeface="Times New Roman" pitchFamily="18" charset="0"/>
              </a:rPr>
              <a:t>2025 </a:t>
            </a:r>
            <a:r>
              <a:rPr lang="uk-UA" sz="2200" dirty="0" smtClean="0">
                <a:ln w="50800"/>
                <a:solidFill>
                  <a:schemeClr val="bg1"/>
                </a:solidFill>
                <a:effectLst/>
                <a:latin typeface="Times New Roman" pitchFamily="18" charset="0"/>
              </a:rPr>
              <a:t>року затверджені призначення на загальну суму </a:t>
            </a:r>
            <a:r>
              <a:rPr lang="uk-UA" sz="2800" u="sng" dirty="0" smtClean="0">
                <a:ln w="50800"/>
                <a:solidFill>
                  <a:srgbClr val="C00000"/>
                </a:solidFill>
                <a:effectLst/>
                <a:latin typeface="Times New Roman" pitchFamily="18" charset="0"/>
              </a:rPr>
              <a:t>50</a:t>
            </a:r>
            <a:r>
              <a:rPr lang="uk-UA" sz="2800" u="sng" dirty="0" smtClean="0">
                <a:ln w="50800"/>
                <a:solidFill>
                  <a:srgbClr val="C00000"/>
                </a:solidFill>
                <a:effectLst/>
                <a:latin typeface="Times New Roman" pitchFamily="18" charset="0"/>
              </a:rPr>
              <a:t> 773,3 </a:t>
            </a:r>
            <a:r>
              <a:rPr lang="uk-UA" sz="2200" dirty="0" err="1" smtClean="0">
                <a:ln w="50800"/>
                <a:solidFill>
                  <a:schemeClr val="bg1"/>
                </a:solidFill>
                <a:effectLst/>
                <a:latin typeface="Times New Roman" pitchFamily="18" charset="0"/>
              </a:rPr>
              <a:t>тис.грн</a:t>
            </a:r>
            <a:r>
              <a:rPr lang="uk-UA" sz="2200" dirty="0" smtClean="0">
                <a:ln w="50800"/>
                <a:solidFill>
                  <a:schemeClr val="bg1"/>
                </a:solidFill>
                <a:effectLst/>
                <a:latin typeface="Times New Roman" pitchFamily="18" charset="0"/>
              </a:rPr>
              <a:t>.</a:t>
            </a:r>
            <a:endParaRPr lang="ru-RU" sz="2200" dirty="0">
              <a:ln w="50800"/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7465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 noGrp="1"/>
          </p:cNvSpPr>
          <p:nvPr>
            <p:ph type="title"/>
          </p:nvPr>
        </p:nvSpPr>
        <p:spPr>
          <a:xfrm>
            <a:off x="17330" y="116632"/>
            <a:ext cx="9126670" cy="14401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anchor="ctr"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uk-UA" sz="2200" dirty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</a:rPr>
              <a:t>Профінансовано  галузь охорони здоров'я м.Кропивницького за </a:t>
            </a:r>
            <a:r>
              <a:rPr lang="uk-UA" sz="22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</a:rPr>
              <a:t/>
            </a:r>
            <a:br>
              <a:rPr lang="uk-UA" sz="22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</a:rPr>
            </a:br>
            <a:r>
              <a:rPr lang="uk-UA" sz="2200" u="sng" dirty="0" smtClean="0">
                <a:ln w="50800"/>
                <a:solidFill>
                  <a:srgbClr val="0033CC"/>
                </a:solidFill>
                <a:effectLst/>
                <a:latin typeface="Times New Roman" pitchFamily="18" charset="0"/>
              </a:rPr>
              <a:t>І півріччя </a:t>
            </a:r>
            <a:r>
              <a:rPr lang="uk-UA" sz="2200" u="sng" dirty="0" smtClean="0">
                <a:ln w="50800"/>
                <a:solidFill>
                  <a:srgbClr val="0033CC"/>
                </a:solidFill>
                <a:effectLst/>
                <a:latin typeface="Times New Roman" pitchFamily="18" charset="0"/>
              </a:rPr>
              <a:t>2025 </a:t>
            </a:r>
            <a:r>
              <a:rPr lang="uk-UA" sz="2200" u="sng" dirty="0" smtClean="0">
                <a:ln w="50800"/>
                <a:solidFill>
                  <a:srgbClr val="0033CC"/>
                </a:solidFill>
                <a:effectLst/>
                <a:latin typeface="Times New Roman" pitchFamily="18" charset="0"/>
              </a:rPr>
              <a:t>р</a:t>
            </a:r>
            <a:r>
              <a:rPr lang="uk-UA" sz="2200" dirty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</a:rPr>
              <a:t>. на загальну суму </a:t>
            </a:r>
            <a:r>
              <a:rPr lang="uk-UA" sz="2800" u="sng" dirty="0" smtClean="0">
                <a:ln w="50800"/>
                <a:solidFill>
                  <a:srgbClr val="FF0000"/>
                </a:solidFill>
                <a:effectLst/>
                <a:latin typeface="Times New Roman" pitchFamily="18" charset="0"/>
              </a:rPr>
              <a:t>49</a:t>
            </a:r>
            <a:r>
              <a:rPr lang="uk-UA" sz="2800" u="sng" dirty="0" smtClean="0">
                <a:ln w="50800"/>
                <a:solidFill>
                  <a:srgbClr val="FF0000"/>
                </a:solidFill>
                <a:effectLst/>
                <a:latin typeface="Times New Roman" pitchFamily="18" charset="0"/>
              </a:rPr>
              <a:t> 226,3</a:t>
            </a:r>
            <a:r>
              <a:rPr lang="uk-UA" sz="2200" u="sng" dirty="0" smtClean="0">
                <a:ln w="50800"/>
                <a:solidFill>
                  <a:srgbClr val="FF0000"/>
                </a:solidFill>
                <a:effectLst/>
                <a:latin typeface="Times New Roman" pitchFamily="18" charset="0"/>
              </a:rPr>
              <a:t> </a:t>
            </a:r>
            <a:r>
              <a:rPr lang="uk-UA" sz="22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</a:rPr>
              <a:t>тис</a:t>
            </a:r>
            <a:r>
              <a:rPr lang="uk-UA" sz="2200" dirty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</a:rPr>
              <a:t>. грн., </a:t>
            </a:r>
            <a:r>
              <a:rPr lang="uk-UA" sz="22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</a:rPr>
              <a:t/>
            </a:r>
            <a:br>
              <a:rPr lang="uk-UA" sz="22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</a:rPr>
            </a:br>
            <a:r>
              <a:rPr lang="uk-UA" sz="22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</a:rPr>
              <a:t>що становить </a:t>
            </a:r>
            <a:r>
              <a:rPr lang="uk-UA" sz="2200" u="sng" dirty="0" smtClean="0">
                <a:ln w="50800"/>
                <a:solidFill>
                  <a:srgbClr val="FF0000"/>
                </a:solidFill>
                <a:effectLst/>
                <a:latin typeface="Times New Roman" pitchFamily="18" charset="0"/>
              </a:rPr>
              <a:t>97</a:t>
            </a:r>
            <a:r>
              <a:rPr lang="uk-UA" sz="2200" u="sng" dirty="0" smtClean="0">
                <a:ln w="50800"/>
                <a:solidFill>
                  <a:srgbClr val="FF0000"/>
                </a:solidFill>
                <a:effectLst/>
                <a:latin typeface="Times New Roman" pitchFamily="18" charset="0"/>
              </a:rPr>
              <a:t>,0%</a:t>
            </a:r>
            <a:r>
              <a:rPr lang="uk-UA" sz="22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</a:rPr>
              <a:t> </a:t>
            </a:r>
            <a:r>
              <a:rPr lang="uk-UA" sz="2200" dirty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</a:rPr>
              <a:t>до плану на </a:t>
            </a:r>
            <a:r>
              <a:rPr lang="uk-UA" sz="2200" u="sng" dirty="0" smtClean="0">
                <a:ln w="50800"/>
                <a:solidFill>
                  <a:srgbClr val="0033CC"/>
                </a:solidFill>
                <a:effectLst/>
                <a:latin typeface="Times New Roman" pitchFamily="18" charset="0"/>
              </a:rPr>
              <a:t>січень-червень </a:t>
            </a:r>
            <a:r>
              <a:rPr lang="uk-UA" sz="2200" u="sng" dirty="0" smtClean="0">
                <a:ln w="50800"/>
                <a:solidFill>
                  <a:srgbClr val="0033CC"/>
                </a:solidFill>
                <a:effectLst/>
                <a:latin typeface="Times New Roman" pitchFamily="18" charset="0"/>
              </a:rPr>
              <a:t>2025 </a:t>
            </a:r>
            <a:r>
              <a:rPr lang="uk-UA" sz="2200" u="sng" dirty="0">
                <a:ln w="50800"/>
                <a:solidFill>
                  <a:srgbClr val="0033CC"/>
                </a:solidFill>
                <a:effectLst/>
                <a:latin typeface="Times New Roman" pitchFamily="18" charset="0"/>
              </a:rPr>
              <a:t>р. </a:t>
            </a:r>
            <a:endParaRPr lang="ru-RU" sz="2200" dirty="0">
              <a:ln w="50800"/>
              <a:solidFill>
                <a:schemeClr val="bg1">
                  <a:shade val="50000"/>
                </a:schemeClr>
              </a:solidFill>
              <a:effectLst/>
              <a:latin typeface="+mn-lt"/>
            </a:endParaRPr>
          </a:p>
        </p:txBody>
      </p:sp>
      <p:sp>
        <p:nvSpPr>
          <p:cNvPr id="5" name="Заголовок 5"/>
          <p:cNvSpPr txBox="1">
            <a:spLocks/>
          </p:cNvSpPr>
          <p:nvPr/>
        </p:nvSpPr>
        <p:spPr>
          <a:xfrm>
            <a:off x="44487" y="1628800"/>
            <a:ext cx="8964488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ctr"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uk-UA" sz="2200" dirty="0" smtClean="0">
                <a:ln w="50800"/>
                <a:solidFill>
                  <a:schemeClr val="bg1"/>
                </a:solidFill>
                <a:effectLst/>
                <a:latin typeface="Times New Roman" pitchFamily="18" charset="0"/>
              </a:rPr>
              <a:t>З загальної суми профінансованих видатків загального фонду </a:t>
            </a:r>
            <a:br>
              <a:rPr lang="uk-UA" sz="2200" dirty="0" smtClean="0">
                <a:ln w="50800"/>
                <a:solidFill>
                  <a:schemeClr val="bg1"/>
                </a:solidFill>
                <a:effectLst/>
                <a:latin typeface="Times New Roman" pitchFamily="18" charset="0"/>
              </a:rPr>
            </a:br>
            <a:r>
              <a:rPr lang="uk-UA" sz="2200" dirty="0" smtClean="0">
                <a:ln w="50800"/>
                <a:solidFill>
                  <a:schemeClr val="bg1"/>
                </a:solidFill>
                <a:effectLst/>
                <a:latin typeface="Times New Roman" pitchFamily="18" charset="0"/>
              </a:rPr>
              <a:t>спрямовано на:</a:t>
            </a:r>
            <a:endParaRPr lang="ru-RU" sz="2200" dirty="0">
              <a:ln w="50800"/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-108520" y="2276872"/>
            <a:ext cx="9300471" cy="3240360"/>
          </a:xfrm>
          <a:prstGeom prst="rect">
            <a:avLst/>
          </a:prstGeom>
        </p:spPr>
        <p:txBody>
          <a:bodyPr>
            <a:no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uk-UA" sz="2000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E:\Мои документы\Downloads\48388943-Здоровье-и-медицина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415" y="5229200"/>
            <a:ext cx="2306560" cy="152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кутник 3"/>
          <p:cNvSpPr/>
          <p:nvPr/>
        </p:nvSpPr>
        <p:spPr>
          <a:xfrm>
            <a:off x="323528" y="2377911"/>
            <a:ext cx="784887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dirty="0">
                <a:solidFill>
                  <a:schemeClr val="bg1"/>
                </a:solidFill>
                <a:ea typeface="Times New Roman" panose="02020603050405020304" pitchFamily="18" charset="0"/>
              </a:rPr>
              <a:t>оплату праці з нарахуваннями - </a:t>
            </a:r>
            <a:r>
              <a:rPr lang="uk-UA" b="1" dirty="0">
                <a:solidFill>
                  <a:schemeClr val="bg1"/>
                </a:solidFill>
                <a:ea typeface="Times New Roman" panose="02020603050405020304" pitchFamily="18" charset="0"/>
              </a:rPr>
              <a:t>1 442,3 </a:t>
            </a:r>
            <a:r>
              <a:rPr lang="uk-UA" dirty="0">
                <a:solidFill>
                  <a:schemeClr val="bg1"/>
                </a:solidFill>
                <a:ea typeface="Times New Roman" panose="02020603050405020304" pitchFamily="18" charset="0"/>
              </a:rPr>
              <a:t>тис. грн (2,9 %);</a:t>
            </a:r>
            <a:endParaRPr lang="uk-UA" sz="1600" dirty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dirty="0">
                <a:solidFill>
                  <a:schemeClr val="bg1"/>
                </a:solidFill>
                <a:ea typeface="Times New Roman" panose="02020603050405020304" pitchFamily="18" charset="0"/>
              </a:rPr>
              <a:t>придбання медикаментів та перев’язувальних матеріалів - </a:t>
            </a:r>
            <a:r>
              <a:rPr lang="uk-UA" b="1" dirty="0">
                <a:solidFill>
                  <a:schemeClr val="bg1"/>
                </a:solidFill>
                <a:ea typeface="Times New Roman" panose="02020603050405020304" pitchFamily="18" charset="0"/>
              </a:rPr>
              <a:t>3 530,3 </a:t>
            </a:r>
            <a:r>
              <a:rPr lang="uk-UA" dirty="0">
                <a:solidFill>
                  <a:schemeClr val="bg1"/>
                </a:solidFill>
                <a:ea typeface="Times New Roman" panose="02020603050405020304" pitchFamily="18" charset="0"/>
              </a:rPr>
              <a:t>тис. грн (7,2 %); </a:t>
            </a:r>
            <a:endParaRPr lang="uk-UA" sz="1600" dirty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придбання </a:t>
            </a:r>
            <a:r>
              <a:rPr lang="uk-UA" dirty="0">
                <a:solidFill>
                  <a:schemeClr val="bg1"/>
                </a:solidFill>
                <a:ea typeface="Times New Roman" panose="02020603050405020304" pitchFamily="18" charset="0"/>
              </a:rPr>
              <a:t>продуктів харчування - </a:t>
            </a:r>
            <a:r>
              <a:rPr lang="uk-UA" b="1" dirty="0">
                <a:solidFill>
                  <a:schemeClr val="bg1"/>
                </a:solidFill>
                <a:ea typeface="Times New Roman" panose="02020603050405020304" pitchFamily="18" charset="0"/>
              </a:rPr>
              <a:t>109,9</a:t>
            </a:r>
            <a:r>
              <a:rPr lang="uk-UA" dirty="0">
                <a:solidFill>
                  <a:schemeClr val="bg1"/>
                </a:solidFill>
                <a:ea typeface="Times New Roman" panose="02020603050405020304" pitchFamily="18" charset="0"/>
              </a:rPr>
              <a:t>  тис. грн (0,2 </a:t>
            </a:r>
            <a:r>
              <a:rPr lang="uk-UA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%); 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оплату </a:t>
            </a:r>
            <a:r>
              <a:rPr lang="uk-UA" dirty="0">
                <a:solidFill>
                  <a:schemeClr val="bg1"/>
                </a:solidFill>
                <a:ea typeface="Times New Roman" panose="02020603050405020304" pitchFamily="18" charset="0"/>
              </a:rPr>
              <a:t>енергоносіїв та комунальних послуг - </a:t>
            </a:r>
            <a:r>
              <a:rPr lang="uk-UA" b="1" dirty="0">
                <a:solidFill>
                  <a:schemeClr val="bg1"/>
                </a:solidFill>
                <a:ea typeface="Times New Roman" panose="02020603050405020304" pitchFamily="18" charset="0"/>
              </a:rPr>
              <a:t>36 895,8 </a:t>
            </a:r>
            <a:r>
              <a:rPr lang="uk-UA" dirty="0">
                <a:solidFill>
                  <a:schemeClr val="bg1"/>
                </a:solidFill>
                <a:ea typeface="Times New Roman" panose="02020603050405020304" pitchFamily="18" charset="0"/>
              </a:rPr>
              <a:t>тис. грн (75,2 %);    </a:t>
            </a:r>
            <a:endParaRPr lang="uk-UA" sz="1600" dirty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відшкодування </a:t>
            </a:r>
            <a:r>
              <a:rPr lang="uk-UA" dirty="0">
                <a:solidFill>
                  <a:schemeClr val="bg1"/>
                </a:solidFill>
                <a:ea typeface="Times New Roman" panose="02020603050405020304" pitchFamily="18" charset="0"/>
              </a:rPr>
              <a:t>витрат, пов’язаних з відпуском лікарських засобів за рецептами лікарів безоплатно і на пільгових умовах громадянам, які мають на це право відповідно до законодавства та на пільгове зубопротезування -                       </a:t>
            </a:r>
            <a:r>
              <a:rPr lang="uk-UA" b="1" dirty="0">
                <a:solidFill>
                  <a:schemeClr val="bg1"/>
                </a:solidFill>
                <a:ea typeface="Times New Roman" panose="02020603050405020304" pitchFamily="18" charset="0"/>
              </a:rPr>
              <a:t>4 680,6 </a:t>
            </a:r>
            <a:r>
              <a:rPr lang="uk-UA" dirty="0">
                <a:solidFill>
                  <a:schemeClr val="bg1"/>
                </a:solidFill>
                <a:ea typeface="Times New Roman" panose="02020603050405020304" pitchFamily="18" charset="0"/>
              </a:rPr>
              <a:t>тис. грн (9,5 %);</a:t>
            </a:r>
            <a:endParaRPr lang="uk-UA" sz="1600" dirty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dirty="0">
                <a:solidFill>
                  <a:schemeClr val="bg1"/>
                </a:solidFill>
                <a:ea typeface="Times New Roman" panose="02020603050405020304" pitchFamily="18" charset="0"/>
              </a:rPr>
              <a:t>придбання предметів, матеріалів та інвентарю - </a:t>
            </a:r>
            <a:r>
              <a:rPr lang="uk-UA" b="1" dirty="0">
                <a:solidFill>
                  <a:schemeClr val="bg1"/>
                </a:solidFill>
                <a:ea typeface="Times New Roman" panose="02020603050405020304" pitchFamily="18" charset="0"/>
              </a:rPr>
              <a:t>573,0</a:t>
            </a:r>
            <a:r>
              <a:rPr lang="uk-UA" dirty="0">
                <a:solidFill>
                  <a:schemeClr val="bg1"/>
                </a:solidFill>
                <a:ea typeface="Times New Roman" panose="02020603050405020304" pitchFamily="18" charset="0"/>
              </a:rPr>
              <a:t> тис. грн (1,2 %);</a:t>
            </a:r>
            <a:endParaRPr lang="uk-UA" sz="1600" dirty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dirty="0">
                <a:solidFill>
                  <a:schemeClr val="bg1"/>
                </a:solidFill>
                <a:ea typeface="Times New Roman" panose="02020603050405020304" pitchFamily="18" charset="0"/>
              </a:rPr>
              <a:t>оплату послуг (крім комунальних) - </a:t>
            </a:r>
            <a:r>
              <a:rPr lang="uk-UA" b="1" dirty="0">
                <a:solidFill>
                  <a:schemeClr val="bg1"/>
                </a:solidFill>
                <a:ea typeface="Times New Roman" panose="02020603050405020304" pitchFamily="18" charset="0"/>
              </a:rPr>
              <a:t>1 857,5 </a:t>
            </a:r>
            <a:r>
              <a:rPr lang="uk-UA" dirty="0">
                <a:solidFill>
                  <a:schemeClr val="bg1"/>
                </a:solidFill>
                <a:ea typeface="Times New Roman" panose="02020603050405020304" pitchFamily="18" charset="0"/>
              </a:rPr>
              <a:t>тис. грн (3,8 %).</a:t>
            </a:r>
            <a:endParaRPr lang="uk-UA" sz="1600" dirty="0">
              <a:solidFill>
                <a:schemeClr val="bg1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63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0" y="92333"/>
            <a:ext cx="8982946" cy="10156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uk-UA" sz="2000" dirty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</a:rPr>
              <a:t>По спеціальному фонду </a:t>
            </a:r>
            <a:r>
              <a:rPr lang="uk-UA" sz="20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</a:rPr>
              <a:t>міського бюджету </a:t>
            </a:r>
            <a:br>
              <a:rPr lang="uk-UA" sz="20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</a:rPr>
            </a:br>
            <a:r>
              <a:rPr lang="uk-UA" sz="2000" u="sng" dirty="0" smtClean="0">
                <a:ln w="50800"/>
                <a:solidFill>
                  <a:srgbClr val="0033CC"/>
                </a:solidFill>
                <a:effectLst/>
                <a:latin typeface="Times New Roman" pitchFamily="18" charset="0"/>
              </a:rPr>
              <a:t>(бюджет розвитку)</a:t>
            </a:r>
            <a:r>
              <a:rPr lang="uk-UA" sz="2000" dirty="0" smtClean="0">
                <a:ln w="50800"/>
                <a:solidFill>
                  <a:srgbClr val="0033CC"/>
                </a:solidFill>
                <a:effectLst/>
                <a:latin typeface="Times New Roman" pitchFamily="18" charset="0"/>
              </a:rPr>
              <a:t> </a:t>
            </a:r>
            <a:r>
              <a:rPr lang="uk-UA" sz="2000" dirty="0" smtClean="0">
                <a:ln w="50800"/>
                <a:solidFill>
                  <a:schemeClr val="bg1"/>
                </a:solidFill>
                <a:effectLst/>
                <a:latin typeface="Times New Roman" pitchFamily="18" charset="0"/>
              </a:rPr>
              <a:t>на галузь охорони здоров</a:t>
            </a:r>
            <a:r>
              <a:rPr lang="en-US" sz="2000" dirty="0" smtClean="0">
                <a:ln w="50800"/>
                <a:solidFill>
                  <a:schemeClr val="bg1"/>
                </a:solidFill>
                <a:effectLst/>
                <a:latin typeface="Times New Roman" pitchFamily="18" charset="0"/>
              </a:rPr>
              <a:t>’</a:t>
            </a:r>
            <a:r>
              <a:rPr lang="uk-UA" sz="2000" dirty="0" smtClean="0">
                <a:ln w="50800"/>
                <a:solidFill>
                  <a:schemeClr val="bg1"/>
                </a:solidFill>
                <a:effectLst/>
                <a:latin typeface="Times New Roman" pitchFamily="18" charset="0"/>
              </a:rPr>
              <a:t>я </a:t>
            </a:r>
            <a:r>
              <a:rPr lang="uk-UA" sz="20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</a:rPr>
              <a:t>на </a:t>
            </a:r>
            <a:r>
              <a:rPr lang="uk-UA" sz="2000" u="sng" dirty="0" smtClean="0">
                <a:ln w="50800"/>
                <a:solidFill>
                  <a:srgbClr val="0000CC"/>
                </a:solidFill>
                <a:effectLst/>
                <a:latin typeface="Times New Roman" pitchFamily="18" charset="0"/>
              </a:rPr>
              <a:t>2025</a:t>
            </a:r>
            <a:r>
              <a:rPr lang="uk-UA" sz="20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</a:rPr>
              <a:t> </a:t>
            </a:r>
            <a:r>
              <a:rPr lang="uk-UA" sz="20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</a:rPr>
              <a:t>рік затверджено кошторисні призначення на </a:t>
            </a:r>
            <a:r>
              <a:rPr lang="uk-UA" sz="2000" dirty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</a:rPr>
              <a:t>загальну </a:t>
            </a:r>
            <a:r>
              <a:rPr lang="uk-UA" sz="20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</a:rPr>
              <a:t>суму </a:t>
            </a:r>
            <a:r>
              <a:rPr lang="uk-UA" sz="2000" u="sng" dirty="0" smtClean="0">
                <a:ln w="50800"/>
                <a:solidFill>
                  <a:srgbClr val="FF0000"/>
                </a:solidFill>
                <a:effectLst/>
                <a:latin typeface="Times New Roman" pitchFamily="18" charset="0"/>
              </a:rPr>
              <a:t>19652,5 </a:t>
            </a:r>
            <a:r>
              <a:rPr lang="uk-UA" sz="2000" dirty="0" err="1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</a:rPr>
              <a:t>тис.грн</a:t>
            </a:r>
            <a:r>
              <a:rPr lang="uk-UA" sz="2000" dirty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</a:rPr>
              <a:t>. </a:t>
            </a:r>
            <a:endParaRPr lang="ru-RU" sz="200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-109721" y="1379989"/>
            <a:ext cx="9324528" cy="3816289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lvl="0" indent="0" algn="ctr">
              <a:buClr>
                <a:srgbClr val="C00000"/>
              </a:buClr>
              <a:buSzPct val="100000"/>
              <a:buNone/>
            </a:pPr>
            <a:r>
              <a:rPr lang="uk-UA" sz="2400" b="1" u="sng" dirty="0" smtClean="0">
                <a:solidFill>
                  <a:srgbClr val="800000"/>
                </a:solidFill>
              </a:rPr>
              <a:t>На січень-липень </a:t>
            </a:r>
            <a:r>
              <a:rPr lang="uk-UA" sz="2400" b="1" u="sng" dirty="0" smtClean="0">
                <a:solidFill>
                  <a:srgbClr val="800000"/>
                </a:solidFill>
              </a:rPr>
              <a:t>2025 </a:t>
            </a:r>
            <a:r>
              <a:rPr lang="uk-UA" sz="2400" b="1" u="sng" dirty="0" smtClean="0">
                <a:solidFill>
                  <a:srgbClr val="800000"/>
                </a:solidFill>
              </a:rPr>
              <a:t>року </a:t>
            </a:r>
            <a:r>
              <a:rPr lang="uk-UA" sz="2400" b="1" u="sng" dirty="0">
                <a:solidFill>
                  <a:srgbClr val="800000"/>
                </a:solidFill>
              </a:rPr>
              <a:t>затверджені планові  </a:t>
            </a:r>
            <a:r>
              <a:rPr lang="uk-UA" sz="2400" b="1" u="sng" dirty="0" smtClean="0">
                <a:solidFill>
                  <a:srgbClr val="800000"/>
                </a:solidFill>
              </a:rPr>
              <a:t>призначення </a:t>
            </a:r>
            <a:r>
              <a:rPr lang="uk-UA" sz="2400" b="1" u="sng" dirty="0">
                <a:solidFill>
                  <a:srgbClr val="800000"/>
                </a:solidFill>
              </a:rPr>
              <a:t>по бюджету розвитку у </a:t>
            </a:r>
            <a:r>
              <a:rPr lang="uk-UA" sz="2400" b="1" u="sng" dirty="0" smtClean="0">
                <a:solidFill>
                  <a:srgbClr val="800000"/>
                </a:solidFill>
              </a:rPr>
              <a:t>сумі  </a:t>
            </a:r>
            <a:r>
              <a:rPr lang="uk-UA" sz="2400" b="1" dirty="0" smtClean="0">
                <a:solidFill>
                  <a:srgbClr val="800000"/>
                </a:solidFill>
              </a:rPr>
              <a:t> </a:t>
            </a:r>
            <a:r>
              <a:rPr lang="uk-UA" sz="2400" b="1" u="sng" dirty="0" smtClean="0">
                <a:solidFill>
                  <a:srgbClr val="FF0000"/>
                </a:solidFill>
              </a:rPr>
              <a:t>4552,6 </a:t>
            </a:r>
            <a:r>
              <a:rPr lang="uk-UA" sz="2400" b="1" dirty="0" err="1" smtClean="0">
                <a:solidFill>
                  <a:srgbClr val="800000"/>
                </a:solidFill>
              </a:rPr>
              <a:t>тис.грн</a:t>
            </a:r>
            <a:r>
              <a:rPr lang="uk-UA" sz="2400" b="1" dirty="0" smtClean="0">
                <a:solidFill>
                  <a:srgbClr val="800000"/>
                </a:solidFill>
              </a:rPr>
              <a:t>.</a:t>
            </a:r>
          </a:p>
          <a:p>
            <a:pPr>
              <a:buClr>
                <a:srgbClr val="C00000"/>
              </a:buClr>
              <a:buSzPct val="100000"/>
              <a:buFont typeface="Arial" pitchFamily="34" charset="0"/>
              <a:buChar char="•"/>
            </a:pPr>
            <a:r>
              <a:rPr lang="uk-UA" sz="2000" b="1" dirty="0">
                <a:solidFill>
                  <a:schemeClr val="bg1"/>
                </a:solidFill>
              </a:rPr>
              <a:t>профінансовано </a:t>
            </a:r>
            <a:r>
              <a:rPr lang="uk-UA" sz="2000" b="1" dirty="0" smtClean="0">
                <a:solidFill>
                  <a:schemeClr val="bg1"/>
                </a:solidFill>
              </a:rPr>
              <a:t>та використано із спеціального фонду </a:t>
            </a:r>
            <a:r>
              <a:rPr lang="uk-UA" sz="2000" b="1" dirty="0" smtClean="0">
                <a:solidFill>
                  <a:schemeClr val="bg1"/>
                </a:solidFill>
              </a:rPr>
              <a:t>міського бюджету </a:t>
            </a:r>
            <a:r>
              <a:rPr lang="uk-UA" sz="2000" b="1" dirty="0" smtClean="0">
                <a:solidFill>
                  <a:schemeClr val="bg1"/>
                </a:solidFill>
              </a:rPr>
              <a:t>(</a:t>
            </a:r>
            <a:r>
              <a:rPr lang="uk-UA" sz="2000" b="1" u="sng" dirty="0" smtClean="0">
                <a:solidFill>
                  <a:schemeClr val="bg1"/>
                </a:solidFill>
              </a:rPr>
              <a:t>бюджет розвитку</a:t>
            </a:r>
            <a:r>
              <a:rPr lang="uk-UA" sz="2000" b="1" dirty="0" smtClean="0">
                <a:solidFill>
                  <a:schemeClr val="bg1"/>
                </a:solidFill>
              </a:rPr>
              <a:t>) кошти  у сумі  </a:t>
            </a:r>
            <a:r>
              <a:rPr lang="uk-UA" sz="2000" b="1" u="sng" dirty="0">
                <a:solidFill>
                  <a:srgbClr val="0000FF"/>
                </a:solidFill>
              </a:rPr>
              <a:t>1</a:t>
            </a:r>
            <a:r>
              <a:rPr lang="uk-UA" sz="2000" b="1" u="sng" dirty="0" smtClean="0">
                <a:solidFill>
                  <a:srgbClr val="0000FF"/>
                </a:solidFill>
              </a:rPr>
              <a:t> </a:t>
            </a:r>
            <a:r>
              <a:rPr lang="uk-UA" sz="2000" b="1" u="sng" dirty="0" smtClean="0">
                <a:solidFill>
                  <a:srgbClr val="0000FF"/>
                </a:solidFill>
              </a:rPr>
              <a:t>548</a:t>
            </a:r>
            <a:r>
              <a:rPr lang="uk-UA" sz="2000" b="1" u="sng" dirty="0" smtClean="0">
                <a:solidFill>
                  <a:srgbClr val="0000FF"/>
                </a:solidFill>
              </a:rPr>
              <a:t>,2 </a:t>
            </a:r>
            <a:r>
              <a:rPr lang="uk-UA" sz="2000" b="1" dirty="0" smtClean="0">
                <a:solidFill>
                  <a:schemeClr val="bg1"/>
                </a:solidFill>
              </a:rPr>
              <a:t>тис</a:t>
            </a:r>
            <a:r>
              <a:rPr lang="uk-UA" sz="2000" b="1" dirty="0">
                <a:solidFill>
                  <a:schemeClr val="bg1"/>
                </a:solidFill>
              </a:rPr>
              <a:t>. </a:t>
            </a:r>
            <a:r>
              <a:rPr lang="uk-UA" sz="2000" b="1" dirty="0" smtClean="0">
                <a:solidFill>
                  <a:schemeClr val="bg1"/>
                </a:solidFill>
              </a:rPr>
              <a:t>грн.</a:t>
            </a:r>
          </a:p>
          <a:p>
            <a:pPr marL="800100" lvl="1" indent="-342900">
              <a:buClr>
                <a:srgbClr val="C00000"/>
              </a:buClr>
              <a:buSzPct val="100000"/>
              <a:buFont typeface="+mj-lt"/>
              <a:buAutoNum type="arabicPeriod"/>
            </a:pPr>
            <a:r>
              <a:rPr lang="uk-UA" sz="1600" b="1" u="sng" dirty="0">
                <a:solidFill>
                  <a:srgbClr val="800000"/>
                </a:solidFill>
              </a:rPr>
              <a:t>роботи по виготовленню </a:t>
            </a:r>
            <a:r>
              <a:rPr lang="uk-UA" sz="1600" b="1" u="sng" dirty="0" err="1">
                <a:solidFill>
                  <a:srgbClr val="800000"/>
                </a:solidFill>
              </a:rPr>
              <a:t>проєктно</a:t>
            </a:r>
            <a:r>
              <a:rPr lang="uk-UA" sz="1600" b="1" u="sng" dirty="0">
                <a:solidFill>
                  <a:srgbClr val="800000"/>
                </a:solidFill>
              </a:rPr>
              <a:t>-кошторисної документації з проходженням експертизи по об’єкту: «Капітальний ремонт (заміна вікон) в будівлях </a:t>
            </a:r>
            <a:r>
              <a:rPr lang="uk-UA" sz="1600" b="1" u="sng" dirty="0" smtClean="0">
                <a:solidFill>
                  <a:srgbClr val="800000"/>
                </a:solidFill>
              </a:rPr>
              <a:t>КНП «МЛШМД» КМР» </a:t>
            </a:r>
            <a:r>
              <a:rPr lang="uk-UA" sz="1600" b="1" u="sng" dirty="0">
                <a:solidFill>
                  <a:srgbClr val="800000"/>
                </a:solidFill>
              </a:rPr>
              <a:t>за </a:t>
            </a:r>
            <a:r>
              <a:rPr lang="uk-UA" sz="1600" b="1" u="sng" dirty="0" err="1">
                <a:solidFill>
                  <a:srgbClr val="800000"/>
                </a:solidFill>
              </a:rPr>
              <a:t>адресою</a:t>
            </a:r>
            <a:r>
              <a:rPr lang="uk-UA" sz="1600" b="1" u="sng" dirty="0">
                <a:solidFill>
                  <a:srgbClr val="800000"/>
                </a:solidFill>
              </a:rPr>
              <a:t>: </a:t>
            </a:r>
            <a:r>
              <a:rPr lang="uk-UA" sz="1600" b="1" u="sng" dirty="0" smtClean="0">
                <a:solidFill>
                  <a:srgbClr val="800000"/>
                </a:solidFill>
              </a:rPr>
              <a:t>   м</a:t>
            </a:r>
            <a:r>
              <a:rPr lang="uk-UA" sz="1600" b="1" u="sng" dirty="0">
                <a:solidFill>
                  <a:srgbClr val="800000"/>
                </a:solidFill>
              </a:rPr>
              <a:t>. Кропивницький, вул. Героїв-земляків, 56 - 50,1 тис. грн;</a:t>
            </a:r>
          </a:p>
          <a:p>
            <a:pPr marL="800100" lvl="1" indent="-342900">
              <a:buClr>
                <a:srgbClr val="C00000"/>
              </a:buClr>
              <a:buSzPct val="100000"/>
              <a:buFont typeface="+mj-lt"/>
              <a:buAutoNum type="arabicPeriod"/>
            </a:pPr>
            <a:r>
              <a:rPr lang="uk-UA" sz="1600" b="1" u="sng" dirty="0">
                <a:solidFill>
                  <a:srgbClr val="800000"/>
                </a:solidFill>
              </a:rPr>
              <a:t>роботи по виготовленню </a:t>
            </a:r>
            <a:r>
              <a:rPr lang="uk-UA" sz="1600" b="1" u="sng" dirty="0" err="1">
                <a:solidFill>
                  <a:srgbClr val="800000"/>
                </a:solidFill>
              </a:rPr>
              <a:t>проєктно</a:t>
            </a:r>
            <a:r>
              <a:rPr lang="uk-UA" sz="1600" b="1" u="sng" dirty="0">
                <a:solidFill>
                  <a:srgbClr val="800000"/>
                </a:solidFill>
              </a:rPr>
              <a:t>-кошторисної документації по об’єкту «Капітальний ремонт приміщення поліклініки </a:t>
            </a:r>
            <a:r>
              <a:rPr lang="uk-UA" sz="1600" b="1" u="sng" dirty="0" smtClean="0">
                <a:solidFill>
                  <a:srgbClr val="800000"/>
                </a:solidFill>
              </a:rPr>
              <a:t>КГП «Центральна </a:t>
            </a:r>
            <a:r>
              <a:rPr lang="uk-UA" sz="1600" b="1" u="sng" dirty="0">
                <a:solidFill>
                  <a:srgbClr val="800000"/>
                </a:solidFill>
              </a:rPr>
              <a:t>міська </a:t>
            </a:r>
            <a:r>
              <a:rPr lang="uk-UA" sz="1600" b="1" u="sng" dirty="0" err="1" smtClean="0">
                <a:solidFill>
                  <a:srgbClr val="800000"/>
                </a:solidFill>
              </a:rPr>
              <a:t>лікарня»КМР</a:t>
            </a:r>
            <a:r>
              <a:rPr lang="uk-UA" sz="1600" b="1" u="sng" dirty="0" smtClean="0">
                <a:solidFill>
                  <a:srgbClr val="800000"/>
                </a:solidFill>
              </a:rPr>
              <a:t>» </a:t>
            </a:r>
            <a:r>
              <a:rPr lang="uk-UA" sz="1600" b="1" u="sng" dirty="0">
                <a:solidFill>
                  <a:srgbClr val="800000"/>
                </a:solidFill>
              </a:rPr>
              <a:t>під відділення реабілітації та додаткових методів лікування за </a:t>
            </a:r>
            <a:r>
              <a:rPr lang="uk-UA" sz="1600" b="1" u="sng" dirty="0" err="1" smtClean="0">
                <a:solidFill>
                  <a:srgbClr val="800000"/>
                </a:solidFill>
              </a:rPr>
              <a:t>адресою</a:t>
            </a:r>
            <a:r>
              <a:rPr lang="uk-UA" sz="1600" b="1" u="sng" dirty="0" smtClean="0">
                <a:solidFill>
                  <a:srgbClr val="800000"/>
                </a:solidFill>
              </a:rPr>
              <a:t>: м</a:t>
            </a:r>
            <a:r>
              <a:rPr lang="uk-UA" sz="1600" b="1" u="sng" dirty="0">
                <a:solidFill>
                  <a:srgbClr val="800000"/>
                </a:solidFill>
              </a:rPr>
              <a:t>. Кропивницький, вул. Кропивницького, буд. 22, - 548,1 тис. грн;</a:t>
            </a:r>
          </a:p>
          <a:p>
            <a:pPr marL="800100" lvl="1" indent="-342900">
              <a:buClr>
                <a:srgbClr val="C00000"/>
              </a:buClr>
              <a:buSzPct val="100000"/>
              <a:buFont typeface="+mj-lt"/>
              <a:buAutoNum type="arabicPeriod"/>
            </a:pPr>
            <a:r>
              <a:rPr lang="uk-UA" sz="1600" b="1" u="sng" dirty="0">
                <a:solidFill>
                  <a:srgbClr val="800000"/>
                </a:solidFill>
              </a:rPr>
              <a:t>роботи по проведенню ремонтно-будівельних робіт по об’єкту «Капітальний ремонт підвального приміщення </a:t>
            </a:r>
            <a:r>
              <a:rPr lang="uk-UA" sz="1600" b="1" u="sng" dirty="0" smtClean="0">
                <a:solidFill>
                  <a:srgbClr val="800000"/>
                </a:solidFill>
              </a:rPr>
              <a:t>КНП «Поліклінічне </a:t>
            </a:r>
            <a:r>
              <a:rPr lang="uk-UA" sz="1600" b="1" u="sng" dirty="0">
                <a:solidFill>
                  <a:srgbClr val="800000"/>
                </a:solidFill>
              </a:rPr>
              <a:t>об’єднання</a:t>
            </a:r>
            <a:r>
              <a:rPr lang="uk-UA" sz="1600" b="1" u="sng" dirty="0" smtClean="0">
                <a:solidFill>
                  <a:srgbClr val="800000"/>
                </a:solidFill>
              </a:rPr>
              <a:t>» КМР» </a:t>
            </a:r>
            <a:r>
              <a:rPr lang="uk-UA" sz="1600" b="1" u="sng" dirty="0">
                <a:solidFill>
                  <a:srgbClr val="800000"/>
                </a:solidFill>
              </a:rPr>
              <a:t>для облаштування захисної споруди (укриття) за </a:t>
            </a:r>
            <a:r>
              <a:rPr lang="uk-UA" sz="1600" b="1" u="sng" dirty="0" err="1">
                <a:solidFill>
                  <a:srgbClr val="800000"/>
                </a:solidFill>
              </a:rPr>
              <a:t>адресою</a:t>
            </a:r>
            <a:r>
              <a:rPr lang="uk-UA" sz="1600" b="1" u="sng" dirty="0">
                <a:solidFill>
                  <a:srgbClr val="800000"/>
                </a:solidFill>
              </a:rPr>
              <a:t>: м. Кропивницький, с. Нове, вул. Металургів, 25-а, - 950,0 тис. грн.</a:t>
            </a:r>
          </a:p>
          <a:p>
            <a:pPr marL="800100" lvl="1" indent="-342900">
              <a:buClr>
                <a:srgbClr val="C00000"/>
              </a:buClr>
              <a:buSzPct val="100000"/>
              <a:buFont typeface="+mj-lt"/>
              <a:buAutoNum type="arabicPeriod"/>
            </a:pPr>
            <a:endParaRPr lang="uk-UA" sz="1600" b="1" u="sng" dirty="0" smtClean="0">
              <a:solidFill>
                <a:srgbClr val="8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062" y="5031926"/>
            <a:ext cx="1127326" cy="171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543" y="4970059"/>
            <a:ext cx="1224136" cy="1839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2" y="5643776"/>
            <a:ext cx="2956951" cy="1178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5" descr="Кардиограф 1-канальный МІДАС-ЕК1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7" descr="Кропивницький отримав три апарати штучної вентиляції легень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375" y="5299573"/>
            <a:ext cx="2338540" cy="933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434" y="5299573"/>
            <a:ext cx="1224136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570" y="5551428"/>
            <a:ext cx="990124" cy="984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147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67547" y="1113573"/>
            <a:ext cx="8229600" cy="584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anchor="ctr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uk-UA" sz="1600" dirty="0" smtClean="0">
                <a:ln w="50800"/>
                <a:solidFill>
                  <a:srgbClr val="0000FF"/>
                </a:solidFill>
                <a:effectLst/>
                <a:latin typeface="Times New Roman" pitchFamily="18" charset="0"/>
              </a:rPr>
              <a:t>Закладами охорони здоров</a:t>
            </a:r>
            <a:r>
              <a:rPr lang="en-US" sz="1600" dirty="0" smtClean="0">
                <a:ln w="50800"/>
                <a:solidFill>
                  <a:srgbClr val="0000FF"/>
                </a:solidFill>
                <a:effectLst/>
                <a:latin typeface="Times New Roman" pitchFamily="18" charset="0"/>
              </a:rPr>
              <a:t>’</a:t>
            </a:r>
            <a:r>
              <a:rPr lang="uk-UA" sz="1600" dirty="0" smtClean="0">
                <a:ln w="50800"/>
                <a:solidFill>
                  <a:srgbClr val="0000FF"/>
                </a:solidFill>
                <a:effectLst/>
                <a:latin typeface="Times New Roman" pitchFamily="18" charset="0"/>
              </a:rPr>
              <a:t>я  м.Кропивницького </a:t>
            </a:r>
            <a:r>
              <a:rPr lang="uk-UA" sz="1600" u="sng" dirty="0" smtClean="0">
                <a:ln w="50800"/>
                <a:solidFill>
                  <a:srgbClr val="800000"/>
                </a:solidFill>
                <a:effectLst/>
                <a:latin typeface="Times New Roman" pitchFamily="18" charset="0"/>
              </a:rPr>
              <a:t>використано </a:t>
            </a:r>
            <a:r>
              <a:rPr lang="uk-UA" sz="1600" dirty="0" smtClean="0">
                <a:ln w="50800"/>
                <a:solidFill>
                  <a:srgbClr val="800000"/>
                </a:solidFill>
                <a:effectLst/>
                <a:latin typeface="Times New Roman" pitchFamily="18" charset="0"/>
              </a:rPr>
              <a:t> </a:t>
            </a:r>
            <a:r>
              <a:rPr lang="uk-UA" sz="1600" dirty="0" smtClean="0">
                <a:ln w="50800"/>
                <a:solidFill>
                  <a:srgbClr val="0000FF"/>
                </a:solidFill>
                <a:effectLst/>
                <a:latin typeface="Times New Roman" pitchFamily="18" charset="0"/>
              </a:rPr>
              <a:t>коштів </a:t>
            </a:r>
            <a:r>
              <a:rPr lang="uk-UA" sz="1600" u="sng" dirty="0" smtClean="0">
                <a:ln w="50800"/>
                <a:solidFill>
                  <a:srgbClr val="C00000"/>
                </a:solidFill>
                <a:effectLst/>
                <a:latin typeface="Times New Roman" pitchFamily="18" charset="0"/>
              </a:rPr>
              <a:t>НСЗУ</a:t>
            </a:r>
            <a:r>
              <a:rPr lang="uk-UA" sz="1600" dirty="0" smtClean="0">
                <a:ln w="50800"/>
                <a:solidFill>
                  <a:srgbClr val="0000FF"/>
                </a:solidFill>
                <a:effectLst/>
                <a:latin typeface="Times New Roman" pitchFamily="18" charset="0"/>
              </a:rPr>
              <a:t> на загальну суму – </a:t>
            </a:r>
            <a:r>
              <a:rPr lang="uk-UA" sz="1600" u="sng" dirty="0" smtClean="0">
                <a:ln w="50800"/>
                <a:solidFill>
                  <a:srgbClr val="FF0000"/>
                </a:solidFill>
                <a:effectLst/>
                <a:latin typeface="Times New Roman" pitchFamily="18" charset="0"/>
              </a:rPr>
              <a:t>352 945,5 </a:t>
            </a:r>
            <a:r>
              <a:rPr lang="uk-UA" sz="1600" dirty="0" err="1" smtClean="0">
                <a:ln w="50800"/>
                <a:solidFill>
                  <a:srgbClr val="0000FF"/>
                </a:solidFill>
                <a:effectLst/>
                <a:latin typeface="Times New Roman" pitchFamily="18" charset="0"/>
              </a:rPr>
              <a:t>тис.грн</a:t>
            </a:r>
            <a:r>
              <a:rPr lang="uk-UA" sz="1600" dirty="0" smtClean="0">
                <a:ln w="50800"/>
                <a:solidFill>
                  <a:srgbClr val="0000FF"/>
                </a:solidFill>
                <a:effectLst/>
                <a:latin typeface="Times New Roman" pitchFamily="18" charset="0"/>
              </a:rPr>
              <a:t>.:</a:t>
            </a:r>
            <a:endParaRPr lang="ru-RU" sz="1600" dirty="0">
              <a:ln w="50800"/>
              <a:solidFill>
                <a:schemeClr val="bg1"/>
              </a:solidFill>
              <a:effectLst/>
            </a:endParaRPr>
          </a:p>
        </p:txBody>
      </p:sp>
      <p:pic>
        <p:nvPicPr>
          <p:cNvPr id="8" name="Picture 5" descr="E:\Мои документы\Downloads\images (10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554778"/>
            <a:ext cx="1882984" cy="1253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0"/>
          <p:cNvSpPr txBox="1">
            <a:spLocks noChangeArrowheads="1"/>
          </p:cNvSpPr>
          <p:nvPr/>
        </p:nvSpPr>
        <p:spPr bwMode="auto">
          <a:xfrm>
            <a:off x="0" y="80532"/>
            <a:ext cx="9119280" cy="10156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anchor="ctr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uk-UA" sz="2000" dirty="0" smtClean="0">
                <a:ln w="50800"/>
                <a:solidFill>
                  <a:schemeClr val="bg1"/>
                </a:solidFill>
                <a:effectLst/>
                <a:latin typeface="Times New Roman" pitchFamily="18" charset="0"/>
              </a:rPr>
              <a:t>За</a:t>
            </a:r>
            <a:r>
              <a:rPr lang="uk-UA" sz="2000" dirty="0" smtClean="0">
                <a:ln w="50800"/>
                <a:solidFill>
                  <a:srgbClr val="800000"/>
                </a:solidFill>
                <a:effectLst/>
                <a:latin typeface="Times New Roman" pitchFamily="18" charset="0"/>
              </a:rPr>
              <a:t> І півріччя </a:t>
            </a:r>
            <a:r>
              <a:rPr lang="uk-UA" sz="2000" dirty="0" smtClean="0">
                <a:ln w="50800"/>
                <a:solidFill>
                  <a:srgbClr val="800000"/>
                </a:solidFill>
                <a:effectLst/>
                <a:latin typeface="Times New Roman" pitchFamily="18" charset="0"/>
              </a:rPr>
              <a:t>2025  </a:t>
            </a:r>
            <a:r>
              <a:rPr lang="uk-UA" sz="2000" dirty="0" smtClean="0">
                <a:ln w="50800"/>
                <a:solidFill>
                  <a:srgbClr val="0000FF"/>
                </a:solidFill>
                <a:effectLst/>
                <a:latin typeface="Times New Roman" pitchFamily="18" charset="0"/>
              </a:rPr>
              <a:t>року до комунальних некомерційних підприємств галузі охорони здоров</a:t>
            </a:r>
            <a:r>
              <a:rPr lang="en-US" sz="2000" dirty="0" smtClean="0">
                <a:ln w="50800"/>
                <a:solidFill>
                  <a:srgbClr val="0000FF"/>
                </a:solidFill>
                <a:effectLst/>
                <a:latin typeface="Times New Roman" pitchFamily="18" charset="0"/>
              </a:rPr>
              <a:t>’</a:t>
            </a:r>
            <a:r>
              <a:rPr lang="uk-UA" sz="2000" dirty="0" smtClean="0">
                <a:ln w="50800"/>
                <a:solidFill>
                  <a:srgbClr val="0000FF"/>
                </a:solidFill>
                <a:effectLst/>
                <a:latin typeface="Times New Roman" pitchFamily="18" charset="0"/>
              </a:rPr>
              <a:t>я м.Кропивницького </a:t>
            </a:r>
            <a:r>
              <a:rPr lang="uk-UA" sz="2000" u="sng" dirty="0" smtClean="0">
                <a:ln w="50800"/>
                <a:solidFill>
                  <a:srgbClr val="C00000"/>
                </a:solidFill>
                <a:effectLst/>
                <a:latin typeface="Times New Roman" pitchFamily="18" charset="0"/>
              </a:rPr>
              <a:t>від НСЗУ </a:t>
            </a:r>
            <a:r>
              <a:rPr lang="uk-UA" sz="2000" u="sng" dirty="0" smtClean="0">
                <a:ln w="50800"/>
                <a:solidFill>
                  <a:srgbClr val="800000"/>
                </a:solidFill>
                <a:effectLst/>
                <a:latin typeface="Times New Roman" pitchFamily="18" charset="0"/>
              </a:rPr>
              <a:t>надійшло</a:t>
            </a:r>
            <a:r>
              <a:rPr lang="uk-UA" sz="2000" dirty="0" smtClean="0">
                <a:ln w="50800"/>
                <a:solidFill>
                  <a:srgbClr val="0000FF"/>
                </a:solidFill>
                <a:effectLst/>
                <a:latin typeface="Times New Roman" pitchFamily="18" charset="0"/>
              </a:rPr>
              <a:t> коштів на загальну суму – </a:t>
            </a:r>
            <a:r>
              <a:rPr lang="uk-UA" sz="2000" u="sng" dirty="0" smtClean="0">
                <a:ln w="50800"/>
                <a:solidFill>
                  <a:srgbClr val="FF0000"/>
                </a:solidFill>
                <a:effectLst/>
                <a:latin typeface="Times New Roman" pitchFamily="18" charset="0"/>
              </a:rPr>
              <a:t>352 241,2 </a:t>
            </a:r>
            <a:r>
              <a:rPr lang="uk-UA" sz="2000" dirty="0" err="1" smtClean="0">
                <a:ln w="50800"/>
                <a:solidFill>
                  <a:srgbClr val="0000FF"/>
                </a:solidFill>
                <a:effectLst/>
                <a:latin typeface="Times New Roman" pitchFamily="18" charset="0"/>
              </a:rPr>
              <a:t>тис.грн</a:t>
            </a:r>
            <a:r>
              <a:rPr lang="uk-UA" sz="2000" dirty="0" smtClean="0">
                <a:ln w="50800"/>
                <a:solidFill>
                  <a:srgbClr val="0000FF"/>
                </a:solidFill>
                <a:effectLst/>
                <a:latin typeface="Times New Roman" pitchFamily="18" charset="0"/>
              </a:rPr>
              <a:t>.</a:t>
            </a:r>
            <a:endParaRPr lang="ru-RU" sz="2000" dirty="0">
              <a:ln w="50800"/>
              <a:solidFill>
                <a:srgbClr val="0000FF"/>
              </a:solidFill>
              <a:effectLst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-30816" y="1750506"/>
            <a:ext cx="899530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dirty="0">
                <a:solidFill>
                  <a:schemeClr val="bg1"/>
                </a:solidFill>
                <a:ea typeface="Times New Roman" panose="02020603050405020304" pitchFamily="18" charset="0"/>
              </a:rPr>
              <a:t>оплату праці з нарахуваннями - </a:t>
            </a:r>
            <a:r>
              <a:rPr lang="uk-UA" b="1" dirty="0">
                <a:solidFill>
                  <a:schemeClr val="bg1"/>
                </a:solidFill>
                <a:ea typeface="Times New Roman" panose="02020603050405020304" pitchFamily="18" charset="0"/>
              </a:rPr>
              <a:t>308 128,3 </a:t>
            </a:r>
            <a:r>
              <a:rPr lang="uk-UA" dirty="0">
                <a:solidFill>
                  <a:schemeClr val="bg1"/>
                </a:solidFill>
                <a:ea typeface="Times New Roman" panose="02020603050405020304" pitchFamily="18" charset="0"/>
              </a:rPr>
              <a:t>тис. грн (87,3 %);</a:t>
            </a:r>
            <a:endParaRPr lang="uk-UA" sz="1600" dirty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придбання медикаментів </a:t>
            </a:r>
            <a:r>
              <a:rPr lang="uk-UA" dirty="0">
                <a:solidFill>
                  <a:schemeClr val="bg1"/>
                </a:solidFill>
                <a:ea typeface="Times New Roman" panose="02020603050405020304" pitchFamily="18" charset="0"/>
              </a:rPr>
              <a:t>та перев’язувальних матеріалів </a:t>
            </a:r>
            <a:r>
              <a:rPr lang="uk-UA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- </a:t>
            </a:r>
            <a:r>
              <a:rPr lang="uk-UA" b="1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23202,1</a:t>
            </a:r>
            <a:r>
              <a:rPr lang="uk-UA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 </a:t>
            </a:r>
            <a:r>
              <a:rPr lang="uk-UA" dirty="0">
                <a:solidFill>
                  <a:schemeClr val="bg1"/>
                </a:solidFill>
                <a:ea typeface="Times New Roman" panose="02020603050405020304" pitchFamily="18" charset="0"/>
              </a:rPr>
              <a:t>тис. грн (6,6 %); </a:t>
            </a:r>
            <a:endParaRPr lang="uk-UA" sz="1600" dirty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придбання </a:t>
            </a:r>
            <a:r>
              <a:rPr lang="uk-UA" dirty="0">
                <a:solidFill>
                  <a:schemeClr val="bg1"/>
                </a:solidFill>
                <a:ea typeface="Times New Roman" panose="02020603050405020304" pitchFamily="18" charset="0"/>
              </a:rPr>
              <a:t>продуктів харчування - </a:t>
            </a:r>
            <a:r>
              <a:rPr lang="uk-UA" b="1" dirty="0">
                <a:solidFill>
                  <a:schemeClr val="bg1"/>
                </a:solidFill>
                <a:ea typeface="Times New Roman" panose="02020603050405020304" pitchFamily="18" charset="0"/>
              </a:rPr>
              <a:t>5 107,0 </a:t>
            </a:r>
            <a:r>
              <a:rPr lang="uk-UA" dirty="0">
                <a:solidFill>
                  <a:schemeClr val="bg1"/>
                </a:solidFill>
                <a:ea typeface="Times New Roman" panose="02020603050405020304" pitchFamily="18" charset="0"/>
              </a:rPr>
              <a:t>тис. грн (1,4 %); </a:t>
            </a:r>
            <a:endParaRPr lang="uk-UA" sz="1600" dirty="0" smtClean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оплату </a:t>
            </a:r>
            <a:r>
              <a:rPr lang="uk-UA" dirty="0">
                <a:solidFill>
                  <a:schemeClr val="bg1"/>
                </a:solidFill>
                <a:ea typeface="Times New Roman" panose="02020603050405020304" pitchFamily="18" charset="0"/>
              </a:rPr>
              <a:t>енергоносіїв та комунальних послуг - </a:t>
            </a:r>
            <a:r>
              <a:rPr lang="uk-UA" b="1" dirty="0">
                <a:solidFill>
                  <a:schemeClr val="bg1"/>
                </a:solidFill>
                <a:ea typeface="Times New Roman" panose="02020603050405020304" pitchFamily="18" charset="0"/>
              </a:rPr>
              <a:t>184,8</a:t>
            </a:r>
            <a:r>
              <a:rPr lang="uk-UA" dirty="0">
                <a:solidFill>
                  <a:schemeClr val="bg1"/>
                </a:solidFill>
                <a:ea typeface="Times New Roman" panose="02020603050405020304" pitchFamily="18" charset="0"/>
              </a:rPr>
              <a:t> тис грн (0,1%);   </a:t>
            </a:r>
            <a:endParaRPr lang="uk-UA" sz="1600" dirty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придбання </a:t>
            </a:r>
            <a:r>
              <a:rPr lang="uk-UA" dirty="0">
                <a:solidFill>
                  <a:schemeClr val="bg1"/>
                </a:solidFill>
                <a:ea typeface="Times New Roman" panose="02020603050405020304" pitchFamily="18" charset="0"/>
              </a:rPr>
              <a:t>предметів, матеріалів та інвентарю - </a:t>
            </a:r>
            <a:r>
              <a:rPr lang="uk-UA" b="1" dirty="0">
                <a:solidFill>
                  <a:schemeClr val="bg1"/>
                </a:solidFill>
                <a:ea typeface="Times New Roman" panose="02020603050405020304" pitchFamily="18" charset="0"/>
              </a:rPr>
              <a:t>3 827,5 </a:t>
            </a:r>
            <a:r>
              <a:rPr lang="uk-UA" dirty="0">
                <a:solidFill>
                  <a:schemeClr val="bg1"/>
                </a:solidFill>
                <a:ea typeface="Times New Roman" panose="02020603050405020304" pitchFamily="18" charset="0"/>
              </a:rPr>
              <a:t>тис. грн (</a:t>
            </a:r>
            <a:r>
              <a:rPr lang="uk-UA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1,1%); </a:t>
            </a:r>
            <a:endParaRPr lang="uk-UA" sz="1600" dirty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оплату </a:t>
            </a:r>
            <a:r>
              <a:rPr lang="uk-UA" dirty="0">
                <a:solidFill>
                  <a:schemeClr val="bg1"/>
                </a:solidFill>
                <a:ea typeface="Times New Roman" panose="02020603050405020304" pitchFamily="18" charset="0"/>
              </a:rPr>
              <a:t>послуг (крім комунальних) - </a:t>
            </a:r>
            <a:r>
              <a:rPr lang="uk-UA" b="1" dirty="0">
                <a:solidFill>
                  <a:schemeClr val="bg1"/>
                </a:solidFill>
                <a:ea typeface="Times New Roman" panose="02020603050405020304" pitchFamily="18" charset="0"/>
              </a:rPr>
              <a:t>6 008,0 </a:t>
            </a:r>
            <a:r>
              <a:rPr lang="uk-UA" dirty="0">
                <a:solidFill>
                  <a:schemeClr val="bg1"/>
                </a:solidFill>
                <a:ea typeface="Times New Roman" panose="02020603050405020304" pitchFamily="18" charset="0"/>
              </a:rPr>
              <a:t>тис. грн (1,7%);</a:t>
            </a:r>
            <a:endParaRPr lang="uk-UA" sz="1600" dirty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навчання </a:t>
            </a:r>
            <a:r>
              <a:rPr lang="uk-UA" dirty="0">
                <a:solidFill>
                  <a:schemeClr val="bg1"/>
                </a:solidFill>
                <a:ea typeface="Times New Roman" panose="02020603050405020304" pitchFamily="18" charset="0"/>
              </a:rPr>
              <a:t>персоналу - </a:t>
            </a:r>
            <a:r>
              <a:rPr lang="uk-UA" b="1" dirty="0">
                <a:solidFill>
                  <a:schemeClr val="bg1"/>
                </a:solidFill>
                <a:ea typeface="Times New Roman" panose="02020603050405020304" pitchFamily="18" charset="0"/>
              </a:rPr>
              <a:t>16,6</a:t>
            </a:r>
            <a:r>
              <a:rPr lang="uk-UA" dirty="0">
                <a:solidFill>
                  <a:schemeClr val="bg1"/>
                </a:solidFill>
                <a:ea typeface="Times New Roman" panose="02020603050405020304" pitchFamily="18" charset="0"/>
              </a:rPr>
              <a:t> тис. грн;</a:t>
            </a:r>
            <a:endParaRPr lang="uk-UA" sz="1600" dirty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інші </a:t>
            </a:r>
            <a:r>
              <a:rPr lang="uk-UA" dirty="0">
                <a:solidFill>
                  <a:schemeClr val="bg1"/>
                </a:solidFill>
                <a:ea typeface="Times New Roman" panose="02020603050405020304" pitchFamily="18" charset="0"/>
              </a:rPr>
              <a:t>видатки (податки та збори) - </a:t>
            </a:r>
            <a:r>
              <a:rPr lang="uk-UA" b="1" dirty="0">
                <a:solidFill>
                  <a:schemeClr val="bg1"/>
                </a:solidFill>
                <a:ea typeface="Times New Roman" panose="02020603050405020304" pitchFamily="18" charset="0"/>
              </a:rPr>
              <a:t>132,6</a:t>
            </a:r>
            <a:r>
              <a:rPr lang="uk-UA" dirty="0">
                <a:solidFill>
                  <a:schemeClr val="bg1"/>
                </a:solidFill>
                <a:ea typeface="Times New Roman" panose="02020603050405020304" pitchFamily="18" charset="0"/>
              </a:rPr>
              <a:t> тис. грн;</a:t>
            </a:r>
            <a:endParaRPr lang="uk-UA" sz="1600" dirty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виплату </a:t>
            </a:r>
            <a:r>
              <a:rPr lang="uk-UA" dirty="0">
                <a:solidFill>
                  <a:schemeClr val="bg1"/>
                </a:solidFill>
                <a:ea typeface="Times New Roman" panose="02020603050405020304" pitchFamily="18" charset="0"/>
              </a:rPr>
              <a:t>пенсій і допомоги (відшкодування Пенсійному фонду виплат по пільгових пенсіях при достроковому виході на пенсію) - </a:t>
            </a:r>
            <a:r>
              <a:rPr lang="uk-UA" b="1" dirty="0">
                <a:solidFill>
                  <a:schemeClr val="bg1"/>
                </a:solidFill>
                <a:ea typeface="Times New Roman" panose="02020603050405020304" pitchFamily="18" charset="0"/>
              </a:rPr>
              <a:t>969,3</a:t>
            </a:r>
            <a:r>
              <a:rPr lang="uk-UA" dirty="0">
                <a:solidFill>
                  <a:schemeClr val="bg1"/>
                </a:solidFill>
                <a:ea typeface="Times New Roman" panose="02020603050405020304" pitchFamily="18" charset="0"/>
              </a:rPr>
              <a:t> тис. грн (0,3 %);   </a:t>
            </a:r>
            <a:endParaRPr lang="uk-UA" sz="1600" dirty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dirty="0">
                <a:solidFill>
                  <a:schemeClr val="bg1"/>
                </a:solidFill>
                <a:ea typeface="Times New Roman" panose="02020603050405020304" pitchFamily="18" charset="0"/>
              </a:rPr>
              <a:t>відшкодування витрат, пов’язаних з відпуском лікарських засобів за рецептами лікарів безоплатно і на пільгових умовах громадянам, які мають на це право відповідно до законодавства - </a:t>
            </a:r>
            <a:r>
              <a:rPr lang="uk-UA" b="1" dirty="0">
                <a:solidFill>
                  <a:schemeClr val="bg1"/>
                </a:solidFill>
                <a:ea typeface="Times New Roman" panose="02020603050405020304" pitchFamily="18" charset="0"/>
              </a:rPr>
              <a:t>1,9</a:t>
            </a:r>
            <a:r>
              <a:rPr lang="uk-UA" dirty="0">
                <a:solidFill>
                  <a:schemeClr val="bg1"/>
                </a:solidFill>
                <a:ea typeface="Times New Roman" panose="02020603050405020304" pitchFamily="18" charset="0"/>
              </a:rPr>
              <a:t> тис. грн;</a:t>
            </a:r>
            <a:endParaRPr lang="uk-UA" sz="1600" dirty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dirty="0">
                <a:solidFill>
                  <a:schemeClr val="bg1"/>
                </a:solidFill>
                <a:ea typeface="Times New Roman" panose="02020603050405020304" pitchFamily="18" charset="0"/>
              </a:rPr>
              <a:t>придбання обладнання і предметів довготривалого користування </a:t>
            </a:r>
            <a:r>
              <a:rPr lang="uk-UA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- </a:t>
            </a:r>
            <a:r>
              <a:rPr lang="uk-UA" b="1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5192,4</a:t>
            </a:r>
            <a:r>
              <a:rPr lang="uk-UA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 </a:t>
            </a:r>
            <a:r>
              <a:rPr lang="uk-UA" dirty="0">
                <a:solidFill>
                  <a:schemeClr val="bg1"/>
                </a:solidFill>
                <a:ea typeface="Times New Roman" panose="02020603050405020304" pitchFamily="18" charset="0"/>
              </a:rPr>
              <a:t>тис. грн (1,5%).</a:t>
            </a:r>
            <a:endParaRPr lang="uk-UA" sz="1600" dirty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dirty="0">
                <a:solidFill>
                  <a:schemeClr val="bg1"/>
                </a:solidFill>
                <a:ea typeface="Times New Roman" panose="02020603050405020304" pitchFamily="18" charset="0"/>
              </a:rPr>
              <a:t>капітальний ремонт - </a:t>
            </a:r>
            <a:r>
              <a:rPr lang="uk-UA" b="1" dirty="0">
                <a:solidFill>
                  <a:schemeClr val="bg1"/>
                </a:solidFill>
                <a:ea typeface="Times New Roman" panose="02020603050405020304" pitchFamily="18" charset="0"/>
              </a:rPr>
              <a:t>175,0</a:t>
            </a:r>
            <a:r>
              <a:rPr lang="uk-UA" dirty="0">
                <a:solidFill>
                  <a:schemeClr val="bg1"/>
                </a:solidFill>
                <a:ea typeface="Times New Roman" panose="02020603050405020304" pitchFamily="18" charset="0"/>
              </a:rPr>
              <a:t> тис. грн.</a:t>
            </a:r>
            <a:endParaRPr lang="uk-UA" sz="1600" dirty="0">
              <a:solidFill>
                <a:schemeClr val="bg1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48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5653880"/>
              </p:ext>
            </p:extLst>
          </p:nvPr>
        </p:nvGraphicFramePr>
        <p:xfrm>
          <a:off x="0" y="116633"/>
          <a:ext cx="9144000" cy="2376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2257170"/>
            <a:ext cx="8928991" cy="45854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uk-UA" sz="1500" b="1" dirty="0">
                <a:solidFill>
                  <a:schemeClr val="bg1"/>
                </a:solidFill>
              </a:rPr>
              <a:t>дітей віком  від 3-х років, хворих на </a:t>
            </a:r>
            <a:r>
              <a:rPr lang="uk-UA" sz="1500" b="1" dirty="0" err="1">
                <a:solidFill>
                  <a:schemeClr val="bg1"/>
                </a:solidFill>
              </a:rPr>
              <a:t>фенілкетонурію</a:t>
            </a:r>
            <a:r>
              <a:rPr lang="uk-UA" sz="1500" b="1" dirty="0">
                <a:solidFill>
                  <a:schemeClr val="bg1"/>
                </a:solidFill>
              </a:rPr>
              <a:t>, препаратами дієтичного харчування </a:t>
            </a:r>
            <a:r>
              <a:rPr lang="uk-UA" sz="1500" b="1" dirty="0" smtClean="0">
                <a:solidFill>
                  <a:schemeClr val="bg1"/>
                </a:solidFill>
              </a:rPr>
              <a:t>– 691,0 </a:t>
            </a:r>
            <a:r>
              <a:rPr lang="uk-UA" sz="1500" b="1" dirty="0">
                <a:solidFill>
                  <a:schemeClr val="bg1"/>
                </a:solidFill>
              </a:rPr>
              <a:t>тис. грн;</a:t>
            </a:r>
          </a:p>
          <a:p>
            <a:pPr algn="just"/>
            <a:r>
              <a:rPr lang="uk-UA" sz="1500" b="1" dirty="0">
                <a:solidFill>
                  <a:schemeClr val="bg1"/>
                </a:solidFill>
              </a:rPr>
              <a:t>дітей з інвалідністю  медичними виробами (підгузками та ін.) </a:t>
            </a:r>
            <a:r>
              <a:rPr lang="uk-UA" sz="1500" b="1" dirty="0" smtClean="0">
                <a:solidFill>
                  <a:schemeClr val="bg1"/>
                </a:solidFill>
              </a:rPr>
              <a:t>– 254,0</a:t>
            </a:r>
            <a:r>
              <a:rPr lang="uk-UA" sz="1500" b="1" dirty="0">
                <a:solidFill>
                  <a:schemeClr val="bg1"/>
                </a:solidFill>
              </a:rPr>
              <a:t> тис. грн;</a:t>
            </a:r>
          </a:p>
          <a:p>
            <a:pPr algn="just"/>
            <a:r>
              <a:rPr lang="uk-UA" sz="1500" b="1" dirty="0">
                <a:solidFill>
                  <a:schemeClr val="bg1"/>
                </a:solidFill>
              </a:rPr>
              <a:t>осіб з інвалідністю медичними виробами (кало-, сечоприймачами та ін.) </a:t>
            </a:r>
            <a:r>
              <a:rPr lang="uk-UA" sz="1500" b="1" dirty="0" smtClean="0">
                <a:solidFill>
                  <a:schemeClr val="bg1"/>
                </a:solidFill>
              </a:rPr>
              <a:t>-1</a:t>
            </a:r>
            <a:r>
              <a:rPr lang="uk-UA" sz="1500" b="1" dirty="0">
                <a:solidFill>
                  <a:schemeClr val="bg1"/>
                </a:solidFill>
              </a:rPr>
              <a:t> </a:t>
            </a:r>
            <a:r>
              <a:rPr lang="uk-UA" sz="1500" b="1" dirty="0" smtClean="0">
                <a:solidFill>
                  <a:schemeClr val="bg1"/>
                </a:solidFill>
              </a:rPr>
              <a:t>016,5</a:t>
            </a:r>
            <a:r>
              <a:rPr lang="uk-UA" sz="1500" b="1" dirty="0" smtClean="0">
                <a:solidFill>
                  <a:schemeClr val="bg1"/>
                </a:solidFill>
              </a:rPr>
              <a:t> </a:t>
            </a:r>
            <a:r>
              <a:rPr lang="uk-UA" sz="1500" b="1" dirty="0">
                <a:solidFill>
                  <a:schemeClr val="bg1"/>
                </a:solidFill>
              </a:rPr>
              <a:t>тис. грн;</a:t>
            </a:r>
          </a:p>
          <a:p>
            <a:pPr algn="just"/>
            <a:r>
              <a:rPr lang="uk-UA" sz="1500" b="1" dirty="0">
                <a:solidFill>
                  <a:schemeClr val="bg1"/>
                </a:solidFill>
              </a:rPr>
              <a:t>пільгових категорій населення безкоштовним зубопротезуванням та лікуванням стоматологічних </a:t>
            </a:r>
            <a:r>
              <a:rPr lang="uk-UA" sz="1500" b="1" dirty="0" smtClean="0">
                <a:solidFill>
                  <a:schemeClr val="bg1"/>
                </a:solidFill>
              </a:rPr>
              <a:t>захворювань</a:t>
            </a:r>
            <a:r>
              <a:rPr lang="uk-UA" sz="1500" b="1" dirty="0">
                <a:solidFill>
                  <a:schemeClr val="bg1"/>
                </a:solidFill>
              </a:rPr>
              <a:t> </a:t>
            </a:r>
            <a:r>
              <a:rPr lang="uk-UA" sz="1500" b="1" dirty="0" smtClean="0">
                <a:solidFill>
                  <a:schemeClr val="bg1"/>
                </a:solidFill>
              </a:rPr>
              <a:t>– </a:t>
            </a:r>
            <a:r>
              <a:rPr lang="uk-UA" sz="1500" b="1" dirty="0" smtClean="0">
                <a:solidFill>
                  <a:schemeClr val="bg1"/>
                </a:solidFill>
              </a:rPr>
              <a:t>1 524,8</a:t>
            </a:r>
            <a:r>
              <a:rPr lang="uk-UA" sz="1500" b="1" dirty="0" smtClean="0">
                <a:solidFill>
                  <a:schemeClr val="bg1"/>
                </a:solidFill>
              </a:rPr>
              <a:t> </a:t>
            </a:r>
            <a:r>
              <a:rPr lang="uk-UA" sz="1500" b="1" dirty="0">
                <a:solidFill>
                  <a:schemeClr val="bg1"/>
                </a:solidFill>
              </a:rPr>
              <a:t>тис. грн;</a:t>
            </a:r>
          </a:p>
          <a:p>
            <a:pPr algn="just"/>
            <a:r>
              <a:rPr lang="uk-UA" sz="1500" b="1" dirty="0">
                <a:solidFill>
                  <a:schemeClr val="bg1"/>
                </a:solidFill>
              </a:rPr>
              <a:t>стаціонарної та амбулаторної медичної допомоги ветеранів війни, учасникам бойових дій в АТО/ООС </a:t>
            </a:r>
            <a:r>
              <a:rPr lang="uk-UA" sz="1500" b="1" dirty="0" smtClean="0">
                <a:solidFill>
                  <a:schemeClr val="bg1"/>
                </a:solidFill>
              </a:rPr>
              <a:t>та </a:t>
            </a:r>
            <a:r>
              <a:rPr lang="uk-UA" sz="1500" b="1" dirty="0">
                <a:solidFill>
                  <a:schemeClr val="bg1"/>
                </a:solidFill>
              </a:rPr>
              <a:t>членам їх сімей – </a:t>
            </a:r>
            <a:r>
              <a:rPr lang="uk-UA" sz="1500" b="1" dirty="0" smtClean="0">
                <a:solidFill>
                  <a:schemeClr val="bg1"/>
                </a:solidFill>
              </a:rPr>
              <a:t>151,0</a:t>
            </a:r>
            <a:r>
              <a:rPr lang="uk-UA" sz="1500" b="1" dirty="0" smtClean="0">
                <a:solidFill>
                  <a:schemeClr val="bg1"/>
                </a:solidFill>
              </a:rPr>
              <a:t> </a:t>
            </a:r>
            <a:r>
              <a:rPr lang="uk-UA" sz="1500" b="1" dirty="0">
                <a:solidFill>
                  <a:schemeClr val="bg1"/>
                </a:solidFill>
              </a:rPr>
              <a:t>тис. грн;</a:t>
            </a:r>
          </a:p>
          <a:p>
            <a:pPr algn="just"/>
            <a:r>
              <a:rPr lang="uk-UA" sz="1500" b="1" dirty="0">
                <a:solidFill>
                  <a:schemeClr val="bg1"/>
                </a:solidFill>
              </a:rPr>
              <a:t>дітей, хворих на цукровий діабет, ланцетами та інсуліновими голками – </a:t>
            </a:r>
            <a:r>
              <a:rPr lang="uk-UA" sz="1500" b="1" dirty="0" smtClean="0">
                <a:solidFill>
                  <a:schemeClr val="bg1"/>
                </a:solidFill>
              </a:rPr>
              <a:t>586,5,0 </a:t>
            </a:r>
            <a:r>
              <a:rPr lang="uk-UA" sz="1500" b="1" dirty="0">
                <a:solidFill>
                  <a:schemeClr val="bg1"/>
                </a:solidFill>
              </a:rPr>
              <a:t>тис. грн;</a:t>
            </a:r>
          </a:p>
          <a:p>
            <a:pPr algn="just"/>
            <a:r>
              <a:rPr lang="uk-UA" sz="1500" b="1" dirty="0" smtClean="0">
                <a:solidFill>
                  <a:schemeClr val="bg1"/>
                </a:solidFill>
              </a:rPr>
              <a:t>проведення </a:t>
            </a:r>
            <a:r>
              <a:rPr lang="uk-UA" sz="1500" b="1" dirty="0">
                <a:solidFill>
                  <a:schemeClr val="bg1"/>
                </a:solidFill>
              </a:rPr>
              <a:t>медичних оглядів та тестування працівників бюджетних закладів </a:t>
            </a:r>
            <a:r>
              <a:rPr lang="uk-UA" sz="1500" b="1" dirty="0" smtClean="0">
                <a:solidFill>
                  <a:schemeClr val="bg1"/>
                </a:solidFill>
              </a:rPr>
              <a:t>– 397,4 </a:t>
            </a:r>
            <a:r>
              <a:rPr lang="uk-UA" sz="1500" b="1" dirty="0">
                <a:solidFill>
                  <a:schemeClr val="bg1"/>
                </a:solidFill>
              </a:rPr>
              <a:t>тис. грн</a:t>
            </a:r>
            <a:r>
              <a:rPr lang="uk-UA" sz="1500" b="1" dirty="0" smtClean="0">
                <a:solidFill>
                  <a:schemeClr val="bg1"/>
                </a:solidFill>
              </a:rPr>
              <a:t>;</a:t>
            </a:r>
          </a:p>
          <a:p>
            <a:pPr algn="just"/>
            <a:r>
              <a:rPr lang="uk-UA" sz="1500" b="1" dirty="0">
                <a:solidFill>
                  <a:schemeClr val="bg1"/>
                </a:solidFill>
              </a:rPr>
              <a:t>профілактики раку шийки матки шляхом вакцинації дівчат та жінок проти вірусу  папіломи людини – 149,3 тис. грн;</a:t>
            </a:r>
          </a:p>
          <a:p>
            <a:pPr algn="just"/>
            <a:r>
              <a:rPr lang="uk-UA" sz="1500" b="1" dirty="0">
                <a:solidFill>
                  <a:schemeClr val="bg1"/>
                </a:solidFill>
              </a:rPr>
              <a:t>вакцинами  закладів охорони здоров'я у разі відсутності централізованих постачань – 249,5 тис. грн</a:t>
            </a:r>
            <a:r>
              <a:rPr lang="uk-UA" sz="1500" b="1" dirty="0" smtClean="0">
                <a:solidFill>
                  <a:schemeClr val="bg1"/>
                </a:solidFill>
              </a:rPr>
              <a:t>;</a:t>
            </a:r>
            <a:endParaRPr lang="uk-UA" sz="1500" b="1" dirty="0">
              <a:solidFill>
                <a:schemeClr val="bg1"/>
              </a:solidFill>
            </a:endParaRPr>
          </a:p>
          <a:p>
            <a:pPr algn="just"/>
            <a:r>
              <a:rPr lang="uk-UA" sz="1500" b="1" dirty="0" smtClean="0">
                <a:solidFill>
                  <a:schemeClr val="bg1"/>
                </a:solidFill>
              </a:rPr>
              <a:t>і</a:t>
            </a:r>
            <a:r>
              <a:rPr lang="ru-RU" sz="1500" b="1" dirty="0" err="1">
                <a:solidFill>
                  <a:schemeClr val="bg1"/>
                </a:solidFill>
              </a:rPr>
              <a:t>нформаційно-технічне</a:t>
            </a:r>
            <a:r>
              <a:rPr lang="ru-RU" sz="1500" b="1" dirty="0">
                <a:solidFill>
                  <a:schemeClr val="bg1"/>
                </a:solidFill>
              </a:rPr>
              <a:t> </a:t>
            </a:r>
            <a:r>
              <a:rPr lang="ru-RU" sz="1500" b="1" dirty="0" err="1">
                <a:solidFill>
                  <a:schemeClr val="bg1"/>
                </a:solidFill>
              </a:rPr>
              <a:t>забезпечення</a:t>
            </a:r>
            <a:r>
              <a:rPr lang="ru-RU" sz="1500" b="1" dirty="0">
                <a:solidFill>
                  <a:schemeClr val="bg1"/>
                </a:solidFill>
              </a:rPr>
              <a:t> та </a:t>
            </a:r>
            <a:r>
              <a:rPr lang="ru-RU" sz="1500" b="1" dirty="0" err="1">
                <a:solidFill>
                  <a:schemeClr val="bg1"/>
                </a:solidFill>
              </a:rPr>
              <a:t>медична</a:t>
            </a:r>
            <a:r>
              <a:rPr lang="ru-RU" sz="1500" b="1" dirty="0">
                <a:solidFill>
                  <a:schemeClr val="bg1"/>
                </a:solidFill>
              </a:rPr>
              <a:t> статистика по </a:t>
            </a:r>
            <a:r>
              <a:rPr lang="ru-RU" sz="1500" b="1" dirty="0" err="1">
                <a:solidFill>
                  <a:schemeClr val="bg1"/>
                </a:solidFill>
              </a:rPr>
              <a:t>галузі</a:t>
            </a:r>
            <a:r>
              <a:rPr lang="ru-RU" sz="1500" b="1" dirty="0">
                <a:solidFill>
                  <a:schemeClr val="bg1"/>
                </a:solidFill>
              </a:rPr>
              <a:t> </a:t>
            </a:r>
            <a:r>
              <a:rPr lang="ru-RU" sz="1500" b="1" dirty="0" err="1">
                <a:solidFill>
                  <a:schemeClr val="bg1"/>
                </a:solidFill>
              </a:rPr>
              <a:t>охорони</a:t>
            </a:r>
            <a:r>
              <a:rPr lang="ru-RU" sz="1500" b="1" dirty="0">
                <a:solidFill>
                  <a:schemeClr val="bg1"/>
                </a:solidFill>
              </a:rPr>
              <a:t> </a:t>
            </a:r>
            <a:r>
              <a:rPr lang="ru-RU" sz="1500" b="1" dirty="0" err="1">
                <a:solidFill>
                  <a:schemeClr val="bg1"/>
                </a:solidFill>
              </a:rPr>
              <a:t>здоров'я</a:t>
            </a:r>
            <a:r>
              <a:rPr lang="uk-UA" sz="1500" b="1" dirty="0">
                <a:solidFill>
                  <a:schemeClr val="bg1"/>
                </a:solidFill>
              </a:rPr>
              <a:t>  - </a:t>
            </a:r>
            <a:r>
              <a:rPr lang="uk-UA" sz="1500" b="1" dirty="0" smtClean="0">
                <a:solidFill>
                  <a:schemeClr val="bg1"/>
                </a:solidFill>
              </a:rPr>
              <a:t>907,4</a:t>
            </a:r>
            <a:r>
              <a:rPr lang="uk-UA" sz="1500" b="1" dirty="0" smtClean="0">
                <a:solidFill>
                  <a:schemeClr val="bg1"/>
                </a:solidFill>
              </a:rPr>
              <a:t> </a:t>
            </a:r>
            <a:r>
              <a:rPr lang="uk-UA" sz="1500" b="1" dirty="0">
                <a:solidFill>
                  <a:schemeClr val="bg1"/>
                </a:solidFill>
              </a:rPr>
              <a:t>тис. грн;</a:t>
            </a:r>
          </a:p>
          <a:p>
            <a:pPr algn="just"/>
            <a:r>
              <a:rPr lang="ru-RU" sz="1500" b="1" dirty="0" err="1">
                <a:solidFill>
                  <a:schemeClr val="bg1"/>
                </a:solidFill>
              </a:rPr>
              <a:t>зміцнення</a:t>
            </a:r>
            <a:r>
              <a:rPr lang="ru-RU" sz="1500" b="1" dirty="0">
                <a:solidFill>
                  <a:schemeClr val="bg1"/>
                </a:solidFill>
              </a:rPr>
              <a:t> </a:t>
            </a:r>
            <a:r>
              <a:rPr lang="ru-RU" sz="1500" b="1" dirty="0" err="1">
                <a:solidFill>
                  <a:schemeClr val="bg1"/>
                </a:solidFill>
              </a:rPr>
              <a:t>матеріально-технічної</a:t>
            </a:r>
            <a:r>
              <a:rPr lang="ru-RU" sz="1500" b="1" dirty="0">
                <a:solidFill>
                  <a:schemeClr val="bg1"/>
                </a:solidFill>
              </a:rPr>
              <a:t> </a:t>
            </a:r>
            <a:r>
              <a:rPr lang="ru-RU" sz="1500" b="1" dirty="0" err="1">
                <a:solidFill>
                  <a:schemeClr val="bg1"/>
                </a:solidFill>
              </a:rPr>
              <a:t>бази</a:t>
            </a:r>
            <a:r>
              <a:rPr lang="ru-RU" sz="1500" b="1" dirty="0">
                <a:solidFill>
                  <a:schemeClr val="bg1"/>
                </a:solidFill>
              </a:rPr>
              <a:t> </a:t>
            </a:r>
            <a:r>
              <a:rPr lang="ru-RU" sz="1500" b="1" dirty="0" err="1">
                <a:solidFill>
                  <a:schemeClr val="bg1"/>
                </a:solidFill>
              </a:rPr>
              <a:t>закладів</a:t>
            </a:r>
            <a:r>
              <a:rPr lang="ru-RU" sz="1500" b="1" dirty="0">
                <a:solidFill>
                  <a:schemeClr val="bg1"/>
                </a:solidFill>
              </a:rPr>
              <a:t> </a:t>
            </a:r>
            <a:r>
              <a:rPr lang="ru-RU" sz="1500" b="1" dirty="0" err="1">
                <a:solidFill>
                  <a:schemeClr val="bg1"/>
                </a:solidFill>
              </a:rPr>
              <a:t>охорони</a:t>
            </a:r>
            <a:r>
              <a:rPr lang="ru-RU" sz="1500" b="1" dirty="0">
                <a:solidFill>
                  <a:schemeClr val="bg1"/>
                </a:solidFill>
              </a:rPr>
              <a:t> </a:t>
            </a:r>
            <a:r>
              <a:rPr lang="ru-RU" sz="1500" b="1" dirty="0" err="1">
                <a:solidFill>
                  <a:schemeClr val="bg1"/>
                </a:solidFill>
              </a:rPr>
              <a:t>здоров'я</a:t>
            </a:r>
            <a:r>
              <a:rPr lang="ru-RU" sz="1500" b="1" dirty="0">
                <a:solidFill>
                  <a:schemeClr val="bg1"/>
                </a:solidFill>
              </a:rPr>
              <a:t> </a:t>
            </a:r>
            <a:r>
              <a:rPr lang="ru-RU" sz="1500" b="1" dirty="0" err="1">
                <a:solidFill>
                  <a:schemeClr val="bg1"/>
                </a:solidFill>
              </a:rPr>
              <a:t>міста</a:t>
            </a:r>
            <a:r>
              <a:rPr lang="uk-UA" sz="1500" b="1" dirty="0">
                <a:solidFill>
                  <a:schemeClr val="bg1"/>
                </a:solidFill>
              </a:rPr>
              <a:t> -  </a:t>
            </a:r>
            <a:r>
              <a:rPr lang="uk-UA" sz="1500" b="1" dirty="0" smtClean="0">
                <a:solidFill>
                  <a:schemeClr val="bg1"/>
                </a:solidFill>
              </a:rPr>
              <a:t>3 939,3</a:t>
            </a:r>
            <a:r>
              <a:rPr lang="uk-UA" sz="1500" b="1" dirty="0" smtClean="0">
                <a:solidFill>
                  <a:schemeClr val="bg1"/>
                </a:solidFill>
              </a:rPr>
              <a:t> </a:t>
            </a:r>
            <a:r>
              <a:rPr lang="uk-UA" sz="1500" b="1" dirty="0">
                <a:solidFill>
                  <a:schemeClr val="bg1"/>
                </a:solidFill>
              </a:rPr>
              <a:t>тис. грн.</a:t>
            </a:r>
          </a:p>
          <a:p>
            <a:pPr>
              <a:lnSpc>
                <a:spcPct val="80000"/>
              </a:lnSpc>
              <a:buClrTx/>
              <a:buFont typeface="Wingdings" pitchFamily="2" charset="2"/>
              <a:buChar char="ü"/>
            </a:pPr>
            <a:endParaRPr lang="ru-RU" sz="1400" b="1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Tx/>
              <a:buFont typeface="Wingdings" pitchFamily="2" charset="2"/>
              <a:buChar char="ü"/>
            </a:pPr>
            <a:endParaRPr lang="ru-RU" sz="1600" b="1" dirty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Tx/>
              <a:buFont typeface="Wingdings" pitchFamily="2" charset="2"/>
              <a:buChar char="ü"/>
            </a:pPr>
            <a:endParaRPr lang="ru-RU" sz="1600" b="1" dirty="0" smtClean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29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1554484" y="1340768"/>
            <a:ext cx="6041852" cy="1828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20000"/>
              </a:spcBef>
              <a:defRPr/>
            </a:pPr>
            <a:r>
              <a:rPr lang="uk-UA" sz="4000" dirty="0" smtClean="0">
                <a:solidFill>
                  <a:srgbClr val="0000FF"/>
                </a:solidFill>
                <a:effectLst/>
                <a:latin typeface="+mn-lt"/>
              </a:rPr>
              <a:t>Аналіз роботи за зверненнями громадян</a:t>
            </a:r>
            <a:endParaRPr lang="uk-UA" sz="4000" dirty="0">
              <a:solidFill>
                <a:srgbClr val="0000FF"/>
              </a:solidFill>
              <a:effectLst/>
              <a:latin typeface="+mn-lt"/>
            </a:endParaRPr>
          </a:p>
        </p:txBody>
      </p:sp>
      <p:pic>
        <p:nvPicPr>
          <p:cNvPr id="4098" name="Picture 2" descr="E:\Мои документы\Downloads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842" y="3169568"/>
            <a:ext cx="1667135" cy="1481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201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89735" y="185918"/>
            <a:ext cx="8568952" cy="706090"/>
          </a:xfrm>
        </p:spPr>
        <p:txBody>
          <a:bodyPr>
            <a:noAutofit/>
          </a:bodyPr>
          <a:lstStyle/>
          <a:p>
            <a:r>
              <a:rPr lang="ru-RU" sz="3200" u="sng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Спроможна</a:t>
            </a:r>
            <a:r>
              <a:rPr lang="ru-RU" sz="32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мережа м. </a:t>
            </a:r>
            <a:r>
              <a:rPr lang="ru-RU" sz="3200" u="sng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Кропивницького</a:t>
            </a:r>
            <a:endParaRPr lang="ru-RU" sz="3200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Содержимое 2"/>
          <p:cNvSpPr>
            <a:spLocks noGrp="1"/>
          </p:cNvSpPr>
          <p:nvPr>
            <p:ph idx="1"/>
          </p:nvPr>
        </p:nvSpPr>
        <p:spPr>
          <a:xfrm>
            <a:off x="303416" y="1319671"/>
            <a:ext cx="4643679" cy="4989649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uk-UA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Кластерні заклади охорони здоров'я – </a:t>
            </a:r>
            <a:r>
              <a:rPr lang="uk-UA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(ЛШМД, ЦМЛ) </a:t>
            </a:r>
            <a:endParaRPr lang="uk-UA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uk-UA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Загальні заклади охорони здоров’я – </a:t>
            </a:r>
            <a:r>
              <a:rPr lang="uk-UA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(ДМЛ)</a:t>
            </a:r>
            <a:endParaRPr lang="uk-UA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uk-UA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Надавачі медичних </a:t>
            </a:r>
            <a:r>
              <a:rPr lang="uk-UA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послуг на первинному рівні допомогу </a:t>
            </a:r>
            <a:r>
              <a:rPr lang="uk-UA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uk-UA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 descr="E:\12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88" t="17537" r="15840" b="14443"/>
          <a:stretch/>
        </p:blipFill>
        <p:spPr bwMode="auto">
          <a:xfrm>
            <a:off x="4749700" y="1203594"/>
            <a:ext cx="3702986" cy="48592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Рисунок 33" descr="логотип красного креста, Больница Медицинский знак Здоровья, Медицинский  Крест, логотип, знак, медицина png | PNGW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20043" y="2380067"/>
            <a:ext cx="252855" cy="1403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" name="Групувати 22"/>
          <p:cNvGrpSpPr/>
          <p:nvPr/>
        </p:nvGrpSpPr>
        <p:grpSpPr>
          <a:xfrm>
            <a:off x="5868144" y="1628800"/>
            <a:ext cx="1728192" cy="3888432"/>
            <a:chOff x="0" y="0"/>
            <a:chExt cx="981575" cy="2340016"/>
          </a:xfrm>
        </p:grpSpPr>
        <p:pic>
          <p:nvPicPr>
            <p:cNvPr id="24" name="Рисунок 23" descr="логотип красного креста, Больница Медицинский знак Здоровья, Медицинский  Крест, логотип, знак, медицина png | PNGWi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50778" y="0"/>
              <a:ext cx="149860" cy="977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Рисунок 24" descr="логотип красного креста, Больница Медицинский знак Здоровья, Медицинский  Крест, логотип, знак, медицина png | PNGWi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39885" y="2242226"/>
              <a:ext cx="149860" cy="977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Рисунок 25" descr="логотип красного креста, Больница Медицинский знак Здоровья, Медицинский  Крест, логотип, знак, медицина png | PNGWi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31715" y="1775298"/>
              <a:ext cx="149860" cy="977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Рисунок 26" descr="логотип красного креста, Больница Медицинский знак Здоровья, Медицинский  Крест, логотип, знак, медицина png | PNGWi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49030" y="1206230"/>
              <a:ext cx="149860" cy="977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Рисунок 27" descr="логотип красного креста, Больница Медицинский знак Здоровья, Медицинский  Крест, логотип, знак, медицина png | PNGWi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0" y="1882302"/>
              <a:ext cx="149860" cy="977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Рисунок 28" descr="логотип красного креста, Больница Медицинский знак Здоровья, Медицинский  Крест, логотип, знак, медицина png | PNGWi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21596" y="1468877"/>
              <a:ext cx="149860" cy="977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" name="Рисунок 29" descr="логотип красного креста, Больница Медицинский знак Здоровья, Медицинский  Крест, логотип, знак, медицина png | PNGWi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7276" y="758757"/>
              <a:ext cx="149860" cy="977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" name="Рисунок 30" descr="Трансформування системи охорони здоров'я: три тенденції формування галузі |"/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prstClr val="black"/>
                <a:srgbClr val="C0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749" t="18874" r="28296" b="23141"/>
            <a:stretch/>
          </p:blipFill>
          <p:spPr bwMode="auto">
            <a:xfrm>
              <a:off x="272374" y="724711"/>
              <a:ext cx="168910" cy="15938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2" name="Рисунок 31" descr="Трансформування системи охорони здоров'я: три тенденції формування галузі |"/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prstClr val="black"/>
                <a:srgbClr val="C0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749" t="18874" r="28296" b="23141"/>
            <a:stretch/>
          </p:blipFill>
          <p:spPr bwMode="auto">
            <a:xfrm rot="186135">
              <a:off x="257783" y="924128"/>
              <a:ext cx="154940" cy="14668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3" name="Рисунок 32" descr="Трансформування системи охорони здоров'я: три тенденції формування галузі |"/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prstClr val="black"/>
                <a:srgbClr val="C0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749" t="18874" r="28296" b="23141"/>
            <a:stretch/>
          </p:blipFill>
          <p:spPr bwMode="auto">
            <a:xfrm>
              <a:off x="63230" y="924128"/>
              <a:ext cx="148590" cy="1409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5496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-19571"/>
            <a:ext cx="7308304" cy="1072307"/>
          </a:xfrm>
        </p:spPr>
        <p:txBody>
          <a:bodyPr>
            <a:noAutofit/>
          </a:bodyPr>
          <a:lstStyle/>
          <a:p>
            <a:r>
              <a:rPr lang="uk-UA" sz="3600" dirty="0">
                <a:solidFill>
                  <a:srgbClr val="0000FF"/>
                </a:solidFill>
                <a:effectLst/>
                <a:latin typeface="Times New Roman"/>
              </a:rPr>
              <a:t>Розподіл </a:t>
            </a:r>
            <a:r>
              <a:rPr lang="uk-UA" sz="3600" dirty="0" smtClean="0">
                <a:solidFill>
                  <a:srgbClr val="0000FF"/>
                </a:solidFill>
                <a:effectLst/>
                <a:latin typeface="Times New Roman"/>
              </a:rPr>
              <a:t>звернень</a:t>
            </a:r>
            <a:endParaRPr lang="ru-RU" sz="3600" dirty="0">
              <a:solidFill>
                <a:srgbClr val="0000FF"/>
              </a:solidFill>
              <a:effectLst/>
            </a:endParaRPr>
          </a:p>
        </p:txBody>
      </p:sp>
      <p:pic>
        <p:nvPicPr>
          <p:cNvPr id="7170" name="Picture 2" descr="E:\Мои документы\Downloads\Semei--nyii---vrac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38" y="93982"/>
            <a:ext cx="2376264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кутник 4"/>
          <p:cNvSpPr/>
          <p:nvPr/>
        </p:nvSpPr>
        <p:spPr>
          <a:xfrm>
            <a:off x="285319" y="1644974"/>
            <a:ext cx="31926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uk-UA" dirty="0">
                <a:solidFill>
                  <a:srgbClr val="1F282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Протягом І </a:t>
            </a:r>
            <a:r>
              <a:rPr lang="uk-UA" dirty="0" smtClean="0">
                <a:solidFill>
                  <a:srgbClr val="1F282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півріччя </a:t>
            </a:r>
            <a:r>
              <a:rPr lang="uk-UA" dirty="0" smtClean="0">
                <a:solidFill>
                  <a:srgbClr val="1F282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2025 </a:t>
            </a:r>
            <a:r>
              <a:rPr lang="uk-UA" dirty="0">
                <a:solidFill>
                  <a:srgbClr val="1F282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року надійшло </a:t>
            </a:r>
            <a:r>
              <a:rPr lang="uk-UA" b="1" dirty="0" smtClean="0">
                <a:solidFill>
                  <a:srgbClr val="1F282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186 </a:t>
            </a:r>
            <a:r>
              <a:rPr lang="uk-UA" dirty="0">
                <a:solidFill>
                  <a:srgbClr val="1F282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звернень.</a:t>
            </a:r>
            <a:endParaRPr lang="uk-UA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b="1" i="1" dirty="0">
                <a:solidFill>
                  <a:srgbClr val="1F282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Звернення надійшли через</a:t>
            </a:r>
            <a:r>
              <a:rPr lang="uk-UA" b="1" i="1" dirty="0" smtClean="0">
                <a:solidFill>
                  <a:srgbClr val="1F282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uk-UA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078377909"/>
              </p:ext>
            </p:extLst>
          </p:nvPr>
        </p:nvGraphicFramePr>
        <p:xfrm>
          <a:off x="265686" y="2568305"/>
          <a:ext cx="4162298" cy="2372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340604802"/>
              </p:ext>
            </p:extLst>
          </p:nvPr>
        </p:nvGraphicFramePr>
        <p:xfrm>
          <a:off x="4509084" y="1844824"/>
          <a:ext cx="4572000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" name="Прямокутник 6"/>
          <p:cNvSpPr/>
          <p:nvPr/>
        </p:nvSpPr>
        <p:spPr>
          <a:xfrm>
            <a:off x="6145707" y="1364692"/>
            <a:ext cx="12987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uk-UA" b="1" i="1" dirty="0">
                <a:solidFill>
                  <a:srgbClr val="1F282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 видами:</a:t>
            </a:r>
            <a:endParaRPr lang="uk-UA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2585447356"/>
              </p:ext>
            </p:extLst>
          </p:nvPr>
        </p:nvGraphicFramePr>
        <p:xfrm>
          <a:off x="2267744" y="5311449"/>
          <a:ext cx="5040560" cy="1374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12" name="Прямокутник 11"/>
          <p:cNvSpPr/>
          <p:nvPr/>
        </p:nvSpPr>
        <p:spPr>
          <a:xfrm>
            <a:off x="2843808" y="4819575"/>
            <a:ext cx="29574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uk-UA" b="1" i="1" dirty="0">
                <a:solidFill>
                  <a:srgbClr val="1F282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 результатами розгляду:</a:t>
            </a:r>
            <a:endParaRPr lang="uk-UA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6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7176" y="9925"/>
            <a:ext cx="7416824" cy="682771"/>
          </a:xfrm>
        </p:spPr>
        <p:txBody>
          <a:bodyPr>
            <a:normAutofit/>
          </a:bodyPr>
          <a:lstStyle/>
          <a:p>
            <a:r>
              <a:rPr lang="uk-UA" sz="3600" dirty="0">
                <a:solidFill>
                  <a:srgbClr val="0000FF"/>
                </a:solidFill>
                <a:effectLst/>
                <a:latin typeface="Times New Roman"/>
              </a:rPr>
              <a:t>Розподіл по характеру звернень:</a:t>
            </a:r>
            <a:endParaRPr lang="ru-RU" sz="3600" dirty="0">
              <a:solidFill>
                <a:srgbClr val="0000FF"/>
              </a:solidFill>
              <a:effectLst/>
            </a:endParaRPr>
          </a:p>
        </p:txBody>
      </p:sp>
      <p:pic>
        <p:nvPicPr>
          <p:cNvPr id="4" name="Picture 6" descr="images (23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1189"/>
            <a:ext cx="1743152" cy="108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кутник 9"/>
          <p:cNvSpPr/>
          <p:nvPr/>
        </p:nvSpPr>
        <p:spPr>
          <a:xfrm>
            <a:off x="1850656" y="786462"/>
            <a:ext cx="58326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b="1" i="1" dirty="0">
                <a:solidFill>
                  <a:srgbClr val="1F282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Основні питання, що порушуються у зверненнях громадян</a:t>
            </a:r>
            <a:r>
              <a:rPr lang="uk-UA" b="1" i="1" dirty="0" smtClean="0">
                <a:solidFill>
                  <a:srgbClr val="1F282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uk-UA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906683922"/>
              </p:ext>
            </p:extLst>
          </p:nvPr>
        </p:nvGraphicFramePr>
        <p:xfrm>
          <a:off x="1815304" y="1432793"/>
          <a:ext cx="6069064" cy="53401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2112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Мои документы\Downloads\16-07-13-oxorona-zdoroviya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968" y="2060848"/>
            <a:ext cx="32004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E:\Мои документы\Downloads\скачанные файлы (9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56" y="2852936"/>
            <a:ext cx="2808312" cy="2688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E:\Мои документы\Downloads\скачанные файлы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980251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81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92" y="0"/>
            <a:ext cx="9144000" cy="1916832"/>
          </a:xfrm>
        </p:spPr>
        <p:txBody>
          <a:bodyPr>
            <a:normAutofit fontScale="90000"/>
          </a:bodyPr>
          <a:lstStyle/>
          <a:p>
            <a:r>
              <a:rPr lang="uk-UA" sz="6500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Кадрова </a:t>
            </a:r>
            <a:r>
              <a:rPr lang="uk-UA" sz="6500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ситуація</a:t>
            </a:r>
            <a:r>
              <a:rPr lang="uk-UA" sz="6500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6500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sz="2700" b="1" dirty="0">
                <a:ln w="6350"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latin typeface="Times New Roman"/>
              </a:rPr>
              <a:t>Число штатних посад </a:t>
            </a:r>
            <a:r>
              <a:rPr lang="uk-UA" sz="2700" b="1" dirty="0" smtClean="0">
                <a:ln w="6350"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latin typeface="Times New Roman"/>
              </a:rPr>
              <a:t>всіх працівників </a:t>
            </a:r>
            <a:r>
              <a:rPr lang="uk-UA" sz="2400" b="1" dirty="0" smtClean="0">
                <a:ln w="6350"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latin typeface="Times New Roman"/>
              </a:rPr>
              <a:t>– </a:t>
            </a:r>
            <a:r>
              <a:rPr lang="en-US" sz="2700" u="sng" dirty="0" smtClean="0">
                <a:solidFill>
                  <a:srgbClr val="0000CC"/>
                </a:solidFill>
                <a:effectLst/>
                <a:latin typeface="Times New Roman"/>
              </a:rPr>
              <a:t>2828,5</a:t>
            </a:r>
            <a:r>
              <a:rPr lang="uk-UA" sz="2700" b="1" u="sng" dirty="0" smtClean="0">
                <a:ln w="6350">
                  <a:noFill/>
                </a:ln>
                <a:solidFill>
                  <a:srgbClr val="0000CC"/>
                </a:solidFill>
                <a:effectLst/>
                <a:latin typeface="Times New Roman"/>
              </a:rPr>
              <a:t>,</a:t>
            </a:r>
            <a:r>
              <a:rPr lang="uk-UA" sz="2700" b="1" dirty="0" smtClean="0">
                <a:ln w="6350">
                  <a:noFill/>
                </a:ln>
                <a:solidFill>
                  <a:schemeClr val="bg1"/>
                </a:solidFill>
                <a:effectLst/>
                <a:latin typeface="Times New Roman"/>
              </a:rPr>
              <a:t> </a:t>
            </a:r>
            <a:r>
              <a:rPr lang="en-US" sz="2700" b="1" dirty="0" smtClean="0">
                <a:ln w="6350">
                  <a:noFill/>
                </a:ln>
                <a:solidFill>
                  <a:schemeClr val="bg1"/>
                </a:solidFill>
                <a:effectLst/>
                <a:latin typeface="Times New Roman"/>
              </a:rPr>
              <a:t>                            </a:t>
            </a:r>
            <a:r>
              <a:rPr lang="uk-UA" sz="2700" dirty="0" smtClean="0">
                <a:solidFill>
                  <a:prstClr val="black">
                    <a:lumMod val="50000"/>
                  </a:prstClr>
                </a:solidFill>
                <a:effectLst/>
              </a:rPr>
              <a:t>в </a:t>
            </a:r>
            <a:r>
              <a:rPr lang="uk-UA" sz="2700" dirty="0">
                <a:solidFill>
                  <a:prstClr val="black">
                    <a:lumMod val="50000"/>
                  </a:prstClr>
                </a:solidFill>
                <a:effectLst/>
              </a:rPr>
              <a:t>минулому </a:t>
            </a:r>
            <a:r>
              <a:rPr lang="uk-UA" sz="2700" dirty="0" smtClean="0">
                <a:solidFill>
                  <a:prstClr val="black">
                    <a:lumMod val="50000"/>
                  </a:prstClr>
                </a:solidFill>
                <a:effectLst/>
              </a:rPr>
              <a:t>році </a:t>
            </a:r>
            <a:r>
              <a:rPr lang="uk-UA" sz="2700" dirty="0" smtClean="0">
                <a:solidFill>
                  <a:schemeClr val="bg1"/>
                </a:solidFill>
                <a:effectLst/>
              </a:rPr>
              <a:t>–</a:t>
            </a:r>
            <a:r>
              <a:rPr lang="uk-UA" sz="2700" dirty="0" smtClean="0">
                <a:solidFill>
                  <a:srgbClr val="0000CC"/>
                </a:solidFill>
                <a:effectLst/>
              </a:rPr>
              <a:t> </a:t>
            </a:r>
            <a:r>
              <a:rPr lang="uk-UA" sz="2000" b="1" dirty="0" smtClean="0">
                <a:ln w="6350">
                  <a:noFill/>
                </a:ln>
                <a:solidFill>
                  <a:srgbClr val="0000CC"/>
                </a:solidFill>
                <a:effectLst/>
                <a:latin typeface="Times New Roman"/>
              </a:rPr>
              <a:t> </a:t>
            </a:r>
            <a:r>
              <a:rPr lang="en-US" sz="2700" b="1" u="sng" dirty="0" smtClean="0">
                <a:ln w="6350">
                  <a:noFill/>
                </a:ln>
                <a:solidFill>
                  <a:srgbClr val="0000CC"/>
                </a:solidFill>
                <a:effectLst/>
                <a:latin typeface="Times New Roman"/>
              </a:rPr>
              <a:t>2918</a:t>
            </a:r>
            <a:r>
              <a:rPr lang="uk-UA" sz="2700" b="1" u="sng" dirty="0" smtClean="0">
                <a:ln w="6350">
                  <a:noFill/>
                </a:ln>
                <a:solidFill>
                  <a:srgbClr val="0000CC"/>
                </a:solidFill>
                <a:effectLst/>
                <a:latin typeface="Times New Roman"/>
              </a:rPr>
              <a:t>,</a:t>
            </a:r>
            <a:r>
              <a:rPr lang="en-US" sz="2700" u="sng" dirty="0" smtClean="0">
                <a:solidFill>
                  <a:srgbClr val="0000CC"/>
                </a:solidFill>
                <a:effectLst/>
                <a:latin typeface="Times New Roman"/>
              </a:rPr>
              <a:t>25</a:t>
            </a:r>
            <a:r>
              <a:rPr lang="uk-UA" sz="2700" b="1" u="sng" dirty="0">
                <a:ln w="6350">
                  <a:noFill/>
                </a:ln>
                <a:solidFill>
                  <a:srgbClr val="0000CC"/>
                </a:solidFill>
                <a:effectLst/>
                <a:latin typeface="Times New Roman"/>
              </a:rPr>
              <a:t/>
            </a:r>
            <a:br>
              <a:rPr lang="uk-UA" sz="2700" b="1" u="sng" dirty="0">
                <a:ln w="6350">
                  <a:noFill/>
                </a:ln>
                <a:solidFill>
                  <a:srgbClr val="0000CC"/>
                </a:solidFill>
                <a:effectLst/>
                <a:latin typeface="Times New Roman"/>
              </a:rPr>
            </a:br>
            <a:endParaRPr lang="ru-RU" sz="2700" u="sng" dirty="0">
              <a:solidFill>
                <a:srgbClr val="0000CC"/>
              </a:solidFill>
              <a:effectLst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331459" y="1576300"/>
            <a:ext cx="3779912" cy="1224136"/>
          </a:xfrm>
        </p:spPr>
        <p:txBody>
          <a:bodyPr>
            <a:noAutofit/>
          </a:bodyPr>
          <a:lstStyle/>
          <a:p>
            <a:pPr lvl="0" algn="ctr" eaLnBrk="0" fontAlgn="base" hangingPunct="0">
              <a:spcAft>
                <a:spcPct val="0"/>
              </a:spcAft>
              <a:buClr>
                <a:srgbClr val="31B6FD"/>
              </a:buClr>
              <a:buSzPct val="100000"/>
            </a:pPr>
            <a:r>
              <a:rPr lang="uk-UA" sz="1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Забезпеченість медичними працівниками населення </a:t>
            </a:r>
          </a:p>
          <a:p>
            <a:pPr lvl="0" algn="ctr" eaLnBrk="0" fontAlgn="base" hangingPunct="0">
              <a:spcAft>
                <a:spcPct val="0"/>
              </a:spcAft>
              <a:buClr>
                <a:srgbClr val="31B6FD"/>
              </a:buClr>
              <a:buSzPct val="100000"/>
            </a:pPr>
            <a:r>
              <a:rPr lang="uk-UA" sz="1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(на </a:t>
            </a:r>
            <a:r>
              <a:rPr lang="uk-UA" sz="1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uk-UA" sz="1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uk-UA" sz="1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тис.нас</a:t>
            </a:r>
            <a:r>
              <a:rPr lang="uk-UA" sz="1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.)</a:t>
            </a:r>
            <a:endParaRPr lang="ru-RU" sz="1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>
          <a:xfrm>
            <a:off x="251520" y="1700808"/>
            <a:ext cx="3312368" cy="597743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uk-UA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Число фізичних осіб медичних працівників</a:t>
            </a:r>
            <a:endParaRPr lang="ru-RU" sz="2000" b="1" dirty="0">
              <a:solidFill>
                <a:srgbClr val="000099"/>
              </a:solidFill>
            </a:endParaRPr>
          </a:p>
        </p:txBody>
      </p:sp>
      <p:graphicFrame>
        <p:nvGraphicFramePr>
          <p:cNvPr id="14" name="Объект 8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996986349"/>
              </p:ext>
            </p:extLst>
          </p:nvPr>
        </p:nvGraphicFramePr>
        <p:xfrm>
          <a:off x="4283968" y="2780928"/>
          <a:ext cx="4857667" cy="4077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Объект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7584485"/>
              </p:ext>
            </p:extLst>
          </p:nvPr>
        </p:nvGraphicFramePr>
        <p:xfrm>
          <a:off x="-252536" y="2370559"/>
          <a:ext cx="5040560" cy="4115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4685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4360" y="22385"/>
            <a:ext cx="8229600" cy="1296144"/>
          </a:xfrm>
          <a:noFill/>
        </p:spPr>
        <p:txBody>
          <a:bodyPr>
            <a:noAutofit/>
          </a:bodyPr>
          <a:lstStyle/>
          <a:p>
            <a:r>
              <a:rPr lang="uk-UA" sz="4400" u="sng" dirty="0" smtClean="0">
                <a:solidFill>
                  <a:srgbClr val="0000FF"/>
                </a:solidFill>
                <a:effectLst/>
                <a:latin typeface="Times New Roman"/>
              </a:rPr>
              <a:t>Забезпеченість лікарями первинної ланки</a:t>
            </a:r>
            <a:endParaRPr lang="ru-RU" sz="4400" u="sng" dirty="0">
              <a:solidFill>
                <a:srgbClr val="0000FF"/>
              </a:solidFill>
              <a:effectLst/>
            </a:endParaRPr>
          </a:p>
        </p:txBody>
      </p:sp>
      <p:graphicFrame>
        <p:nvGraphicFramePr>
          <p:cNvPr id="10" name="Объект 8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4063012452"/>
              </p:ext>
            </p:extLst>
          </p:nvPr>
        </p:nvGraphicFramePr>
        <p:xfrm>
          <a:off x="485800" y="1556791"/>
          <a:ext cx="4211960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1515049"/>
              </p:ext>
            </p:extLst>
          </p:nvPr>
        </p:nvGraphicFramePr>
        <p:xfrm>
          <a:off x="4824028" y="1268760"/>
          <a:ext cx="3959932" cy="3259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3" name="Picture 2" descr="E:\Мои документы\Downloads\images (22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861" y="4581128"/>
            <a:ext cx="3215843" cy="2031106"/>
          </a:xfrm>
          <a:prstGeom prst="rect">
            <a:avLst/>
          </a:prstGeom>
          <a:noFill/>
          <a:ln w="19050" cap="rnd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7718200"/>
              </p:ext>
            </p:extLst>
          </p:nvPr>
        </p:nvGraphicFramePr>
        <p:xfrm>
          <a:off x="4044090" y="4401607"/>
          <a:ext cx="4932826" cy="260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22967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302789937"/>
              </p:ext>
            </p:extLst>
          </p:nvPr>
        </p:nvGraphicFramePr>
        <p:xfrm>
          <a:off x="179512" y="116445"/>
          <a:ext cx="8641011" cy="5700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6336" name="Picture 16" descr="depositphotos_10599917-stock-photo-collage-of-young-doctors-and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03848" y="4999958"/>
            <a:ext cx="2880320" cy="18580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5630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56"/>
            <a:ext cx="8568952" cy="1051980"/>
          </a:xfrm>
        </p:spPr>
        <p:txBody>
          <a:bodyPr>
            <a:normAutofit/>
          </a:bodyPr>
          <a:lstStyle/>
          <a:p>
            <a:r>
              <a:rPr lang="uk-UA" sz="6000" b="1" dirty="0">
                <a:solidFill>
                  <a:srgbClr val="0000FF"/>
                </a:solidFill>
                <a:effectLst/>
                <a:latin typeface="Times New Roman"/>
              </a:rPr>
              <a:t>Показники</a:t>
            </a:r>
            <a:r>
              <a:rPr lang="uk-UA" sz="6000" dirty="0">
                <a:solidFill>
                  <a:srgbClr val="0000FF"/>
                </a:solidFill>
                <a:effectLst/>
                <a:latin typeface="Times New Roman"/>
              </a:rPr>
              <a:t> </a:t>
            </a:r>
            <a:r>
              <a:rPr lang="uk-UA" sz="6000" b="1" dirty="0">
                <a:solidFill>
                  <a:srgbClr val="0000FF"/>
                </a:solidFill>
                <a:effectLst/>
                <a:latin typeface="Times New Roman"/>
              </a:rPr>
              <a:t>демографії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49856" y="1134521"/>
            <a:ext cx="5436096" cy="1440159"/>
          </a:xfrm>
        </p:spPr>
        <p:txBody>
          <a:bodyPr>
            <a:normAutofit/>
          </a:bodyPr>
          <a:lstStyle/>
          <a:p>
            <a:pPr lvl="0" algn="ctr">
              <a:spcBef>
                <a:spcPts val="0"/>
              </a:spcBef>
              <a:buClrTx/>
              <a:buSzTx/>
              <a:defRPr/>
            </a:pPr>
            <a:r>
              <a:rPr lang="uk-UA" sz="2400" b="1" cap="none" dirty="0">
                <a:solidFill>
                  <a:srgbClr val="002060"/>
                </a:solidFill>
              </a:rPr>
              <a:t>Чисельність постійного населення         </a:t>
            </a:r>
          </a:p>
          <a:p>
            <a:pPr lvl="0" algn="ctr">
              <a:spcBef>
                <a:spcPts val="0"/>
              </a:spcBef>
              <a:buClrTx/>
              <a:buSzTx/>
              <a:defRPr/>
            </a:pPr>
            <a:r>
              <a:rPr lang="uk-UA" sz="2400" b="1" cap="none" dirty="0" smtClean="0">
                <a:solidFill>
                  <a:srgbClr val="002060"/>
                </a:solidFill>
              </a:rPr>
              <a:t> </a:t>
            </a:r>
            <a:r>
              <a:rPr lang="uk-UA" sz="2400" b="1" cap="none" dirty="0">
                <a:solidFill>
                  <a:srgbClr val="002060"/>
                </a:solidFill>
              </a:rPr>
              <a:t>м. </a:t>
            </a:r>
            <a:r>
              <a:rPr lang="uk-UA" sz="2400" b="1" cap="none" dirty="0" smtClean="0">
                <a:solidFill>
                  <a:srgbClr val="002060"/>
                </a:solidFill>
              </a:rPr>
              <a:t>Кропивницького з </a:t>
            </a:r>
            <a:r>
              <a:rPr lang="uk-UA" sz="2400" b="1" cap="none" dirty="0">
                <a:solidFill>
                  <a:srgbClr val="002060"/>
                </a:solidFill>
              </a:rPr>
              <a:t>с. Новим </a:t>
            </a:r>
            <a:endParaRPr lang="uk-UA" sz="2400" b="1" cap="none" dirty="0" smtClean="0">
              <a:solidFill>
                <a:srgbClr val="002060"/>
              </a:solidFill>
            </a:endParaRPr>
          </a:p>
          <a:p>
            <a:pPr lvl="0" algn="ctr">
              <a:spcBef>
                <a:spcPts val="0"/>
              </a:spcBef>
              <a:buClrTx/>
              <a:buSzTx/>
              <a:defRPr/>
            </a:pPr>
            <a:r>
              <a:rPr lang="uk-UA" sz="2400" b="1" cap="none" dirty="0" smtClean="0">
                <a:solidFill>
                  <a:srgbClr val="002060"/>
                </a:solidFill>
              </a:rPr>
              <a:t>становить </a:t>
            </a:r>
            <a:r>
              <a:rPr lang="uk-UA" sz="2400" b="1" u="sng" cap="none" dirty="0" smtClean="0">
                <a:solidFill>
                  <a:srgbClr val="FF0000"/>
                </a:solidFill>
              </a:rPr>
              <a:t>224 340 </a:t>
            </a:r>
            <a:r>
              <a:rPr lang="uk-UA" sz="2400" b="1" cap="none" dirty="0" smtClean="0">
                <a:solidFill>
                  <a:srgbClr val="002060"/>
                </a:solidFill>
              </a:rPr>
              <a:t>осіб</a:t>
            </a:r>
            <a:endParaRPr lang="ru-RU" sz="2400" b="1" cap="none" dirty="0">
              <a:solidFill>
                <a:srgbClr val="002060"/>
              </a:solidFill>
            </a:endParaRPr>
          </a:p>
          <a:p>
            <a:endParaRPr lang="ru-RU" sz="2400" b="1" dirty="0"/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29667116"/>
              </p:ext>
            </p:extLst>
          </p:nvPr>
        </p:nvGraphicFramePr>
        <p:xfrm>
          <a:off x="251520" y="2653870"/>
          <a:ext cx="8568952" cy="4293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807135" y="1392935"/>
            <a:ext cx="30133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Народилося за даними </a:t>
            </a:r>
            <a:r>
              <a:rPr kumimoji="0" lang="uk-UA" sz="1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РАЦСу</a:t>
            </a:r>
            <a:r>
              <a:rPr kumimoji="0" lang="uk-UA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– 705 осіб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Померло – 943 особи</a:t>
            </a:r>
          </a:p>
        </p:txBody>
      </p:sp>
    </p:spTree>
    <p:extLst>
      <p:ext uri="{BB962C8B-B14F-4D97-AF65-F5344CB8AC3E}">
        <p14:creationId xmlns:p14="http://schemas.microsoft.com/office/powerpoint/2010/main" val="410220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8140" y="81609"/>
            <a:ext cx="7610204" cy="1143000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  <a:defRPr/>
            </a:pPr>
            <a:r>
              <a:rPr lang="uk-UA" sz="4400" dirty="0">
                <a:ln>
                  <a:noFill/>
                </a:ln>
                <a:solidFill>
                  <a:schemeClr val="bg1"/>
                </a:solidFill>
                <a:effectLst/>
              </a:rPr>
              <a:t>Структура смертності дорослого населення </a:t>
            </a:r>
            <a:endParaRPr lang="ru-RU" sz="4400" dirty="0">
              <a:solidFill>
                <a:schemeClr val="bg1"/>
              </a:solidFill>
            </a:endParaRPr>
          </a:p>
        </p:txBody>
      </p:sp>
      <p:graphicFrame>
        <p:nvGraphicFramePr>
          <p:cNvPr id="10" name="Объект 2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863839592"/>
              </p:ext>
            </p:extLst>
          </p:nvPr>
        </p:nvGraphicFramePr>
        <p:xfrm>
          <a:off x="359659" y="1556792"/>
          <a:ext cx="6120680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2" name="Picture 10" descr="Картинки по запросу функціональні методи обстеженн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594" y="653109"/>
            <a:ext cx="2396044" cy="14559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594" y="2679259"/>
            <a:ext cx="2394721" cy="15818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594" y="4831290"/>
            <a:ext cx="2439018" cy="158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Объект 2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44286853"/>
              </p:ext>
            </p:extLst>
          </p:nvPr>
        </p:nvGraphicFramePr>
        <p:xfrm>
          <a:off x="368914" y="4149080"/>
          <a:ext cx="6120680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86085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229" name="Picture 3" descr="E:\Мои документы\Downloads\9834ebf86290350e5d6647163a45b32a_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2896" y="31836"/>
            <a:ext cx="1366341" cy="93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0"/>
          <p:cNvSpPr txBox="1">
            <a:spLocks noChangeArrowheads="1"/>
          </p:cNvSpPr>
          <p:nvPr/>
        </p:nvSpPr>
        <p:spPr bwMode="auto">
          <a:xfrm>
            <a:off x="1800425" y="97385"/>
            <a:ext cx="5976664" cy="76944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 anchor="ctr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uk-UA" sz="2200" u="sng" dirty="0" smtClean="0">
                <a:ln w="50800"/>
                <a:solidFill>
                  <a:schemeClr val="bg1"/>
                </a:solidFill>
                <a:effectLst/>
                <a:latin typeface="Times New Roman"/>
              </a:rPr>
              <a:t>Кількість зареєстрованих декларацій з пацієнтами на  01.07.202</a:t>
            </a:r>
            <a:r>
              <a:rPr lang="en-US" sz="2200" u="sng" dirty="0" smtClean="0">
                <a:ln w="50800"/>
                <a:solidFill>
                  <a:schemeClr val="bg1"/>
                </a:solidFill>
                <a:effectLst/>
                <a:latin typeface="Times New Roman"/>
              </a:rPr>
              <a:t>5                         </a:t>
            </a:r>
            <a:endParaRPr lang="ru-RU" sz="2200" u="sng" dirty="0">
              <a:ln w="50800"/>
              <a:solidFill>
                <a:schemeClr val="bg1"/>
              </a:solidFill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572319" cy="964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6684136"/>
              </p:ext>
            </p:extLst>
          </p:nvPr>
        </p:nvGraphicFramePr>
        <p:xfrm>
          <a:off x="786159" y="1014474"/>
          <a:ext cx="7364227" cy="2831838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72665"/>
                <a:gridCol w="1787575"/>
                <a:gridCol w="1099531"/>
                <a:gridCol w="1296144"/>
                <a:gridCol w="1728192"/>
                <a:gridCol w="1080120"/>
              </a:tblGrid>
              <a:tr h="975389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№ з/п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Назва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АЗПСМ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Чисельність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постійного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населення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Кількість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лікарів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Кількість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зареєстрованих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декларацій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з </a:t>
                      </a: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пацієнтом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у </a:t>
                      </a: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системі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e-</a:t>
                      </a: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Health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ru-RU" sz="14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 одного </a:t>
                      </a: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лікаря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/>
                </a:tc>
              </a:tr>
              <a:tr h="33826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КНП "ЦПМСД №1"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ctr"/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ctr"/>
                      <a:r>
                        <a:rPr lang="uk-UA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</a:rPr>
                        <a:t>61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82192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1347</a:t>
                      </a:r>
                    </a:p>
                  </a:txBody>
                  <a:tcPr marL="68580" marR="68580" marT="0" marB="0" anchor="ctr"/>
                </a:tc>
              </a:tr>
              <a:tr h="33826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anchor="b" horzOverflow="overflow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КНП "ЦПМСД №2"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b"/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b"/>
                      <a:r>
                        <a:rPr lang="uk-UA" sz="1400" u="none" strike="noStrike" dirty="0" smtClean="0">
                          <a:effectLst/>
                        </a:rPr>
                        <a:t>37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52437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1417</a:t>
                      </a:r>
                    </a:p>
                  </a:txBody>
                  <a:tcPr marL="68580" marR="68580" marT="0" marB="0" anchor="ctr"/>
                </a:tc>
              </a:tr>
              <a:tr h="33826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anchor="b" horzOverflow="overflow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КНП "АЗПСМ"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anchor="b" horzOverflow="overflow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b"/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b"/>
                      <a:r>
                        <a:rPr lang="uk-UA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</a:rPr>
                        <a:t>8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8233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1029</a:t>
                      </a:r>
                    </a:p>
                  </a:txBody>
                  <a:tcPr marL="68580" marR="68580" marT="0" marB="0" anchor="ctr"/>
                </a:tc>
              </a:tr>
              <a:tr h="33826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anchor="b" horzOverflow="overflow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КНП "КЗПО"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anchor="b" horzOverflow="overflow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b"/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</a:rPr>
                        <a:t>2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3060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1530</a:t>
                      </a:r>
                    </a:p>
                  </a:txBody>
                  <a:tcPr marL="68580" marR="68580" marT="0" marB="0" anchor="ctr"/>
                </a:tc>
              </a:tr>
              <a:tr h="302089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anchor="b" horzOverflow="overflow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 </a:t>
                      </a:r>
                      <a:r>
                        <a:rPr kumimoji="0" lang="ru-RU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місту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anchor="b" horzOverflow="overflow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</a:rPr>
                        <a:t>224</a:t>
                      </a:r>
                      <a:r>
                        <a:rPr lang="ru-RU" sz="1400" b="1" u="none" strike="noStrike" baseline="0" dirty="0" smtClean="0">
                          <a:effectLst/>
                        </a:rPr>
                        <a:t> 340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</a:rPr>
                        <a:t>108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145922</a:t>
                      </a:r>
                      <a:endParaRPr lang="uk-UA" sz="14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1351</a:t>
                      </a:r>
                      <a:endParaRPr lang="uk-UA" sz="14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Прямокутник 3"/>
          <p:cNvSpPr/>
          <p:nvPr/>
        </p:nvSpPr>
        <p:spPr>
          <a:xfrm>
            <a:off x="960535" y="4018952"/>
            <a:ext cx="7020047" cy="175432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</a:rPr>
              <a:t>У тому </a:t>
            </a:r>
            <a:r>
              <a:rPr lang="ru-RU" dirty="0" err="1">
                <a:solidFill>
                  <a:schemeClr val="bg1"/>
                </a:solidFill>
              </a:rPr>
              <a:t>числі</a:t>
            </a:r>
            <a:r>
              <a:rPr lang="ru-RU" dirty="0">
                <a:solidFill>
                  <a:schemeClr val="bg1"/>
                </a:solidFill>
              </a:rPr>
              <a:t> станом на 01.07.2025 року </a:t>
            </a:r>
            <a:r>
              <a:rPr lang="ru-RU" dirty="0" err="1">
                <a:solidFill>
                  <a:schemeClr val="bg1"/>
                </a:solidFill>
              </a:rPr>
              <a:t>заключені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декларації</a:t>
            </a:r>
            <a:r>
              <a:rPr lang="ru-RU" dirty="0">
                <a:solidFill>
                  <a:schemeClr val="bg1"/>
                </a:solidFill>
              </a:rPr>
              <a:t> з </a:t>
            </a:r>
            <a:r>
              <a:rPr lang="ru-RU" dirty="0" err="1">
                <a:solidFill>
                  <a:schemeClr val="bg1"/>
                </a:solidFill>
              </a:rPr>
              <a:t>переселенцями</a:t>
            </a:r>
            <a:r>
              <a:rPr lang="ru-RU" dirty="0">
                <a:solidFill>
                  <a:schemeClr val="bg1"/>
                </a:solidFill>
              </a:rPr>
              <a:t> з </a:t>
            </a:r>
            <a:r>
              <a:rPr lang="ru-RU" dirty="0" err="1">
                <a:solidFill>
                  <a:schemeClr val="bg1"/>
                </a:solidFill>
              </a:rPr>
              <a:t>тимчасово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окупованих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територій</a:t>
            </a:r>
            <a:r>
              <a:rPr lang="ru-RU" dirty="0">
                <a:solidFill>
                  <a:schemeClr val="bg1"/>
                </a:solidFill>
              </a:rPr>
              <a:t> (ВПО), </a:t>
            </a:r>
            <a:r>
              <a:rPr lang="ru-RU" dirty="0" err="1">
                <a:solidFill>
                  <a:schemeClr val="bg1"/>
                </a:solidFill>
              </a:rPr>
              <a:t>які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постраждали</a:t>
            </a:r>
            <a:r>
              <a:rPr lang="ru-RU" dirty="0">
                <a:solidFill>
                  <a:schemeClr val="bg1"/>
                </a:solidFill>
              </a:rPr>
              <a:t> у </a:t>
            </a:r>
            <a:r>
              <a:rPr lang="ru-RU" dirty="0" err="1">
                <a:solidFill>
                  <a:schemeClr val="bg1"/>
                </a:solidFill>
              </a:rPr>
              <a:t>зв’язку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збройною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агресією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російської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федерації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проти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України</a:t>
            </a:r>
            <a:r>
              <a:rPr lang="ru-RU" dirty="0">
                <a:solidFill>
                  <a:schemeClr val="bg1"/>
                </a:solidFill>
              </a:rPr>
              <a:t> – </a:t>
            </a:r>
            <a:r>
              <a:rPr lang="ru-RU" b="1" dirty="0">
                <a:solidFill>
                  <a:schemeClr val="bg1"/>
                </a:solidFill>
              </a:rPr>
              <a:t>6271</a:t>
            </a:r>
            <a:r>
              <a:rPr lang="ru-RU" dirty="0">
                <a:solidFill>
                  <a:schemeClr val="bg1"/>
                </a:solidFill>
              </a:rPr>
              <a:t> (на 01.07.2024 року - 5150), а </a:t>
            </a:r>
            <a:r>
              <a:rPr lang="ru-RU" dirty="0" err="1">
                <a:solidFill>
                  <a:schemeClr val="bg1"/>
                </a:solidFill>
              </a:rPr>
              <a:t>саме</a:t>
            </a:r>
            <a:r>
              <a:rPr lang="ru-RU" dirty="0">
                <a:solidFill>
                  <a:schemeClr val="bg1"/>
                </a:solidFill>
              </a:rPr>
              <a:t>:</a:t>
            </a:r>
          </a:p>
          <a:p>
            <a:pPr algn="just"/>
            <a:r>
              <a:rPr lang="ru-RU" dirty="0">
                <a:solidFill>
                  <a:schemeClr val="bg1"/>
                </a:solidFill>
              </a:rPr>
              <a:t>       </a:t>
            </a:r>
            <a:r>
              <a:rPr lang="ru-RU" dirty="0" err="1">
                <a:solidFill>
                  <a:schemeClr val="bg1"/>
                </a:solidFill>
              </a:rPr>
              <a:t>дорослі</a:t>
            </a:r>
            <a:r>
              <a:rPr lang="ru-RU" dirty="0">
                <a:solidFill>
                  <a:schemeClr val="bg1"/>
                </a:solidFill>
              </a:rPr>
              <a:t> - </a:t>
            </a:r>
            <a:r>
              <a:rPr lang="ru-RU" b="1" dirty="0">
                <a:solidFill>
                  <a:schemeClr val="bg1"/>
                </a:solidFill>
              </a:rPr>
              <a:t>4109</a:t>
            </a:r>
            <a:r>
              <a:rPr lang="ru-RU" dirty="0">
                <a:solidFill>
                  <a:schemeClr val="bg1"/>
                </a:solidFill>
              </a:rPr>
              <a:t> (</a:t>
            </a:r>
            <a:r>
              <a:rPr lang="ru-RU" dirty="0" err="1">
                <a:solidFill>
                  <a:schemeClr val="bg1"/>
                </a:solidFill>
              </a:rPr>
              <a:t>жінки</a:t>
            </a:r>
            <a:r>
              <a:rPr lang="ru-RU" dirty="0">
                <a:solidFill>
                  <a:schemeClr val="bg1"/>
                </a:solidFill>
              </a:rPr>
              <a:t> – 2564, </a:t>
            </a:r>
            <a:r>
              <a:rPr lang="ru-RU" dirty="0" err="1">
                <a:solidFill>
                  <a:schemeClr val="bg1"/>
                </a:solidFill>
              </a:rPr>
              <a:t>чоловіки</a:t>
            </a:r>
            <a:r>
              <a:rPr lang="ru-RU" dirty="0">
                <a:solidFill>
                  <a:schemeClr val="bg1"/>
                </a:solidFill>
              </a:rPr>
              <a:t> – 1545),</a:t>
            </a:r>
          </a:p>
          <a:p>
            <a:pPr algn="just"/>
            <a:r>
              <a:rPr lang="ru-RU" dirty="0">
                <a:solidFill>
                  <a:schemeClr val="bg1"/>
                </a:solidFill>
              </a:rPr>
              <a:t>       </a:t>
            </a:r>
            <a:r>
              <a:rPr lang="ru-RU" dirty="0" err="1">
                <a:solidFill>
                  <a:schemeClr val="bg1"/>
                </a:solidFill>
              </a:rPr>
              <a:t>діти</a:t>
            </a:r>
            <a:r>
              <a:rPr lang="ru-RU" dirty="0">
                <a:solidFill>
                  <a:schemeClr val="bg1"/>
                </a:solidFill>
              </a:rPr>
              <a:t> - </a:t>
            </a:r>
            <a:r>
              <a:rPr lang="ru-RU" b="1" dirty="0">
                <a:solidFill>
                  <a:schemeClr val="bg1"/>
                </a:solidFill>
              </a:rPr>
              <a:t>2162</a:t>
            </a:r>
            <a:r>
              <a:rPr lang="ru-RU" dirty="0">
                <a:solidFill>
                  <a:schemeClr val="bg1"/>
                </a:solidFill>
              </a:rPr>
              <a:t> особи.</a:t>
            </a:r>
          </a:p>
        </p:txBody>
      </p:sp>
      <p:sp>
        <p:nvSpPr>
          <p:cNvPr id="5" name="Прямокутник 4"/>
          <p:cNvSpPr/>
          <p:nvPr/>
        </p:nvSpPr>
        <p:spPr>
          <a:xfrm>
            <a:off x="958248" y="5942574"/>
            <a:ext cx="7020047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З початку 2025 року  в </a:t>
            </a:r>
            <a:r>
              <a:rPr lang="ru-RU" dirty="0" err="1">
                <a:solidFill>
                  <a:schemeClr val="bg1"/>
                </a:solidFill>
              </a:rPr>
              <a:t>цілому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кількість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підписаних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декларацій</a:t>
            </a:r>
            <a:r>
              <a:rPr lang="ru-RU" dirty="0">
                <a:solidFill>
                  <a:schemeClr val="bg1"/>
                </a:solidFill>
              </a:rPr>
              <a:t> по ЗОЗ </a:t>
            </a:r>
            <a:r>
              <a:rPr lang="ru-RU" dirty="0" err="1">
                <a:solidFill>
                  <a:schemeClr val="bg1"/>
                </a:solidFill>
              </a:rPr>
              <a:t>комунальної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власності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міста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зменшилось</a:t>
            </a:r>
            <a:r>
              <a:rPr lang="ru-RU" dirty="0">
                <a:solidFill>
                  <a:schemeClr val="bg1"/>
                </a:solidFill>
              </a:rPr>
              <a:t> на 9408 (6,1%). </a:t>
            </a:r>
            <a:endParaRPr lang="uk-U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66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15">
      <a:dk1>
        <a:sysClr val="windowText" lastClr="000000"/>
      </a:dk1>
      <a:lt1>
        <a:sysClr val="window" lastClr="FFFFFF"/>
      </a:lt1>
      <a:dk2>
        <a:srgbClr val="00B0F0"/>
      </a:dk2>
      <a:lt2>
        <a:srgbClr val="00B0F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B4DBF"/>
      </a:accent6>
      <a:hlink>
        <a:srgbClr val="FFFFFF"/>
      </a:hlink>
      <a:folHlink>
        <a:srgbClr val="FF0000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Другая 15">
    <a:dk1>
      <a:sysClr val="windowText" lastClr="000000"/>
    </a:dk1>
    <a:lt1>
      <a:sysClr val="window" lastClr="FFFFFF"/>
    </a:lt1>
    <a:dk2>
      <a:srgbClr val="00B0F0"/>
    </a:dk2>
    <a:lt2>
      <a:srgbClr val="00B0F0"/>
    </a:lt2>
    <a:accent1>
      <a:srgbClr val="6EA0B0"/>
    </a:accent1>
    <a:accent2>
      <a:srgbClr val="CCAF0A"/>
    </a:accent2>
    <a:accent3>
      <a:srgbClr val="8D89A4"/>
    </a:accent3>
    <a:accent4>
      <a:srgbClr val="748560"/>
    </a:accent4>
    <a:accent5>
      <a:srgbClr val="9E9273"/>
    </a:accent5>
    <a:accent6>
      <a:srgbClr val="7B4DBF"/>
    </a:accent6>
    <a:hlink>
      <a:srgbClr val="FFFFFF"/>
    </a:hlink>
    <a:folHlink>
      <a:srgbClr val="FF0000"/>
    </a:folHlink>
  </a:clrScheme>
  <a:fontScheme name="Твердый переплет">
    <a:majorFont>
      <a:latin typeface="Book Antiqua"/>
      <a:ea typeface=""/>
      <a:cs typeface=""/>
      <a:font script="Grek" typeface="Times New Roman"/>
      <a:font script="Cyrl" typeface="Times New Roman"/>
      <a:font script="Jpan" typeface="HGS明朝E"/>
      <a:font script="Hang" typeface="궁서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Book Antiqua"/>
      <a:ea typeface=""/>
      <a:cs typeface=""/>
      <a:font script="Grek" typeface="Times New Roman"/>
      <a:font script="Cyrl" typeface="Times New Roman"/>
      <a:font script="Jpan" typeface="HGS明朝E"/>
      <a:font script="Hang" typeface="돋움"/>
      <a:font script="Hans" typeface="宋体"/>
      <a:font script="Hant" typeface="新細明體"/>
      <a:font script="Arab" typeface="Times New Roman"/>
      <a:font script="Hebr" typeface="David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Апекс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0000"/>
              <a:satMod val="180000"/>
            </a:schemeClr>
          </a:gs>
          <a:gs pos="100000">
            <a:schemeClr val="phClr">
              <a:shade val="45000"/>
              <a:satMod val="120000"/>
            </a:schemeClr>
          </a:gs>
        </a:gsLst>
        <a:path path="circle">
          <a:fillToRect r="100000" b="100000"/>
        </a:path>
      </a:gradFill>
      <a:blipFill>
        <a:blip xmlns:r="http://schemas.openxmlformats.org/officeDocument/2006/relationships" r:embed="rId1">
          <a:duotone>
            <a:schemeClr val="phClr">
              <a:shade val="3000"/>
              <a:satMod val="110000"/>
            </a:schemeClr>
            <a:schemeClr val="phClr">
              <a:tint val="60000"/>
              <a:satMod val="425000"/>
            </a:schemeClr>
          </a:duotone>
        </a:blip>
        <a:stretch>
          <a:fillRect/>
        </a:stretch>
      </a:blipFill>
    </a:bgFillStyleLst>
  </a:fmtScheme>
</a:themeOverride>
</file>

<file path=ppt/theme/themeOverride10.xml><?xml version="1.0" encoding="utf-8"?>
<a:themeOverride xmlns:a="http://schemas.openxmlformats.org/drawingml/2006/main">
  <a:clrScheme name="Другая 15">
    <a:dk1>
      <a:sysClr val="windowText" lastClr="000000"/>
    </a:dk1>
    <a:lt1>
      <a:sysClr val="window" lastClr="FFFFFF"/>
    </a:lt1>
    <a:dk2>
      <a:srgbClr val="00B0F0"/>
    </a:dk2>
    <a:lt2>
      <a:srgbClr val="00B0F0"/>
    </a:lt2>
    <a:accent1>
      <a:srgbClr val="6EA0B0"/>
    </a:accent1>
    <a:accent2>
      <a:srgbClr val="CCAF0A"/>
    </a:accent2>
    <a:accent3>
      <a:srgbClr val="8D89A4"/>
    </a:accent3>
    <a:accent4>
      <a:srgbClr val="748560"/>
    </a:accent4>
    <a:accent5>
      <a:srgbClr val="9E9273"/>
    </a:accent5>
    <a:accent6>
      <a:srgbClr val="7B4DBF"/>
    </a:accent6>
    <a:hlink>
      <a:srgbClr val="FFFFFF"/>
    </a:hlink>
    <a:folHlink>
      <a:srgbClr val="FF0000"/>
    </a:folHlink>
  </a:clrScheme>
  <a:fontScheme name="Твердый переплет">
    <a:majorFont>
      <a:latin typeface="Book Antiqua"/>
      <a:ea typeface=""/>
      <a:cs typeface=""/>
      <a:font script="Grek" typeface="Times New Roman"/>
      <a:font script="Cyrl" typeface="Times New Roman"/>
      <a:font script="Jpan" typeface="HGS明朝E"/>
      <a:font script="Hang" typeface="궁서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Book Antiqua"/>
      <a:ea typeface=""/>
      <a:cs typeface=""/>
      <a:font script="Grek" typeface="Times New Roman"/>
      <a:font script="Cyrl" typeface="Times New Roman"/>
      <a:font script="Jpan" typeface="HGS明朝E"/>
      <a:font script="Hang" typeface="돋움"/>
      <a:font script="Hans" typeface="宋体"/>
      <a:font script="Hant" typeface="新細明體"/>
      <a:font script="Arab" typeface="Times New Roman"/>
      <a:font script="Hebr" typeface="David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Апекс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0000"/>
              <a:satMod val="180000"/>
            </a:schemeClr>
          </a:gs>
          <a:gs pos="100000">
            <a:schemeClr val="phClr">
              <a:shade val="45000"/>
              <a:satMod val="120000"/>
            </a:schemeClr>
          </a:gs>
        </a:gsLst>
        <a:path path="circle">
          <a:fillToRect r="100000" b="100000"/>
        </a:path>
      </a:gradFill>
      <a:blipFill>
        <a:blip xmlns:r="http://schemas.openxmlformats.org/officeDocument/2006/relationships" r:embed="rId1">
          <a:duotone>
            <a:schemeClr val="phClr">
              <a:shade val="3000"/>
              <a:satMod val="110000"/>
            </a:schemeClr>
            <a:schemeClr val="phClr">
              <a:tint val="60000"/>
              <a:satMod val="425000"/>
            </a:schemeClr>
          </a:duotone>
        </a:blip>
        <a:stretch>
          <a:fillRect/>
        </a:stretch>
      </a:blipFill>
    </a:bgFillStyleLst>
  </a:fmtScheme>
</a:themeOverride>
</file>

<file path=ppt/theme/themeOverride2.xml><?xml version="1.0" encoding="utf-8"?>
<a:themeOverride xmlns:a="http://schemas.openxmlformats.org/drawingml/2006/main">
  <a:clrScheme name="Другая 15">
    <a:dk1>
      <a:sysClr val="windowText" lastClr="000000"/>
    </a:dk1>
    <a:lt1>
      <a:sysClr val="window" lastClr="FFFFFF"/>
    </a:lt1>
    <a:dk2>
      <a:srgbClr val="00B0F0"/>
    </a:dk2>
    <a:lt2>
      <a:srgbClr val="00B0F0"/>
    </a:lt2>
    <a:accent1>
      <a:srgbClr val="6EA0B0"/>
    </a:accent1>
    <a:accent2>
      <a:srgbClr val="CCAF0A"/>
    </a:accent2>
    <a:accent3>
      <a:srgbClr val="8D89A4"/>
    </a:accent3>
    <a:accent4>
      <a:srgbClr val="748560"/>
    </a:accent4>
    <a:accent5>
      <a:srgbClr val="9E9273"/>
    </a:accent5>
    <a:accent6>
      <a:srgbClr val="7B4DBF"/>
    </a:accent6>
    <a:hlink>
      <a:srgbClr val="FFFFFF"/>
    </a:hlink>
    <a:folHlink>
      <a:srgbClr val="FF0000"/>
    </a:folHlink>
  </a:clrScheme>
  <a:fontScheme name="Твердый переплет">
    <a:majorFont>
      <a:latin typeface="Book Antiqua"/>
      <a:ea typeface=""/>
      <a:cs typeface=""/>
      <a:font script="Grek" typeface="Times New Roman"/>
      <a:font script="Cyrl" typeface="Times New Roman"/>
      <a:font script="Jpan" typeface="HGS明朝E"/>
      <a:font script="Hang" typeface="궁서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Book Antiqua"/>
      <a:ea typeface=""/>
      <a:cs typeface=""/>
      <a:font script="Grek" typeface="Times New Roman"/>
      <a:font script="Cyrl" typeface="Times New Roman"/>
      <a:font script="Jpan" typeface="HGS明朝E"/>
      <a:font script="Hang" typeface="돋움"/>
      <a:font script="Hans" typeface="宋体"/>
      <a:font script="Hant" typeface="新細明體"/>
      <a:font script="Arab" typeface="Times New Roman"/>
      <a:font script="Hebr" typeface="David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Апекс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0000"/>
              <a:satMod val="180000"/>
            </a:schemeClr>
          </a:gs>
          <a:gs pos="100000">
            <a:schemeClr val="phClr">
              <a:shade val="45000"/>
              <a:satMod val="120000"/>
            </a:schemeClr>
          </a:gs>
        </a:gsLst>
        <a:path path="circle">
          <a:fillToRect r="100000" b="100000"/>
        </a:path>
      </a:gradFill>
      <a:blipFill>
        <a:blip xmlns:r="http://schemas.openxmlformats.org/officeDocument/2006/relationships" r:embed="rId1">
          <a:duotone>
            <a:schemeClr val="phClr">
              <a:shade val="3000"/>
              <a:satMod val="110000"/>
            </a:schemeClr>
            <a:schemeClr val="phClr">
              <a:tint val="60000"/>
              <a:satMod val="425000"/>
            </a:schemeClr>
          </a:duotone>
        </a:blip>
        <a:stretch>
          <a:fillRect/>
        </a:stretch>
      </a:blipFill>
    </a:bgFillStyleLst>
  </a:fmtScheme>
</a:themeOverride>
</file>

<file path=ppt/theme/themeOverride3.xml><?xml version="1.0" encoding="utf-8"?>
<a:themeOverride xmlns:a="http://schemas.openxmlformats.org/drawingml/2006/main">
  <a:clrScheme name="Другая 15">
    <a:dk1>
      <a:sysClr val="windowText" lastClr="000000"/>
    </a:dk1>
    <a:lt1>
      <a:sysClr val="window" lastClr="FFFFFF"/>
    </a:lt1>
    <a:dk2>
      <a:srgbClr val="00B0F0"/>
    </a:dk2>
    <a:lt2>
      <a:srgbClr val="00B0F0"/>
    </a:lt2>
    <a:accent1>
      <a:srgbClr val="6EA0B0"/>
    </a:accent1>
    <a:accent2>
      <a:srgbClr val="CCAF0A"/>
    </a:accent2>
    <a:accent3>
      <a:srgbClr val="8D89A4"/>
    </a:accent3>
    <a:accent4>
      <a:srgbClr val="748560"/>
    </a:accent4>
    <a:accent5>
      <a:srgbClr val="9E9273"/>
    </a:accent5>
    <a:accent6>
      <a:srgbClr val="7B4DBF"/>
    </a:accent6>
    <a:hlink>
      <a:srgbClr val="FFFFFF"/>
    </a:hlink>
    <a:folHlink>
      <a:srgbClr val="FF0000"/>
    </a:folHlink>
  </a:clrScheme>
  <a:fontScheme name="Твердый переплет">
    <a:majorFont>
      <a:latin typeface="Book Antiqua"/>
      <a:ea typeface=""/>
      <a:cs typeface=""/>
      <a:font script="Grek" typeface="Times New Roman"/>
      <a:font script="Cyrl" typeface="Times New Roman"/>
      <a:font script="Jpan" typeface="HGS明朝E"/>
      <a:font script="Hang" typeface="궁서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Book Antiqua"/>
      <a:ea typeface=""/>
      <a:cs typeface=""/>
      <a:font script="Grek" typeface="Times New Roman"/>
      <a:font script="Cyrl" typeface="Times New Roman"/>
      <a:font script="Jpan" typeface="HGS明朝E"/>
      <a:font script="Hang" typeface="돋움"/>
      <a:font script="Hans" typeface="宋体"/>
      <a:font script="Hant" typeface="新細明體"/>
      <a:font script="Arab" typeface="Times New Roman"/>
      <a:font script="Hebr" typeface="David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Апекс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0000"/>
              <a:satMod val="180000"/>
            </a:schemeClr>
          </a:gs>
          <a:gs pos="100000">
            <a:schemeClr val="phClr">
              <a:shade val="45000"/>
              <a:satMod val="120000"/>
            </a:schemeClr>
          </a:gs>
        </a:gsLst>
        <a:path path="circle">
          <a:fillToRect r="100000" b="100000"/>
        </a:path>
      </a:gradFill>
      <a:blipFill>
        <a:blip xmlns:r="http://schemas.openxmlformats.org/officeDocument/2006/relationships" r:embed="rId1">
          <a:duotone>
            <a:schemeClr val="phClr">
              <a:shade val="3000"/>
              <a:satMod val="110000"/>
            </a:schemeClr>
            <a:schemeClr val="phClr">
              <a:tint val="60000"/>
              <a:satMod val="425000"/>
            </a:schemeClr>
          </a:duotone>
        </a:blip>
        <a:stretch>
          <a:fillRect/>
        </a:stretch>
      </a:blipFill>
    </a:bgFillStyleLst>
  </a:fmtScheme>
</a:themeOverride>
</file>

<file path=ppt/theme/themeOverride4.xml><?xml version="1.0" encoding="utf-8"?>
<a:themeOverride xmlns:a="http://schemas.openxmlformats.org/drawingml/2006/main">
  <a:clrScheme name="Другая 15">
    <a:dk1>
      <a:sysClr val="windowText" lastClr="000000"/>
    </a:dk1>
    <a:lt1>
      <a:sysClr val="window" lastClr="FFFFFF"/>
    </a:lt1>
    <a:dk2>
      <a:srgbClr val="00B0F0"/>
    </a:dk2>
    <a:lt2>
      <a:srgbClr val="00B0F0"/>
    </a:lt2>
    <a:accent1>
      <a:srgbClr val="6EA0B0"/>
    </a:accent1>
    <a:accent2>
      <a:srgbClr val="CCAF0A"/>
    </a:accent2>
    <a:accent3>
      <a:srgbClr val="8D89A4"/>
    </a:accent3>
    <a:accent4>
      <a:srgbClr val="748560"/>
    </a:accent4>
    <a:accent5>
      <a:srgbClr val="9E9273"/>
    </a:accent5>
    <a:accent6>
      <a:srgbClr val="7B4DBF"/>
    </a:accent6>
    <a:hlink>
      <a:srgbClr val="FFFFFF"/>
    </a:hlink>
    <a:folHlink>
      <a:srgbClr val="FF0000"/>
    </a:folHlink>
  </a:clrScheme>
  <a:fontScheme name="Твердый переплет">
    <a:majorFont>
      <a:latin typeface="Book Antiqua"/>
      <a:ea typeface=""/>
      <a:cs typeface=""/>
      <a:font script="Grek" typeface="Times New Roman"/>
      <a:font script="Cyrl" typeface="Times New Roman"/>
      <a:font script="Jpan" typeface="HGS明朝E"/>
      <a:font script="Hang" typeface="궁서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Book Antiqua"/>
      <a:ea typeface=""/>
      <a:cs typeface=""/>
      <a:font script="Grek" typeface="Times New Roman"/>
      <a:font script="Cyrl" typeface="Times New Roman"/>
      <a:font script="Jpan" typeface="HGS明朝E"/>
      <a:font script="Hang" typeface="돋움"/>
      <a:font script="Hans" typeface="宋体"/>
      <a:font script="Hant" typeface="新細明體"/>
      <a:font script="Arab" typeface="Times New Roman"/>
      <a:font script="Hebr" typeface="David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Апекс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0000"/>
              <a:satMod val="180000"/>
            </a:schemeClr>
          </a:gs>
          <a:gs pos="100000">
            <a:schemeClr val="phClr">
              <a:shade val="45000"/>
              <a:satMod val="120000"/>
            </a:schemeClr>
          </a:gs>
        </a:gsLst>
        <a:path path="circle">
          <a:fillToRect r="100000" b="100000"/>
        </a:path>
      </a:gradFill>
      <a:blipFill>
        <a:blip xmlns:r="http://schemas.openxmlformats.org/officeDocument/2006/relationships" r:embed="rId1">
          <a:duotone>
            <a:schemeClr val="phClr">
              <a:shade val="3000"/>
              <a:satMod val="110000"/>
            </a:schemeClr>
            <a:schemeClr val="phClr">
              <a:tint val="60000"/>
              <a:satMod val="425000"/>
            </a:schemeClr>
          </a:duotone>
        </a:blip>
        <a:stretch>
          <a:fillRect/>
        </a:stretch>
      </a:blipFill>
    </a:bgFillStyleLst>
  </a:fmtScheme>
</a:themeOverride>
</file>

<file path=ppt/theme/themeOverride5.xml><?xml version="1.0" encoding="utf-8"?>
<a:themeOverride xmlns:a="http://schemas.openxmlformats.org/drawingml/2006/main">
  <a:clrScheme name="Другая 15">
    <a:dk1>
      <a:sysClr val="windowText" lastClr="000000"/>
    </a:dk1>
    <a:lt1>
      <a:sysClr val="window" lastClr="FFFFFF"/>
    </a:lt1>
    <a:dk2>
      <a:srgbClr val="00B0F0"/>
    </a:dk2>
    <a:lt2>
      <a:srgbClr val="00B0F0"/>
    </a:lt2>
    <a:accent1>
      <a:srgbClr val="6EA0B0"/>
    </a:accent1>
    <a:accent2>
      <a:srgbClr val="CCAF0A"/>
    </a:accent2>
    <a:accent3>
      <a:srgbClr val="8D89A4"/>
    </a:accent3>
    <a:accent4>
      <a:srgbClr val="748560"/>
    </a:accent4>
    <a:accent5>
      <a:srgbClr val="9E9273"/>
    </a:accent5>
    <a:accent6>
      <a:srgbClr val="7B4DBF"/>
    </a:accent6>
    <a:hlink>
      <a:srgbClr val="FFFFFF"/>
    </a:hlink>
    <a:folHlink>
      <a:srgbClr val="FF0000"/>
    </a:folHlink>
  </a:clrScheme>
  <a:fontScheme name="Твердый переплет">
    <a:majorFont>
      <a:latin typeface="Book Antiqua"/>
      <a:ea typeface=""/>
      <a:cs typeface=""/>
      <a:font script="Grek" typeface="Times New Roman"/>
      <a:font script="Cyrl" typeface="Times New Roman"/>
      <a:font script="Jpan" typeface="HGS明朝E"/>
      <a:font script="Hang" typeface="궁서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Book Antiqua"/>
      <a:ea typeface=""/>
      <a:cs typeface=""/>
      <a:font script="Grek" typeface="Times New Roman"/>
      <a:font script="Cyrl" typeface="Times New Roman"/>
      <a:font script="Jpan" typeface="HGS明朝E"/>
      <a:font script="Hang" typeface="돋움"/>
      <a:font script="Hans" typeface="宋体"/>
      <a:font script="Hant" typeface="新細明體"/>
      <a:font script="Arab" typeface="Times New Roman"/>
      <a:font script="Hebr" typeface="David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Апекс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0000"/>
              <a:satMod val="180000"/>
            </a:schemeClr>
          </a:gs>
          <a:gs pos="100000">
            <a:schemeClr val="phClr">
              <a:shade val="45000"/>
              <a:satMod val="120000"/>
            </a:schemeClr>
          </a:gs>
        </a:gsLst>
        <a:path path="circle">
          <a:fillToRect r="100000" b="100000"/>
        </a:path>
      </a:gradFill>
      <a:blipFill>
        <a:blip xmlns:r="http://schemas.openxmlformats.org/officeDocument/2006/relationships" r:embed="rId1">
          <a:duotone>
            <a:schemeClr val="phClr">
              <a:shade val="3000"/>
              <a:satMod val="110000"/>
            </a:schemeClr>
            <a:schemeClr val="phClr">
              <a:tint val="60000"/>
              <a:satMod val="425000"/>
            </a:schemeClr>
          </a:duotone>
        </a:blip>
        <a:stretch>
          <a:fillRect/>
        </a:stretch>
      </a:blipFill>
    </a:bgFillStyleLst>
  </a:fmtScheme>
</a:themeOverride>
</file>

<file path=ppt/theme/themeOverride6.xml><?xml version="1.0" encoding="utf-8"?>
<a:themeOverride xmlns:a="http://schemas.openxmlformats.org/drawingml/2006/main">
  <a:clrScheme name="Другая 15">
    <a:dk1>
      <a:sysClr val="windowText" lastClr="000000"/>
    </a:dk1>
    <a:lt1>
      <a:sysClr val="window" lastClr="FFFFFF"/>
    </a:lt1>
    <a:dk2>
      <a:srgbClr val="00B0F0"/>
    </a:dk2>
    <a:lt2>
      <a:srgbClr val="00B0F0"/>
    </a:lt2>
    <a:accent1>
      <a:srgbClr val="6EA0B0"/>
    </a:accent1>
    <a:accent2>
      <a:srgbClr val="CCAF0A"/>
    </a:accent2>
    <a:accent3>
      <a:srgbClr val="8D89A4"/>
    </a:accent3>
    <a:accent4>
      <a:srgbClr val="748560"/>
    </a:accent4>
    <a:accent5>
      <a:srgbClr val="9E9273"/>
    </a:accent5>
    <a:accent6>
      <a:srgbClr val="7B4DBF"/>
    </a:accent6>
    <a:hlink>
      <a:srgbClr val="FFFFFF"/>
    </a:hlink>
    <a:folHlink>
      <a:srgbClr val="FF0000"/>
    </a:folHlink>
  </a:clrScheme>
  <a:fontScheme name="Твердый переплет">
    <a:majorFont>
      <a:latin typeface="Book Antiqua"/>
      <a:ea typeface=""/>
      <a:cs typeface=""/>
      <a:font script="Grek" typeface="Times New Roman"/>
      <a:font script="Cyrl" typeface="Times New Roman"/>
      <a:font script="Jpan" typeface="HGS明朝E"/>
      <a:font script="Hang" typeface="궁서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Book Antiqua"/>
      <a:ea typeface=""/>
      <a:cs typeface=""/>
      <a:font script="Grek" typeface="Times New Roman"/>
      <a:font script="Cyrl" typeface="Times New Roman"/>
      <a:font script="Jpan" typeface="HGS明朝E"/>
      <a:font script="Hang" typeface="돋움"/>
      <a:font script="Hans" typeface="宋体"/>
      <a:font script="Hant" typeface="新細明體"/>
      <a:font script="Arab" typeface="Times New Roman"/>
      <a:font script="Hebr" typeface="David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Апекс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0000"/>
              <a:satMod val="180000"/>
            </a:schemeClr>
          </a:gs>
          <a:gs pos="100000">
            <a:schemeClr val="phClr">
              <a:shade val="45000"/>
              <a:satMod val="120000"/>
            </a:schemeClr>
          </a:gs>
        </a:gsLst>
        <a:path path="circle">
          <a:fillToRect r="100000" b="100000"/>
        </a:path>
      </a:gradFill>
      <a:blipFill>
        <a:blip xmlns:r="http://schemas.openxmlformats.org/officeDocument/2006/relationships" r:embed="rId1">
          <a:duotone>
            <a:schemeClr val="phClr">
              <a:shade val="3000"/>
              <a:satMod val="110000"/>
            </a:schemeClr>
            <a:schemeClr val="phClr">
              <a:tint val="60000"/>
              <a:satMod val="425000"/>
            </a:schemeClr>
          </a:duotone>
        </a:blip>
        <a:stretch>
          <a:fillRect/>
        </a:stretch>
      </a:blipFill>
    </a:bgFillStyleLst>
  </a:fmtScheme>
</a:themeOverride>
</file>

<file path=ppt/theme/themeOverride7.xml><?xml version="1.0" encoding="utf-8"?>
<a:themeOverride xmlns:a="http://schemas.openxmlformats.org/drawingml/2006/main">
  <a:clrScheme name="Другая 15">
    <a:dk1>
      <a:sysClr val="windowText" lastClr="000000"/>
    </a:dk1>
    <a:lt1>
      <a:sysClr val="window" lastClr="FFFFFF"/>
    </a:lt1>
    <a:dk2>
      <a:srgbClr val="00B0F0"/>
    </a:dk2>
    <a:lt2>
      <a:srgbClr val="00B0F0"/>
    </a:lt2>
    <a:accent1>
      <a:srgbClr val="6EA0B0"/>
    </a:accent1>
    <a:accent2>
      <a:srgbClr val="CCAF0A"/>
    </a:accent2>
    <a:accent3>
      <a:srgbClr val="8D89A4"/>
    </a:accent3>
    <a:accent4>
      <a:srgbClr val="748560"/>
    </a:accent4>
    <a:accent5>
      <a:srgbClr val="9E9273"/>
    </a:accent5>
    <a:accent6>
      <a:srgbClr val="7B4DBF"/>
    </a:accent6>
    <a:hlink>
      <a:srgbClr val="FFFFFF"/>
    </a:hlink>
    <a:folHlink>
      <a:srgbClr val="FF0000"/>
    </a:folHlink>
  </a:clrScheme>
  <a:fontScheme name="Твердый переплет">
    <a:majorFont>
      <a:latin typeface="Book Antiqua"/>
      <a:ea typeface=""/>
      <a:cs typeface=""/>
      <a:font script="Grek" typeface="Times New Roman"/>
      <a:font script="Cyrl" typeface="Times New Roman"/>
      <a:font script="Jpan" typeface="HGS明朝E"/>
      <a:font script="Hang" typeface="궁서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Book Antiqua"/>
      <a:ea typeface=""/>
      <a:cs typeface=""/>
      <a:font script="Grek" typeface="Times New Roman"/>
      <a:font script="Cyrl" typeface="Times New Roman"/>
      <a:font script="Jpan" typeface="HGS明朝E"/>
      <a:font script="Hang" typeface="돋움"/>
      <a:font script="Hans" typeface="宋体"/>
      <a:font script="Hant" typeface="新細明體"/>
      <a:font script="Arab" typeface="Times New Roman"/>
      <a:font script="Hebr" typeface="David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Апекс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0000"/>
              <a:satMod val="180000"/>
            </a:schemeClr>
          </a:gs>
          <a:gs pos="100000">
            <a:schemeClr val="phClr">
              <a:shade val="45000"/>
              <a:satMod val="120000"/>
            </a:schemeClr>
          </a:gs>
        </a:gsLst>
        <a:path path="circle">
          <a:fillToRect r="100000" b="100000"/>
        </a:path>
      </a:gradFill>
      <a:blipFill>
        <a:blip xmlns:r="http://schemas.openxmlformats.org/officeDocument/2006/relationships" r:embed="rId1">
          <a:duotone>
            <a:schemeClr val="phClr">
              <a:shade val="3000"/>
              <a:satMod val="110000"/>
            </a:schemeClr>
            <a:schemeClr val="phClr">
              <a:tint val="60000"/>
              <a:satMod val="425000"/>
            </a:schemeClr>
          </a:duotone>
        </a:blip>
        <a:stretch>
          <a:fillRect/>
        </a:stretch>
      </a:blipFill>
    </a:bgFillStyleLst>
  </a:fmtScheme>
</a:themeOverride>
</file>

<file path=ppt/theme/themeOverride8.xml><?xml version="1.0" encoding="utf-8"?>
<a:themeOverride xmlns:a="http://schemas.openxmlformats.org/drawingml/2006/main">
  <a:clrScheme name="Другая 15">
    <a:dk1>
      <a:sysClr val="windowText" lastClr="000000"/>
    </a:dk1>
    <a:lt1>
      <a:sysClr val="window" lastClr="FFFFFF"/>
    </a:lt1>
    <a:dk2>
      <a:srgbClr val="00B0F0"/>
    </a:dk2>
    <a:lt2>
      <a:srgbClr val="00B0F0"/>
    </a:lt2>
    <a:accent1>
      <a:srgbClr val="6EA0B0"/>
    </a:accent1>
    <a:accent2>
      <a:srgbClr val="CCAF0A"/>
    </a:accent2>
    <a:accent3>
      <a:srgbClr val="8D89A4"/>
    </a:accent3>
    <a:accent4>
      <a:srgbClr val="748560"/>
    </a:accent4>
    <a:accent5>
      <a:srgbClr val="9E9273"/>
    </a:accent5>
    <a:accent6>
      <a:srgbClr val="7B4DBF"/>
    </a:accent6>
    <a:hlink>
      <a:srgbClr val="FFFFFF"/>
    </a:hlink>
    <a:folHlink>
      <a:srgbClr val="FF0000"/>
    </a:folHlink>
  </a:clrScheme>
  <a:fontScheme name="Твердый переплет">
    <a:majorFont>
      <a:latin typeface="Book Antiqua"/>
      <a:ea typeface=""/>
      <a:cs typeface=""/>
      <a:font script="Grek" typeface="Times New Roman"/>
      <a:font script="Cyrl" typeface="Times New Roman"/>
      <a:font script="Jpan" typeface="HGS明朝E"/>
      <a:font script="Hang" typeface="궁서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Book Antiqua"/>
      <a:ea typeface=""/>
      <a:cs typeface=""/>
      <a:font script="Grek" typeface="Times New Roman"/>
      <a:font script="Cyrl" typeface="Times New Roman"/>
      <a:font script="Jpan" typeface="HGS明朝E"/>
      <a:font script="Hang" typeface="돋움"/>
      <a:font script="Hans" typeface="宋体"/>
      <a:font script="Hant" typeface="新細明體"/>
      <a:font script="Arab" typeface="Times New Roman"/>
      <a:font script="Hebr" typeface="David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Апекс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0000"/>
              <a:satMod val="180000"/>
            </a:schemeClr>
          </a:gs>
          <a:gs pos="100000">
            <a:schemeClr val="phClr">
              <a:shade val="45000"/>
              <a:satMod val="120000"/>
            </a:schemeClr>
          </a:gs>
        </a:gsLst>
        <a:path path="circle">
          <a:fillToRect r="100000" b="100000"/>
        </a:path>
      </a:gradFill>
      <a:blipFill>
        <a:blip xmlns:r="http://schemas.openxmlformats.org/officeDocument/2006/relationships" r:embed="rId1">
          <a:duotone>
            <a:schemeClr val="phClr">
              <a:shade val="3000"/>
              <a:satMod val="110000"/>
            </a:schemeClr>
            <a:schemeClr val="phClr">
              <a:tint val="60000"/>
              <a:satMod val="425000"/>
            </a:schemeClr>
          </a:duotone>
        </a:blip>
        <a:stretch>
          <a:fillRect/>
        </a:stretch>
      </a:blipFill>
    </a:bgFillStyleLst>
  </a:fmtScheme>
</a:themeOverride>
</file>

<file path=ppt/theme/themeOverride9.xml><?xml version="1.0" encoding="utf-8"?>
<a:themeOverride xmlns:a="http://schemas.openxmlformats.org/drawingml/2006/main">
  <a:clrScheme name="Другая 15">
    <a:dk1>
      <a:sysClr val="windowText" lastClr="000000"/>
    </a:dk1>
    <a:lt1>
      <a:sysClr val="window" lastClr="FFFFFF"/>
    </a:lt1>
    <a:dk2>
      <a:srgbClr val="00B0F0"/>
    </a:dk2>
    <a:lt2>
      <a:srgbClr val="00B0F0"/>
    </a:lt2>
    <a:accent1>
      <a:srgbClr val="6EA0B0"/>
    </a:accent1>
    <a:accent2>
      <a:srgbClr val="CCAF0A"/>
    </a:accent2>
    <a:accent3>
      <a:srgbClr val="8D89A4"/>
    </a:accent3>
    <a:accent4>
      <a:srgbClr val="748560"/>
    </a:accent4>
    <a:accent5>
      <a:srgbClr val="9E9273"/>
    </a:accent5>
    <a:accent6>
      <a:srgbClr val="7B4DBF"/>
    </a:accent6>
    <a:hlink>
      <a:srgbClr val="FFFFFF"/>
    </a:hlink>
    <a:folHlink>
      <a:srgbClr val="FF0000"/>
    </a:folHlink>
  </a:clrScheme>
  <a:fontScheme name="Твердый переплет">
    <a:majorFont>
      <a:latin typeface="Book Antiqua"/>
      <a:ea typeface=""/>
      <a:cs typeface=""/>
      <a:font script="Grek" typeface="Times New Roman"/>
      <a:font script="Cyrl" typeface="Times New Roman"/>
      <a:font script="Jpan" typeface="HGS明朝E"/>
      <a:font script="Hang" typeface="궁서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Book Antiqua"/>
      <a:ea typeface=""/>
      <a:cs typeface=""/>
      <a:font script="Grek" typeface="Times New Roman"/>
      <a:font script="Cyrl" typeface="Times New Roman"/>
      <a:font script="Jpan" typeface="HGS明朝E"/>
      <a:font script="Hang" typeface="돋움"/>
      <a:font script="Hans" typeface="宋体"/>
      <a:font script="Hant" typeface="新細明體"/>
      <a:font script="Arab" typeface="Times New Roman"/>
      <a:font script="Hebr" typeface="David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Апекс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0000"/>
              <a:satMod val="180000"/>
            </a:schemeClr>
          </a:gs>
          <a:gs pos="100000">
            <a:schemeClr val="phClr">
              <a:shade val="45000"/>
              <a:satMod val="120000"/>
            </a:schemeClr>
          </a:gs>
        </a:gsLst>
        <a:path path="circle">
          <a:fillToRect r="100000" b="100000"/>
        </a:path>
      </a:gradFill>
      <a:blipFill>
        <a:blip xmlns:r="http://schemas.openxmlformats.org/officeDocument/2006/relationships" r:embed="rId1">
          <a:duotone>
            <a:schemeClr val="phClr">
              <a:shade val="3000"/>
              <a:satMod val="110000"/>
            </a:schemeClr>
            <a:schemeClr val="phClr">
              <a:tint val="60000"/>
              <a:satMod val="425000"/>
            </a:schemeClr>
          </a:duotone>
        </a:blip>
        <a:stretch>
          <a:fillRect/>
        </a:stretch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15275</TotalTime>
  <Words>1378</Words>
  <Application>Microsoft Office PowerPoint</Application>
  <PresentationFormat>Екран (4:3)</PresentationFormat>
  <Paragraphs>286</Paragraphs>
  <Slides>32</Slides>
  <Notes>7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32</vt:i4>
      </vt:variant>
    </vt:vector>
  </HeadingPairs>
  <TitlesOfParts>
    <vt:vector size="40" baseType="lpstr">
      <vt:lpstr>Arial</vt:lpstr>
      <vt:lpstr>Book Antiqua</vt:lpstr>
      <vt:lpstr>Calibri</vt:lpstr>
      <vt:lpstr>Times New Roman</vt:lpstr>
      <vt:lpstr>Wingdings</vt:lpstr>
      <vt:lpstr>Wingdings 2</vt:lpstr>
      <vt:lpstr>Wingdings 3</vt:lpstr>
      <vt:lpstr>Апекс</vt:lpstr>
      <vt:lpstr>Підсумки роботи  закладів охорони здоров’я міста Кропивницького за І півріччя 2025 р.</vt:lpstr>
      <vt:lpstr>Презентація PowerPoint</vt:lpstr>
      <vt:lpstr>Спроможна мережа м. Кропивницького</vt:lpstr>
      <vt:lpstr>Кадрова ситуація Число штатних посад всіх працівників – 2828,5,                             в минулому році –  2918,25 </vt:lpstr>
      <vt:lpstr>Забезпеченість лікарями первинної ланки</vt:lpstr>
      <vt:lpstr>Презентація PowerPoint</vt:lpstr>
      <vt:lpstr>Показники демографії</vt:lpstr>
      <vt:lpstr>Структура смертності дорослого населення </vt:lpstr>
      <vt:lpstr>Презентація PowerPoint</vt:lpstr>
      <vt:lpstr>Показники поширеності та захворюваності серед  дорослого населення  (на 100 тис. відповідного населення)</vt:lpstr>
      <vt:lpstr>Серед підлітків показники поширеності  та захворюваності  (на 100 тис. відповідного населення)</vt:lpstr>
      <vt:lpstr>Презентація PowerPoint</vt:lpstr>
      <vt:lpstr>Показники   онкологічної служби</vt:lpstr>
      <vt:lpstr>Презентація PowerPoint</vt:lpstr>
      <vt:lpstr>Психологічна допомога</vt:lpstr>
      <vt:lpstr>Медична реабілітація</vt:lpstr>
      <vt:lpstr>Імунізація населення профщеплення проти:</vt:lpstr>
      <vt:lpstr>Стаціонарна допомога</vt:lpstr>
      <vt:lpstr>За І півріччя 2025 року в хірургічних  стаціонарах було прооперовано  3 767 хворих (минулий рік 3 948)</vt:lpstr>
      <vt:lpstr>Робота акушерсько-гінекологічної та педіатричної служб</vt:lpstr>
      <vt:lpstr>Презентація PowerPoint</vt:lpstr>
      <vt:lpstr>Медичне забезпечення ВПО</vt:lpstr>
      <vt:lpstr>Презентація PowerPoint</vt:lpstr>
      <vt:lpstr>Презентація PowerPoint</vt:lpstr>
      <vt:lpstr>Профінансовано  галузь охорони здоров'я м.Кропивницького за  І півріччя 2025 р. на загальну суму 49 226,3 тис. грн.,  що становить 97,0% до плану на січень-червень 2025 р. </vt:lpstr>
      <vt:lpstr>По спеціальному фонду міського бюджету  (бюджет розвитку) на галузь охорони здоров’я на 2025 рік затверджено кошторисні призначення на загальну суму 19652,5 тис.грн. </vt:lpstr>
      <vt:lpstr>Закладами охорони здоров’я  м.Кропивницького використано  коштів НСЗУ на загальну суму – 352 945,5 тис.грн.:</vt:lpstr>
      <vt:lpstr>Презентація PowerPoint</vt:lpstr>
      <vt:lpstr>Презентація PowerPoint</vt:lpstr>
      <vt:lpstr>Розподіл звернень</vt:lpstr>
      <vt:lpstr>Розподіл по характеру звернень:</vt:lpstr>
      <vt:lpstr>Презентація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здоров</dc:creator>
  <cp:lastModifiedBy>User</cp:lastModifiedBy>
  <cp:revision>910</cp:revision>
  <dcterms:created xsi:type="dcterms:W3CDTF">2018-04-12T09:56:02Z</dcterms:created>
  <dcterms:modified xsi:type="dcterms:W3CDTF">2025-07-29T13:39:27Z</dcterms:modified>
</cp:coreProperties>
</file>