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5.xml" ContentType="application/vnd.openxmlformats-officedocument.themeOverride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7.xml" ContentType="application/vnd.openxmlformats-officedocument.themeOverr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8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theme/themeOverride9.xml" ContentType="application/vnd.openxmlformats-officedocument.themeOverride+xml"/>
  <Override PartName="/ppt/charts/chart37.xml" ContentType="application/vnd.openxmlformats-officedocument.drawingml.chart+xml"/>
  <Override PartName="/ppt/theme/themeOverride10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sldIdLst>
    <p:sldId id="256" r:id="rId2"/>
    <p:sldId id="270" r:id="rId3"/>
    <p:sldId id="259" r:id="rId4"/>
    <p:sldId id="260" r:id="rId5"/>
    <p:sldId id="321" r:id="rId6"/>
    <p:sldId id="261" r:id="rId7"/>
    <p:sldId id="262" r:id="rId8"/>
    <p:sldId id="325" r:id="rId9"/>
    <p:sldId id="263" r:id="rId10"/>
    <p:sldId id="265" r:id="rId11"/>
    <p:sldId id="266" r:id="rId12"/>
    <p:sldId id="267" r:id="rId13"/>
    <p:sldId id="268" r:id="rId14"/>
    <p:sldId id="269" r:id="rId15"/>
    <p:sldId id="273" r:id="rId16"/>
    <p:sldId id="304" r:id="rId17"/>
    <p:sldId id="275" r:id="rId18"/>
    <p:sldId id="326" r:id="rId19"/>
    <p:sldId id="327" r:id="rId20"/>
    <p:sldId id="331" r:id="rId21"/>
    <p:sldId id="333" r:id="rId22"/>
    <p:sldId id="298" r:id="rId23"/>
    <p:sldId id="328" r:id="rId24"/>
    <p:sldId id="285" r:id="rId25"/>
    <p:sldId id="332" r:id="rId26"/>
    <p:sldId id="288" r:id="rId27"/>
    <p:sldId id="289" r:id="rId28"/>
    <p:sldId id="305" r:id="rId29"/>
    <p:sldId id="281" r:id="rId30"/>
    <p:sldId id="282" r:id="rId31"/>
    <p:sldId id="29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33CC"/>
    <a:srgbClr val="33CC33"/>
    <a:srgbClr val="FF6600"/>
    <a:srgbClr val="FF5050"/>
    <a:srgbClr val="000099"/>
    <a:srgbClr val="006600"/>
    <a:srgbClr val="FF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и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7" autoAdjust="0"/>
    <p:restoredTop sz="96238" autoAdjust="0"/>
  </p:normalViewPr>
  <p:slideViewPr>
    <p:cSldViewPr>
      <p:cViewPr varScale="1">
        <p:scale>
          <a:sx n="111" d="100"/>
          <a:sy n="111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7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8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9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0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94051847643753"/>
          <c:y val="4.7592361532479303E-2"/>
          <c:w val="0.7342707837207656"/>
          <c:h val="0.66349198379667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>
                <a:alpha val="99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9902750134738966E-3"/>
                  <c:y val="-2.3742020117422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218</c:v>
                </c:pt>
                <c:pt idx="1">
                  <c:v>458.7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>
                <a:alpha val="94000"/>
              </a:srgbClr>
            </a:solidFill>
          </c:spPr>
          <c:invertIfNegative val="0"/>
          <c:dLbls>
            <c:dLbl>
              <c:idx val="0"/>
              <c:layout>
                <c:manualLayout>
                  <c:x val="8.3727700377269107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219.8</c:v>
                </c:pt>
                <c:pt idx="1">
                  <c:v>486.3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0408336"/>
        <c:axId val="1630407792"/>
        <c:axId val="0"/>
      </c:bar3DChart>
      <c:catAx>
        <c:axId val="163040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630407792"/>
        <c:crosses val="autoZero"/>
        <c:auto val="1"/>
        <c:lblAlgn val="ctr"/>
        <c:lblOffset val="100"/>
        <c:noMultiLvlLbl val="0"/>
      </c:catAx>
      <c:valAx>
        <c:axId val="1630407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163040833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4445203839620952E-2"/>
          <c:y val="1.5182464278285586E-4"/>
          <c:w val="0.1723701933459004"/>
          <c:h val="0.17396209829014547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3594150914448638E-2"/>
                  <c:y val="-3.4267212303817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61926452616"/>
                      <c:h val="0.186527858973782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42853.1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1617977191246828"/>
                  <c:y val="1.142255400158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5808155354872"/>
                      <c:h val="0.186527858973782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33117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8629904"/>
        <c:axId val="1808630448"/>
        <c:axId val="0"/>
      </c:bar3DChart>
      <c:catAx>
        <c:axId val="18086299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08630448"/>
        <c:crosses val="autoZero"/>
        <c:auto val="1"/>
        <c:lblAlgn val="ctr"/>
        <c:lblOffset val="100"/>
        <c:noMultiLvlLbl val="0"/>
      </c:catAx>
      <c:valAx>
        <c:axId val="18086304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180862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0474770930627214E-2"/>
                  <c:y val="-3.8074045234564514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57241934122423"/>
                      <c:h val="0.157498515318420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33610.800000000003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1720177915283522"/>
                  <c:y val="-3.861172020042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2360702221012"/>
                      <c:h val="0.157498515318420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23564.3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8635888"/>
        <c:axId val="1808637520"/>
        <c:axId val="0"/>
      </c:bar3DChart>
      <c:catAx>
        <c:axId val="18086358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08637520"/>
        <c:crosses val="autoZero"/>
        <c:auto val="1"/>
        <c:lblAlgn val="ctr"/>
        <c:lblOffset val="100"/>
        <c:noMultiLvlLbl val="0"/>
      </c:catAx>
      <c:valAx>
        <c:axId val="1808637520"/>
        <c:scaling>
          <c:logBase val="10"/>
          <c:orientation val="minMax"/>
          <c:min val="1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1808635888"/>
        <c:crosses val="autoZero"/>
        <c:crossBetween val="between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188214837133306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40035.4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8386352133713533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39130.300000000003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8632624"/>
        <c:axId val="1808644048"/>
        <c:axId val="0"/>
      </c:bar3DChart>
      <c:catAx>
        <c:axId val="18086326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08644048"/>
        <c:crosses val="autoZero"/>
        <c:auto val="1"/>
        <c:lblAlgn val="ctr"/>
        <c:lblOffset val="100"/>
        <c:noMultiLvlLbl val="0"/>
      </c:catAx>
      <c:valAx>
        <c:axId val="1808644048"/>
        <c:scaling>
          <c:orientation val="minMax"/>
          <c:min val="30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180863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8782995742789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35273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43007261919945"/>
                  <c:y val="-3.0020305072486049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939794471047"/>
                      <c:h val="0.1838368431876363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8630992"/>
        <c:axId val="1808628816"/>
        <c:axId val="0"/>
      </c:bar3DChart>
      <c:catAx>
        <c:axId val="18086309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08628816"/>
        <c:crosses val="autoZero"/>
        <c:auto val="1"/>
        <c:lblAlgn val="ctr"/>
        <c:lblOffset val="100"/>
        <c:noMultiLvlLbl val="0"/>
      </c:catAx>
      <c:valAx>
        <c:axId val="1808628816"/>
        <c:scaling>
          <c:orientation val="minMax"/>
          <c:min val="30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1808630992"/>
        <c:crosses val="autoZero"/>
        <c:crossBetween val="between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975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 dirty="0" err="1">
                <a:solidFill>
                  <a:srgbClr val="000714"/>
                </a:solidFill>
              </a:rPr>
              <a:t>Захворюваність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злоякісними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новоутвореннями</a:t>
            </a:r>
            <a:r>
              <a:rPr lang="ru-RU" sz="2000" dirty="0">
                <a:solidFill>
                  <a:srgbClr val="000714"/>
                </a:solidFill>
              </a:rPr>
              <a:t> на 
100 </a:t>
            </a:r>
            <a:r>
              <a:rPr lang="ru-RU" sz="2000" dirty="0" err="1">
                <a:solidFill>
                  <a:srgbClr val="000714"/>
                </a:solidFill>
              </a:rPr>
              <a:t>тис.населення</a:t>
            </a:r>
            <a:endParaRPr lang="ru-RU" sz="2000" dirty="0">
              <a:solidFill>
                <a:srgbClr val="000714"/>
              </a:solidFill>
            </a:endParaRPr>
          </a:p>
        </c:rich>
      </c:tx>
      <c:layout>
        <c:manualLayout>
          <c:xMode val="edge"/>
          <c:yMode val="edge"/>
          <c:x val="4.9797665848286883E-2"/>
          <c:y val="0"/>
        </c:manualLayout>
      </c:layout>
      <c:overlay val="0"/>
      <c:spPr>
        <a:noFill/>
        <a:ln w="3040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500806303490273E-2"/>
          <c:y val="0.28248704069825348"/>
          <c:w val="0.63087248322147649"/>
          <c:h val="0.5155209365090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15204">
              <a:noFill/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4CAE6BD-3E51-41B2-9415-E576652B20FC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118.6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15204">
              <a:noFill/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EF2401B-9B2C-4FEE-89BA-BB2B0E946ED9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33CC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111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38"/>
        <c:axId val="1808638608"/>
        <c:axId val="1808634256"/>
      </c:barChart>
      <c:catAx>
        <c:axId val="180863860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-180000" vert="horz"/>
          <a:lstStyle/>
          <a:p>
            <a:pPr>
              <a:defRPr sz="143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18086342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08634256"/>
        <c:scaling>
          <c:orientation val="minMax"/>
        </c:scaling>
        <c:delete val="0"/>
        <c:axPos val="b"/>
        <c:majorGridlines>
          <c:spPr>
            <a:ln w="380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1808638608"/>
        <c:crosses val="autoZero"/>
        <c:crossBetween val="between"/>
      </c:valAx>
      <c:spPr>
        <a:noFill/>
        <a:ln w="30408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6735216505546389"/>
          <c:y val="0.49661025417551363"/>
          <c:w val="0.23264784231142124"/>
          <c:h val="0.2788621412922957"/>
        </c:manualLayout>
      </c:layout>
      <c:overlay val="0"/>
      <c:spPr>
        <a:noFill/>
        <a:ln w="30408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714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Питома вага занедбаних форм 
(І</a:t>
            </a:r>
            <a:r>
              <a:rPr lang="en-US"/>
              <a:t>V</a:t>
            </a:r>
            <a:r>
              <a:rPr lang="ru-RU"/>
              <a:t>ст. всі форми та ІІІ ст. візуальної локалізації)</a:t>
            </a:r>
          </a:p>
        </c:rich>
      </c:tx>
      <c:layout>
        <c:manualLayout>
          <c:xMode val="edge"/>
          <c:yMode val="edge"/>
          <c:x val="0.142280702563571"/>
          <c:y val="2.7548090862532893E-2"/>
        </c:manualLayout>
      </c:layout>
      <c:overlay val="0"/>
      <c:spPr>
        <a:noFill/>
        <a:ln w="252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84453630672613E-2"/>
          <c:y val="0.31304253552099809"/>
          <c:w val="0.81453634085213034"/>
          <c:h val="0.524672262210968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3906198300662893"/>
                  <c:y val="-2.6575433931298699E-3"/>
                </c:manualLayout>
              </c:layout>
              <c:tx>
                <c:rich>
                  <a:bodyPr/>
                  <a:lstStyle/>
                  <a:p>
                    <a:fld id="{B6711EC3-C788-4BEA-A3E3-8E7C51A31F53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800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25.2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220016114110625"/>
                  <c:y val="-6.6559341074003469E-3"/>
                </c:manualLayout>
              </c:layout>
              <c:tx>
                <c:rich>
                  <a:bodyPr/>
                  <a:lstStyle/>
                  <a:p>
                    <a:fld id="{FFF854AC-627B-43CF-AF3A-899B9B8ADBD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800">
                    <a:solidFill>
                      <a:srgbClr val="33CC33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21.7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38"/>
        <c:axId val="1808639152"/>
        <c:axId val="1808640784"/>
      </c:barChart>
      <c:catAx>
        <c:axId val="1808639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808640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08640784"/>
        <c:scaling>
          <c:orientation val="minMax"/>
        </c:scaling>
        <c:delete val="0"/>
        <c:axPos val="b"/>
        <c:majorGridlines>
          <c:spPr>
            <a:ln w="12637">
              <a:solidFill>
                <a:schemeClr val="tx1"/>
              </a:solidFill>
              <a:prstDash val="solid"/>
            </a:ln>
            <a:effectLst>
              <a:glow rad="127000">
                <a:schemeClr val="accent1">
                  <a:alpha val="99000"/>
                </a:schemeClr>
              </a:glow>
            </a:effectLst>
          </c:spPr>
        </c:majorGridlines>
        <c:numFmt formatCode="General" sourceLinked="1"/>
        <c:majorTickMark val="out"/>
        <c:minorTickMark val="none"/>
        <c:tickLblPos val="nextTo"/>
        <c:spPr>
          <a:ln w="9478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808639152"/>
        <c:crosses val="autoZero"/>
        <c:crossBetween val="between"/>
      </c:valAx>
      <c:spPr>
        <a:noFill/>
        <a:ln w="12637">
          <a:solidFill>
            <a:schemeClr val="tx1"/>
          </a:solidFill>
          <a:prstDash val="solid"/>
        </a:ln>
        <a:effectLst>
          <a:softEdge rad="25400"/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err="1">
                <a:solidFill>
                  <a:srgbClr val="000714"/>
                </a:solidFill>
              </a:rPr>
              <a:t>Питома</a:t>
            </a:r>
            <a:r>
              <a:rPr lang="ru-RU" sz="1800" dirty="0">
                <a:solidFill>
                  <a:srgbClr val="000714"/>
                </a:solidFill>
              </a:rPr>
              <a:t> вага </a:t>
            </a:r>
            <a:r>
              <a:rPr lang="ru-RU" sz="1800" dirty="0" err="1">
                <a:solidFill>
                  <a:srgbClr val="000714"/>
                </a:solidFill>
              </a:rPr>
              <a:t>занедбаних</a:t>
            </a:r>
            <a:r>
              <a:rPr lang="ru-RU" sz="1800" dirty="0">
                <a:solidFill>
                  <a:srgbClr val="000714"/>
                </a:solidFill>
              </a:rPr>
              <a:t> </a:t>
            </a:r>
            <a:r>
              <a:rPr lang="ru-RU" sz="1800" dirty="0" err="1" smtClean="0">
                <a:solidFill>
                  <a:srgbClr val="000714"/>
                </a:solidFill>
              </a:rPr>
              <a:t>випадків</a:t>
            </a:r>
            <a:r>
              <a:rPr lang="ru-RU" sz="1800" dirty="0" smtClean="0">
                <a:solidFill>
                  <a:srgbClr val="000714"/>
                </a:solidFill>
              </a:rPr>
              <a:t> у </a:t>
            </a:r>
            <a:r>
              <a:rPr lang="ru-RU" sz="1800" dirty="0">
                <a:solidFill>
                  <a:srgbClr val="000714"/>
                </a:solidFill>
              </a:rPr>
              <a:t>ІV ст.</a:t>
            </a:r>
          </a:p>
        </c:rich>
      </c:tx>
      <c:layout>
        <c:manualLayout>
          <c:xMode val="edge"/>
          <c:yMode val="edge"/>
          <c:x val="5.471225085593346E-2"/>
          <c:y val="3.6558752787092468E-2"/>
        </c:manualLayout>
      </c:layout>
      <c:overlay val="0"/>
      <c:spPr>
        <a:noFill/>
        <a:ln w="2544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282208588957052E-2"/>
          <c:y val="0.35634930332863268"/>
          <c:w val="0.74289250154959818"/>
          <c:h val="0.4353692070764834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25441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2774012163579036"/>
                  <c:y val="-6.5529432622880726E-3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9D48179E-BCDC-40CA-AE43-973801988298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400" b="1" i="0" u="none" strike="noStrike" baseline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numFmt formatCode="0.0" sourceLinked="0"/>
              <c:spPr>
                <a:noFill/>
                <a:ln w="2544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" sourceLinked="0"/>
            <c:spPr>
              <a:noFill/>
              <a:ln w="25441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7128000827081838"/>
                  <c:y val="2.8567008624855298E-3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rgbClr val="33CC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661D489A-6B43-4DFB-9718-3D3DD8CEEE73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400" b="1" i="0" u="none" strike="noStrike" baseline="0">
                          <a:solidFill>
                            <a:srgbClr val="33CC33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numFmt formatCode="#,##0.0" sourceLinked="0"/>
              <c:spPr>
                <a:noFill/>
                <a:ln w="2544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 w="25441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33CC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16.899999999999999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38"/>
        <c:axId val="1852899648"/>
        <c:axId val="1852902368"/>
      </c:barChart>
      <c:catAx>
        <c:axId val="1852899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1852902368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1852902368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none"/>
        <c:minorTickMark val="in"/>
        <c:tickLblPos val="low"/>
        <c:spPr>
          <a:ln w="9540">
            <a:noFill/>
          </a:ln>
        </c:spPr>
        <c:txPr>
          <a:bodyPr rot="0" vert="horz"/>
          <a:lstStyle/>
          <a:p>
            <a:pPr>
              <a:defRPr sz="1477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1852899648"/>
        <c:crosses val="autoZero"/>
        <c:crossBetween val="between"/>
        <c:minorUnit val="0.5"/>
      </c:valAx>
      <c:spPr>
        <a:noFill/>
        <a:ln w="1272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Питома вага занедбаних візуальних форм </a:t>
            </a:r>
          </a:p>
        </c:rich>
      </c:tx>
      <c:layout>
        <c:manualLayout>
          <c:xMode val="edge"/>
          <c:yMode val="edge"/>
          <c:x val="0.20196907601832173"/>
          <c:y val="6.0365754618076577E-2"/>
        </c:manualLayout>
      </c:layout>
      <c:overlay val="0"/>
      <c:spPr>
        <a:noFill/>
        <a:ln w="252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2706766917293228E-2"/>
          <c:y val="0.34774042791961374"/>
          <c:w val="0.81453634085213034"/>
          <c:h val="0.4506899428554553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Sheet1!$A$2:$A$3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tx>
          <c:spPr>
            <a:solidFill>
              <a:srgbClr val="00B0F0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3906198300662893"/>
                  <c:y val="-2.6575433931298699E-3"/>
                </c:manualLayout>
              </c:layout>
              <c:tx>
                <c:rich>
                  <a:bodyPr/>
                  <a:lstStyle/>
                  <a:p>
                    <a:fld id="{B99F09C4-AF57-436E-A0FA-5A2394C30745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22.7</c:v>
                </c:pt>
                <c:pt idx="1">
                  <c:v>25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3955690813264005"/>
                  <c:y val="-1.1344004252617279E-2"/>
                </c:manualLayout>
              </c:layout>
              <c:tx>
                <c:rich>
                  <a:bodyPr/>
                  <a:lstStyle/>
                  <a:p>
                    <a:fld id="{657C0329-D304-4D4C-8D6F-37E718BB3CE9}" type="VALUE">
                      <a:rPr lang="en-US" dirty="0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rgbClr val="33CC33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38"/>
        <c:axId val="1852907264"/>
        <c:axId val="1852901824"/>
      </c:barChart>
      <c:catAx>
        <c:axId val="1852907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85290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2901824"/>
        <c:scaling>
          <c:orientation val="minMax"/>
        </c:scaling>
        <c:delete val="0"/>
        <c:axPos val="b"/>
        <c:majorGridlines>
          <c:spPr>
            <a:ln w="1263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478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852907264"/>
        <c:crosses val="autoZero"/>
        <c:crossBetween val="between"/>
      </c:valAx>
      <c:spPr>
        <a:noFill/>
        <a:ln w="1263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uk-UA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751114873546885"/>
          <c:y val="6.2784194613296929E-2"/>
          <c:w val="0.7124888512645311"/>
          <c:h val="0.88602359430978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Ревакцинація: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25.5</c:v>
                </c:pt>
                <c:pt idx="1">
                  <c:v>25.1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99170080573234E-2"/>
                  <c:y val="-7.96756709571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396572782425389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Ревакцинація: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33.1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2896384"/>
        <c:axId val="1852895296"/>
        <c:axId val="0"/>
      </c:bar3DChart>
      <c:catAx>
        <c:axId val="185289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660066"/>
                </a:solidFill>
              </a:defRPr>
            </a:pPr>
            <a:endParaRPr lang="uk-UA"/>
          </a:p>
        </c:txPr>
        <c:crossAx val="1852895296"/>
        <c:crosses val="autoZero"/>
        <c:auto val="1"/>
        <c:lblAlgn val="ctr"/>
        <c:lblOffset val="100"/>
        <c:noMultiLvlLbl val="0"/>
      </c:catAx>
      <c:valAx>
        <c:axId val="1852895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18528963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2795876101646232E-2"/>
          <c:y val="0.1225478915041186"/>
          <c:w val="0.18522092278245919"/>
          <c:h val="0.64008463345342581"/>
        </c:manualLayout>
      </c:layout>
      <c:overlay val="0"/>
      <c:txPr>
        <a:bodyPr/>
        <a:lstStyle/>
        <a:p>
          <a:pPr>
            <a:defRPr sz="22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66882163004822E-2"/>
          <c:y val="7.6025543013895761E-2"/>
          <c:w val="0.88262660660737191"/>
          <c:h val="0.88602359430978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309231147976343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24.9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895856150641732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26.1</c:v>
                </c:pt>
                <c:pt idx="1">
                  <c:v>25.3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2900736"/>
        <c:axId val="1852907808"/>
        <c:axId val="0"/>
      </c:bar3DChart>
      <c:catAx>
        <c:axId val="185290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660066"/>
                </a:solidFill>
              </a:defRPr>
            </a:pPr>
            <a:endParaRPr lang="uk-UA"/>
          </a:p>
        </c:txPr>
        <c:crossAx val="1852907808"/>
        <c:crosses val="autoZero"/>
        <c:auto val="1"/>
        <c:lblAlgn val="ctr"/>
        <c:lblOffset val="100"/>
        <c:noMultiLvlLbl val="0"/>
      </c:catAx>
      <c:valAx>
        <c:axId val="18529078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185290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6622685833666"/>
          <c:y val="2.5195000886367665E-2"/>
          <c:w val="0.79522614790523427"/>
          <c:h val="0.838486143917361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995373529925248E-2"/>
                  <c:y val="-2.357139826913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195613185836495E-3"/>
                  <c:y val="-3.0306083488885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417124901806758E-2"/>
                  <c:y val="-3.3741033054788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Лікарі організатори</c:v>
                </c:pt>
                <c:pt idx="3">
                  <c:v>Середні мед. працівників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2626</c:v>
                </c:pt>
                <c:pt idx="1">
                  <c:v>493</c:v>
                </c:pt>
                <c:pt idx="2">
                  <c:v>24</c:v>
                </c:pt>
                <c:pt idx="3">
                  <c:v>1091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7.4823336127635656E-2"/>
                  <c:y val="-3.8029964018263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394882050142578E-2"/>
                  <c:y val="-7.605992803652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010202782962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Лікарі організатори</c:v>
                </c:pt>
                <c:pt idx="3">
                  <c:v>Середні мед. працівників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2669</c:v>
                </c:pt>
                <c:pt idx="1">
                  <c:v>517</c:v>
                </c:pt>
                <c:pt idx="2">
                  <c:v>28</c:v>
                </c:pt>
                <c:pt idx="3">
                  <c:v>1104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44"/>
        <c:shape val="cylinder"/>
        <c:axId val="1630403440"/>
        <c:axId val="1753249920"/>
        <c:axId val="0"/>
      </c:bar3DChart>
      <c:catAx>
        <c:axId val="163040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1753249920"/>
        <c:crosses val="autoZero"/>
        <c:auto val="1"/>
        <c:lblAlgn val="ctr"/>
        <c:lblOffset val="100"/>
        <c:noMultiLvlLbl val="0"/>
      </c:catAx>
      <c:valAx>
        <c:axId val="1753249920"/>
        <c:scaling>
          <c:orientation val="minMax"/>
          <c:max val="3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0714"/>
                </a:solidFill>
              </a:defRPr>
            </a:pPr>
            <a:endParaRPr lang="uk-UA"/>
          </a:p>
        </c:txPr>
        <c:crossAx val="1630403440"/>
        <c:crosses val="autoZero"/>
        <c:crossBetween val="between"/>
        <c:majorUnit val="5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7672874128805"/>
          <c:y val="6.2784194613296929E-2"/>
          <c:w val="0.89032327125871191"/>
          <c:h val="0.88602359430978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79319974368508E-3"/>
                  <c:y val="-1.889670988937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25.4</c:v>
                </c:pt>
                <c:pt idx="1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79319974368508E-2"/>
                  <c:y val="-3.14945164822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</c:v>
                </c:pt>
                <c:pt idx="1">
                  <c:v>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2900192"/>
        <c:axId val="1852906720"/>
        <c:axId val="0"/>
      </c:bar3DChart>
      <c:catAx>
        <c:axId val="185290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660066"/>
                </a:solidFill>
              </a:defRPr>
            </a:pPr>
            <a:endParaRPr lang="uk-UA"/>
          </a:p>
        </c:txPr>
        <c:crossAx val="1852906720"/>
        <c:crosses val="autoZero"/>
        <c:auto val="1"/>
        <c:lblAlgn val="ctr"/>
        <c:lblOffset val="100"/>
        <c:noMultiLvlLbl val="0"/>
      </c:catAx>
      <c:valAx>
        <c:axId val="1852906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185290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66882163004822E-2"/>
          <c:y val="7.6025543013895761E-2"/>
          <c:w val="0.83876593558388546"/>
          <c:h val="0.88602359430978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3.7011199679131634E-2"/>
                  <c:y val="-6.576154236830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1528975714456053E-2"/>
                  <c:y val="-9.2273477550113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2905088"/>
        <c:axId val="1852908352"/>
        <c:axId val="0"/>
      </c:bar3DChart>
      <c:catAx>
        <c:axId val="185290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660066"/>
                </a:solidFill>
              </a:defRPr>
            </a:pPr>
            <a:endParaRPr lang="uk-UA"/>
          </a:p>
        </c:txPr>
        <c:crossAx val="1852908352"/>
        <c:crosses val="autoZero"/>
        <c:auto val="1"/>
        <c:lblAlgn val="ctr"/>
        <c:lblOffset val="100"/>
        <c:noMultiLvlLbl val="0"/>
      </c:catAx>
      <c:valAx>
        <c:axId val="18529083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185290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err="1" smtClean="0">
                <a:solidFill>
                  <a:schemeClr val="bg1"/>
                </a:solidFill>
              </a:rPr>
              <a:t>Проліковано</a:t>
            </a:r>
            <a:r>
              <a:rPr lang="ru-RU" sz="2200" baseline="0" dirty="0" smtClean="0">
                <a:solidFill>
                  <a:schemeClr val="bg1"/>
                </a:solidFill>
              </a:rPr>
              <a:t> хворих </a:t>
            </a:r>
          </a:p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baseline="0" dirty="0" smtClean="0">
                <a:solidFill>
                  <a:schemeClr val="bg1"/>
                </a:solidFill>
              </a:rPr>
              <a:t>в </a:t>
            </a:r>
            <a:r>
              <a:rPr lang="ru-RU" sz="2200" baseline="0" dirty="0" err="1" smtClean="0">
                <a:solidFill>
                  <a:schemeClr val="bg1"/>
                </a:solidFill>
              </a:rPr>
              <a:t>абс.ч</a:t>
            </a:r>
            <a:r>
              <a:rPr lang="ru-RU" sz="2200" baseline="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7380413119081045"/>
          <c:y val="0.69754533702677746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22475112192922"/>
          <c:y val="3.693739612188366E-2"/>
          <c:w val="0.6120096003442298"/>
          <c:h val="0.6182420683287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6.1526589011265023E-2"/>
                  <c:y val="-1.4382411634341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8845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7019178162594092"/>
                  <c:y val="-2.8678855032317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8570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2899104"/>
        <c:axId val="1852908896"/>
        <c:axId val="0"/>
      </c:bar3DChart>
      <c:catAx>
        <c:axId val="1852899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52908896"/>
        <c:crosses val="autoZero"/>
        <c:auto val="1"/>
        <c:lblAlgn val="ctr"/>
        <c:lblOffset val="100"/>
        <c:noMultiLvlLbl val="0"/>
      </c:catAx>
      <c:valAx>
        <c:axId val="1852908896"/>
        <c:scaling>
          <c:orientation val="minMax"/>
          <c:max val="1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1852899104"/>
        <c:crosses val="autoZero"/>
        <c:crossBetween val="between"/>
        <c:majorUnit val="2000"/>
        <c:minorUnit val="10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372484928575187"/>
          <c:y val="0.4579182271468144"/>
          <c:w val="0.20821592213659762"/>
          <c:h val="0.24248317636195751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20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592860015757663"/>
          <c:y val="3.8517828142507357E-2"/>
          <c:w val="0.83407150614306635"/>
          <c:h val="0.67848056256156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928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8895021005074455E-2"/>
                  <c:y val="-2.0407359473717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209401709401712E-3"/>
                  <c:y val="-5.7891366307681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0011236977635E-2"/>
                  <c:y val="-3.013673696344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82.8</c:v>
                </c:pt>
                <c:pt idx="1">
                  <c:v>98.7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18562">
              <a:noFill/>
            </a:ln>
          </c:spPr>
          <c:invertIfNegative val="0"/>
          <c:dLbls>
            <c:dLbl>
              <c:idx val="0"/>
              <c:layout>
                <c:manualLayout>
                  <c:x val="5.6036303738970263E-2"/>
                  <c:y val="-4.68115653634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369651392113466"/>
                  <c:y val="-1.485445150903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501406264122551E-2"/>
                  <c:y val="-2.0519789926354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82.5</c:v>
                </c:pt>
                <c:pt idx="1">
                  <c:v>98.5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4"/>
        <c:gapDepth val="72"/>
        <c:shape val="cylinder"/>
        <c:axId val="1852902912"/>
        <c:axId val="1852897472"/>
        <c:axId val="0"/>
      </c:bar3DChart>
      <c:catAx>
        <c:axId val="185290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852897472"/>
        <c:crosses val="min"/>
        <c:auto val="1"/>
        <c:lblAlgn val="ctr"/>
        <c:lblOffset val="100"/>
        <c:tickLblSkip val="1"/>
        <c:tickMarkSkip val="1"/>
        <c:noMultiLvlLbl val="0"/>
      </c:catAx>
      <c:valAx>
        <c:axId val="1852897472"/>
        <c:scaling>
          <c:orientation val="minMax"/>
          <c:max val="150"/>
          <c:min val="1"/>
        </c:scaling>
        <c:delete val="0"/>
        <c:axPos val="l"/>
        <c:majorGridlines>
          <c:spPr>
            <a:ln w="9281">
              <a:noFill/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852902912"/>
        <c:crosses val="autoZero"/>
        <c:crossBetween val="between"/>
        <c:majorUnit val="30"/>
        <c:minorUnit val="30"/>
      </c:valAx>
      <c:spPr>
        <a:noFill/>
        <a:ln w="18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err="1" smtClean="0">
                <a:solidFill>
                  <a:schemeClr val="bg1"/>
                </a:solidFill>
              </a:rPr>
              <a:t>Летальність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815530571008312"/>
          <c:y val="0.76417711706436919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75751360210105E-2"/>
          <c:y val="0.12092090955800643"/>
          <c:w val="0.83600243285473619"/>
          <c:h val="0.62077752153807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4.5375206058937329E-2"/>
                  <c:y val="-1.39840910766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2.59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266386378833769"/>
                  <c:y val="7.0547736514757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2.4900000000000002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2904544"/>
        <c:axId val="1852901280"/>
        <c:axId val="0"/>
      </c:bar3DChart>
      <c:catAx>
        <c:axId val="1852904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2901280"/>
        <c:crossesAt val="1"/>
        <c:auto val="1"/>
        <c:lblAlgn val="ctr"/>
        <c:lblOffset val="100"/>
        <c:noMultiLvlLbl val="0"/>
      </c:catAx>
      <c:valAx>
        <c:axId val="1852901280"/>
        <c:scaling>
          <c:logBase val="2"/>
          <c:orientation val="minMax"/>
          <c:max val="8"/>
          <c:min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1852904544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smtClean="0">
                <a:solidFill>
                  <a:schemeClr val="bg1"/>
                </a:solidFill>
              </a:rPr>
              <a:t>Проведено </a:t>
            </a:r>
            <a:r>
              <a:rPr lang="ru-RU" sz="2200" dirty="0" err="1" smtClean="0">
                <a:solidFill>
                  <a:schemeClr val="bg1"/>
                </a:solidFill>
              </a:rPr>
              <a:t>хворими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ліжко-днів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012032409695841"/>
          <c:y val="0.7462558279748418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93456601943754"/>
          <c:y val="9.6645068088499264E-2"/>
          <c:w val="0.71396042685479"/>
          <c:h val="0.60701016646980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0938404410212694E-2"/>
                  <c:y val="-1.7703593407286247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6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71602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39318255805218"/>
                  <c:y val="-2.54908850512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70784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2903456"/>
        <c:axId val="1852905632"/>
        <c:axId val="0"/>
      </c:bar3DChart>
      <c:catAx>
        <c:axId val="1852903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2905632"/>
        <c:crosses val="autoZero"/>
        <c:auto val="1"/>
        <c:lblAlgn val="ctr"/>
        <c:lblOffset val="100"/>
        <c:noMultiLvlLbl val="0"/>
      </c:catAx>
      <c:valAx>
        <c:axId val="1852905632"/>
        <c:scaling>
          <c:orientation val="minMax"/>
          <c:max val="1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1852903456"/>
        <c:crosses val="autoZero"/>
        <c:crossBetween val="between"/>
        <c:majorUnit val="20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88889446096725E-2"/>
          <c:y val="3.9663228633511002E-2"/>
          <c:w val="0.75923036093105101"/>
          <c:h val="0.650791384936557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5471698113207544E-2"/>
                  <c:y val="3.8341162075337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029924971083248E-2"/>
                  <c:y val="-2.790872073645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плановому порядку</c:v>
                </c:pt>
                <c:pt idx="1">
                  <c:v>Оперовані в терміновій хірургії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19.600000000000001</c:v>
                </c:pt>
                <c:pt idx="1">
                  <c:v>76.099999999999994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3.7706205813040065E-2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361524330275678E-2"/>
                  <c:y val="-7.4006634921701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плановому порядку</c:v>
                </c:pt>
                <c:pt idx="1">
                  <c:v>Оперовані в терміновій хірургії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17.2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52909440"/>
        <c:axId val="1852904000"/>
        <c:axId val="0"/>
      </c:bar3DChart>
      <c:catAx>
        <c:axId val="185290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1852904000"/>
        <c:crosses val="autoZero"/>
        <c:auto val="1"/>
        <c:lblAlgn val="ctr"/>
        <c:lblOffset val="100"/>
        <c:noMultiLvlLbl val="0"/>
      </c:catAx>
      <c:valAx>
        <c:axId val="185290400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852909440"/>
        <c:crosses val="autoZero"/>
        <c:crossBetween val="between"/>
        <c:majorUnit val="30"/>
        <c:minorUnit val="10"/>
      </c:valAx>
    </c:plotArea>
    <c:legend>
      <c:legendPos val="r"/>
      <c:layout>
        <c:manualLayout>
          <c:xMode val="edge"/>
          <c:yMode val="edge"/>
          <c:x val="0.81784869132527682"/>
          <c:y val="0.3075381805122428"/>
          <c:w val="0.16466809324984655"/>
          <c:h val="0.22906240391894442"/>
        </c:manualLayout>
      </c:layout>
      <c:overlay val="0"/>
      <c:txPr>
        <a:bodyPr/>
        <a:lstStyle/>
        <a:p>
          <a:pPr>
            <a:defRPr sz="2000" b="1">
              <a:solidFill>
                <a:schemeClr val="accent6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81326022972938"/>
          <c:y val="4.6795574626498693E-2"/>
          <c:w val="0.79716544465570982"/>
          <c:h val="0.76061957621992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0.10062893081761007"/>
                  <c:y val="9.9381742911431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251572327044E-2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1006289308176101"/>
                  <c:y val="-2.6838813452736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635220125786164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2"/>
        <c:gapDepth val="144"/>
        <c:shape val="cylinder"/>
        <c:axId val="1852906176"/>
        <c:axId val="1852909984"/>
        <c:axId val="0"/>
      </c:bar3DChart>
      <c:catAx>
        <c:axId val="1852906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1852909984"/>
        <c:crosses val="autoZero"/>
        <c:auto val="1"/>
        <c:lblAlgn val="ctr"/>
        <c:lblOffset val="100"/>
        <c:noMultiLvlLbl val="0"/>
      </c:catAx>
      <c:valAx>
        <c:axId val="1852909984"/>
        <c:scaling>
          <c:orientation val="minMax"/>
          <c:max val="1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852906176"/>
        <c:crosses val="autoZero"/>
        <c:crossBetween val="between"/>
        <c:majorUnit val="2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20"/>
      <c:rAngAx val="0"/>
      <c:perspective val="17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35955568081361866"/>
          <c:y val="1.8606278354355188E-2"/>
          <c:w val="0.38493199568535535"/>
          <c:h val="0.7622690605414760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0.2653107030762118"/>
                  <c:y val="1.31633308738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6750553523491294"/>
                  <c:y val="5.78404982642990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298</c:v>
                </c:pt>
                <c:pt idx="1">
                  <c:v>295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2253">
                <a:noFill/>
              </a:ln>
            </c:spPr>
          </c:dPt>
          <c:dLbls>
            <c:dLbl>
              <c:idx val="0"/>
              <c:layout>
                <c:manualLayout>
                  <c:x val="-0.1525277284005481"/>
                  <c:y val="-2.0164916605184483E-4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defRPr>
                    </a:pPr>
                    <a:fld id="{684DD59F-35F6-4197-931C-3CF4BD924989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 w="12253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46270914266713"/>
                  <c:y val="2.5757728558509555E-4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defRPr>
                    </a:pPr>
                    <a:fld id="{3E0AA1F0-B395-490A-8C7A-64474ACA9C68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 w="12253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269</c:v>
                </c:pt>
                <c:pt idx="1">
                  <c:v>267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26"/>
        <c:shape val="cylinder"/>
        <c:axId val="1753245568"/>
        <c:axId val="1753243392"/>
        <c:axId val="0"/>
      </c:bar3DChart>
      <c:catAx>
        <c:axId val="1753245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43392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1753243392"/>
        <c:scaling>
          <c:orientation val="minMax"/>
          <c:max val="450"/>
          <c:min val="0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45568"/>
        <c:crosses val="autoZero"/>
        <c:crossBetween val="between"/>
        <c:majorUnit val="200"/>
        <c:minorUnit val="50"/>
      </c:valAx>
      <c:spPr>
        <a:noFill/>
        <a:ln w="25400">
          <a:solidFill>
            <a:srgbClr val="0033CC"/>
          </a:solidFill>
        </a:ln>
      </c:spPr>
    </c:plotArea>
    <c:legend>
      <c:legendPos val="r"/>
      <c:layout>
        <c:manualLayout>
          <c:xMode val="edge"/>
          <c:yMode val="edge"/>
          <c:x val="0.78391253923325843"/>
          <c:y val="0.16475501389630123"/>
          <c:w val="0.200637464416347"/>
          <c:h val="0.5346863149381107"/>
        </c:manualLayout>
      </c:layout>
      <c:overlay val="0"/>
      <c:spPr>
        <a:noFill/>
        <a:ln w="28575">
          <a:noFill/>
        </a:ln>
      </c:spPr>
      <c:txPr>
        <a:bodyPr/>
        <a:lstStyle/>
        <a:p>
          <a:pPr>
            <a:defRPr sz="2400">
              <a:solidFill>
                <a:srgbClr val="000714"/>
              </a:solidFill>
              <a:latin typeface="+mn-lt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30"/>
      <c:rotY val="0"/>
      <c:depthPercent val="70"/>
      <c:rAngAx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66358249885699949"/>
          <c:y val="0.11278607932451949"/>
          <c:w val="0.25840943310610826"/>
          <c:h val="0.67331362965780717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8.785248245966841E-2"/>
                  <c:y val="-1.1644539495611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6655287755888712"/>
                  <c:y val="-8.6734370711314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 дітей до 1-го року життя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2.83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8.8653871935813311E-2"/>
                  <c:y val="-1.574067527850441E-2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defRPr>
                    </a:pPr>
                    <a:fld id="{96832B7B-57D0-42DC-9A37-AFFDAA5CCE3B}" type="VALUE">
                      <a:rPr lang="en-US" dirty="0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numFmt formatCode="#,##0.00" sourceLinked="0"/>
              <c:spPr>
                <a:noFill/>
                <a:ln w="12253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6462014593539938E-2"/>
                  <c:y val="-1.7702841467348612E-2"/>
                </c:manualLayout>
              </c:layout>
              <c:numFmt formatCode="#,##0.00" sourceLinked="0"/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 дітей до 1-го року життя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9.1999999999999993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38"/>
        <c:shape val="cylinder"/>
        <c:axId val="1753237952"/>
        <c:axId val="1753252096"/>
        <c:axId val="0"/>
      </c:bar3DChart>
      <c:catAx>
        <c:axId val="1753237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52096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1753252096"/>
        <c:scaling>
          <c:orientation val="minMax"/>
          <c:max val="6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37952"/>
        <c:crosses val="autoZero"/>
        <c:crossBetween val="between"/>
        <c:majorUnit val="2"/>
        <c:minorUnit val="1"/>
      </c:valAx>
      <c:spPr>
        <a:noFill/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01877510707604"/>
          <c:y val="3.5567070830513789E-2"/>
          <c:w val="0.671569055736521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9.0207409377107087E-3"/>
                  <c:y val="-3.175878185252143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Фізичні посади лікарів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Фізичні посади лікарів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53251552"/>
        <c:axId val="1753236864"/>
        <c:axId val="0"/>
      </c:bar3DChart>
      <c:catAx>
        <c:axId val="175325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1753236864"/>
        <c:crosses val="autoZero"/>
        <c:auto val="1"/>
        <c:lblAlgn val="ctr"/>
        <c:lblOffset val="100"/>
        <c:noMultiLvlLbl val="0"/>
      </c:catAx>
      <c:valAx>
        <c:axId val="17532368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753251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59426015441737"/>
          <c:y val="0.25089352445687851"/>
          <c:w val="0.18468527716312597"/>
          <c:h val="0.21786405045903989"/>
        </c:manualLayout>
      </c:layout>
      <c:overlay val="0"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12191">
          <a:noFill/>
        </a:ln>
      </c:spPr>
    </c:sideWall>
    <c:backWall>
      <c:thickness val="0"/>
      <c:spPr>
        <a:noFill/>
        <a:ln w="12191">
          <a:noFill/>
        </a:ln>
      </c:spPr>
    </c:backWall>
    <c:plotArea>
      <c:layout>
        <c:manualLayout>
          <c:layoutTarget val="inner"/>
          <c:xMode val="edge"/>
          <c:yMode val="edge"/>
          <c:x val="0.48908042503186672"/>
          <c:y val="0.14334295149710061"/>
          <c:w val="0.46978416850518845"/>
          <c:h val="0.6671867468519656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  <a:ln w="12191">
              <a:noFill/>
            </a:ln>
          </c:spPr>
          <c:invertIfNegative val="0"/>
          <c:dLbls>
            <c:dLbl>
              <c:idx val="0"/>
              <c:layout>
                <c:manualLayout>
                  <c:x val="-0.12417799853866407"/>
                  <c:y val="2.0395995692408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1540656205420827"/>
                  <c:y val="0.1830508474576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(2024 - 3, 2022 - 2)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8.43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609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0.1618396210482152"/>
                  <c:y val="5.6691476936863421E-3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defRPr>
                    </a:pPr>
                    <a:fld id="{997CCE04-F1B6-4921-B1E1-B1BA580E0401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numFmt formatCode="#,##0.00" sourceLinked="0"/>
              <c:spPr>
                <a:noFill/>
                <a:ln w="1219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253922967189729"/>
                  <c:y val="0.12372881355932204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(2024 - 3, 2022 - 2)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21.02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gapDepth val="162"/>
        <c:shape val="cylinder"/>
        <c:axId val="1753250464"/>
        <c:axId val="1753237408"/>
        <c:axId val="0"/>
      </c:bar3DChart>
      <c:catAx>
        <c:axId val="1753250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24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37408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1753237408"/>
        <c:scaling>
          <c:orientation val="minMax"/>
        </c:scaling>
        <c:delete val="0"/>
        <c:axPos val="b"/>
        <c:majorGridlines>
          <c:spPr>
            <a:ln w="6096">
              <a:noFill/>
              <a:prstDash val="solid"/>
            </a:ln>
          </c:spPr>
        </c:majorGridlines>
        <c:numFmt formatCode="0" sourceLinked="0"/>
        <c:majorTickMark val="out"/>
        <c:minorTickMark val="out"/>
        <c:tickLblPos val="low"/>
        <c:spPr>
          <a:ln w="1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50464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4876799105687271"/>
          <c:y val="0.20739948757815949"/>
          <c:w val="0.45603002335593512"/>
          <c:h val="0.6081963896255195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0.14741893627356387"/>
                  <c:y val="-1.6319947254779248E-2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8.5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0.31923318006694035"/>
                  <c:y val="-2.6770473033437513E-3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C126E6A1-E9A7-4213-B33B-608A2F2CA1E4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 w="1742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18.399999999999999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1753238496"/>
        <c:axId val="1753239040"/>
        <c:axId val="0"/>
      </c:bar3DChart>
      <c:catAx>
        <c:axId val="1753238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39040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1753239040"/>
        <c:scaling>
          <c:orientation val="minMax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38496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20"/>
      <c:rAngAx val="0"/>
      <c:perspective val="14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10176015103986515"/>
          <c:y val="0.26260913139280823"/>
          <c:w val="0.86056354209817731"/>
          <c:h val="0.3815374680591045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4.2956774526367994E-2"/>
                  <c:y val="1.1435457393377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54672454195573E-2"/>
                  <c:y val="2.4501561374009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Середньомісячне чило народжених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0">
                  <c:v>353</c:v>
                </c:pt>
                <c:pt idx="1">
                  <c:v>145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6127">
              <a:noFill/>
              <a:prstDash val="solid"/>
            </a:ln>
            <a:effectLst>
              <a:outerShdw sx="1000" sy="1000" algn="ctr" rotWithShape="0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2767664574215571E-2"/>
                  <c:y val="2.0671635022222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882345671432825E-2"/>
                  <c:y val="3.7975327001454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Середньомісячне чило народжених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0">
                  <c:v>326</c:v>
                </c:pt>
                <c:pt idx="1">
                  <c:v>121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8"/>
        <c:gapDepth val="60"/>
        <c:shape val="cylinder"/>
        <c:axId val="1753243936"/>
        <c:axId val="1753240672"/>
        <c:axId val="0"/>
      </c:bar3DChart>
      <c:catAx>
        <c:axId val="175324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40672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753240672"/>
        <c:scaling>
          <c:orientation val="minMax"/>
          <c:max val="900"/>
          <c:min val="0"/>
        </c:scaling>
        <c:delete val="0"/>
        <c:axPos val="l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43936"/>
        <c:crosses val="autoZero"/>
        <c:crossBetween val="between"/>
        <c:majorUnit val="400"/>
        <c:minorUnit val="100"/>
      </c:valAx>
      <c:spPr>
        <a:noFill/>
        <a:ln w="25400">
          <a:solidFill>
            <a:srgbClr val="0033CC"/>
          </a:solidFill>
        </a:ln>
      </c:spPr>
    </c:plotArea>
    <c:legend>
      <c:legendPos val="t"/>
      <c:layout>
        <c:manualLayout>
          <c:xMode val="edge"/>
          <c:yMode val="edge"/>
          <c:x val="0.2221916608910075"/>
          <c:y val="1.4697441025071289E-2"/>
          <c:w val="0.56879815517965693"/>
          <c:h val="0.23743137336592229"/>
        </c:manualLayout>
      </c:layout>
      <c:overlay val="0"/>
      <c:txPr>
        <a:bodyPr/>
        <a:lstStyle/>
        <a:p>
          <a:pPr>
            <a:defRPr sz="2400">
              <a:solidFill>
                <a:schemeClr val="bg1"/>
              </a:solidFill>
              <a:latin typeface="+mn-lt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39594761882730528"/>
          <c:y val="9.8638731498969262E-2"/>
          <c:w val="0.53899645323468803"/>
          <c:h val="0.676784369637941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4.3144864140582887E-3"/>
                  <c:y val="1.3074936118209177E-2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 (2025 - 1, 2024 - 1)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3.34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9506289222168072"/>
                  <c:y val="-2.4051339974570728E-2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66820989-14E4-4664-9613-8BBC939E9126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solidFill>
                  <a:srgbClr val="00B0F0"/>
                </a:solidFill>
                <a:ln w="1742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F0"/>
              </a:solidFill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 (2025 - 1, 2024 - 1)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3.73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1753251008"/>
        <c:axId val="1753239584"/>
        <c:axId val="0"/>
      </c:bar3DChart>
      <c:catAx>
        <c:axId val="1753251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39584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1753239584"/>
        <c:scaling>
          <c:orientation val="minMax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51008"/>
        <c:crosses val="autoZero"/>
        <c:crossBetween val="between"/>
        <c:minorUnit val="5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0641820255486871"/>
          <c:y val="0.11023080768803466"/>
          <c:w val="0.53899645323468803"/>
          <c:h val="0.6326918536829241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3CC33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5.8376000675055871E-3"/>
                  <c:y val="2.7772087823575157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pPr>
                <a:solidFill>
                  <a:srgbClr val="FFFF00"/>
                </a:solidFill>
                <a:ln w="1742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solidFill>
                  <a:srgbClr val="FFFF00"/>
                </a:solidFill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 w="1742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Рання неонатальна смертність                                             (2025 - 0, 2024 - 0)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02485185517874E-2"/>
                  <c:y val="5.3431563159648931E-3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0</a:t>
                    </a:r>
                    <a:endParaRPr lang="en-US" dirty="0"/>
                  </a:p>
                </c:rich>
              </c:tx>
              <c:spPr>
                <a:solidFill>
                  <a:schemeClr val="tx2"/>
                </a:solidFill>
                <a:ln w="17424">
                  <a:solidFill>
                    <a:schemeClr val="tx2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2"/>
              </a:solidFill>
              <a:ln w="17424">
                <a:solidFill>
                  <a:schemeClr val="tx2"/>
                </a:solidFill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Рання неонатальна смертність                                             (2025 - 0, 2024 - 0)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1753247200"/>
        <c:axId val="1753241216"/>
        <c:axId val="0"/>
      </c:bar3DChart>
      <c:catAx>
        <c:axId val="1753247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41216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1753241216"/>
        <c:scaling>
          <c:orientation val="minMax"/>
          <c:max val="8"/>
          <c:min val="0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47200"/>
        <c:crosses val="autoZero"/>
        <c:crossBetween val="between"/>
        <c:majorUnit val="2"/>
        <c:minorUnit val="2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12191">
          <a:noFill/>
        </a:ln>
      </c:spPr>
    </c:sideWall>
    <c:backWall>
      <c:thickness val="0"/>
      <c:spPr>
        <a:noFill/>
        <a:ln w="12191">
          <a:noFill/>
        </a:ln>
      </c:spPr>
    </c:backWall>
    <c:plotArea>
      <c:layout>
        <c:manualLayout>
          <c:layoutTarget val="inner"/>
          <c:xMode val="edge"/>
          <c:yMode val="edge"/>
          <c:x val="0.48061374331332146"/>
          <c:y val="0.15177488982045947"/>
          <c:w val="0.46978416850518845"/>
          <c:h val="0.5828673636183769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12191">
              <a:noFill/>
            </a:ln>
          </c:spPr>
          <c:invertIfNegative val="0"/>
          <c:dLbls>
            <c:dLbl>
              <c:idx val="0"/>
              <c:layout>
                <c:manualLayout>
                  <c:x val="-1.5287804956097804E-2"/>
                  <c:y val="1.9902330893481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1540656205420827"/>
                  <c:y val="0.1830508474576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(2025 - 1, 2024 - 1)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3.34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 w="609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0.1279728941740341"/>
                  <c:y val="-3.262435088864259E-3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defRPr>
                    </a:pPr>
                    <a:fld id="{3910D768-22E9-4EAB-859F-5F2171BFF0A5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numFmt formatCode="#,##0.00" sourceLinked="0"/>
              <c:spPr>
                <a:solidFill>
                  <a:srgbClr val="00B0F0"/>
                </a:solidFill>
                <a:ln w="1219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28913473623952"/>
                      <c:h val="0.2321729969675317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253922967189729"/>
                  <c:y val="0.12372881355932204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(2025 - 1, 2024 - 1)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3.73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gapDepth val="162"/>
        <c:shape val="cylinder"/>
        <c:axId val="1753246656"/>
        <c:axId val="1753246112"/>
        <c:axId val="0"/>
      </c:bar3DChart>
      <c:catAx>
        <c:axId val="1753246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24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46112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1753246112"/>
        <c:scaling>
          <c:orientation val="minMax"/>
          <c:max val="7"/>
          <c:min val="0"/>
        </c:scaling>
        <c:delete val="0"/>
        <c:axPos val="b"/>
        <c:majorGridlines>
          <c:spPr>
            <a:ln w="6096">
              <a:noFill/>
              <a:prstDash val="solid"/>
            </a:ln>
          </c:spPr>
        </c:majorGridlines>
        <c:numFmt formatCode="0" sourceLinked="0"/>
        <c:majorTickMark val="out"/>
        <c:minorTickMark val="out"/>
        <c:tickLblPos val="low"/>
        <c:spPr>
          <a:ln w="1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1753246656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9190951572274281"/>
          <c:w val="0.82468716711215084"/>
          <c:h val="0.687613791211407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714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Дорослі</c:v>
                </c:pt>
                <c:pt idx="1">
                  <c:v>Підлітки</c:v>
                </c:pt>
                <c:pt idx="2">
                  <c:v>Діти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16.3</c:v>
                </c:pt>
                <c:pt idx="1">
                  <c:v>15</c:v>
                </c:pt>
                <c:pt idx="2">
                  <c:v>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Дорослі</c:v>
                </c:pt>
                <c:pt idx="1">
                  <c:v>Підлітки</c:v>
                </c:pt>
                <c:pt idx="2">
                  <c:v>Діти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15.2</c:v>
                </c:pt>
                <c:pt idx="1">
                  <c:v>14.7</c:v>
                </c:pt>
                <c:pt idx="2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gapDepth val="136"/>
        <c:shape val="cylinder"/>
        <c:axId val="1852910528"/>
        <c:axId val="1852895840"/>
        <c:axId val="0"/>
      </c:bar3DChart>
      <c:catAx>
        <c:axId val="185291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852895840"/>
        <c:crosses val="autoZero"/>
        <c:auto val="1"/>
        <c:lblAlgn val="ctr"/>
        <c:lblOffset val="100"/>
        <c:noMultiLvlLbl val="0"/>
      </c:catAx>
      <c:valAx>
        <c:axId val="1852895840"/>
        <c:scaling>
          <c:orientation val="minMax"/>
          <c:max val="25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852910528"/>
        <c:crosses val="max"/>
        <c:crossBetween val="between"/>
        <c:majorUnit val="5"/>
        <c:minorUnit val="0.4"/>
      </c:valAx>
    </c:plotArea>
    <c:legend>
      <c:legendPos val="t"/>
      <c:layout>
        <c:manualLayout>
          <c:xMode val="edge"/>
          <c:yMode val="edge"/>
          <c:x val="0.37084085374849063"/>
          <c:y val="4.4092323075213866E-2"/>
          <c:w val="0.47805708291064197"/>
          <c:h val="0.14525614052142355"/>
        </c:manualLayout>
      </c:layout>
      <c:overlay val="0"/>
      <c:txPr>
        <a:bodyPr/>
        <a:lstStyle/>
        <a:p>
          <a:pPr>
            <a:defRPr sz="2400" b="1">
              <a:solidFill>
                <a:srgbClr val="0000FF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966484171297635E-2"/>
          <c:y val="0.24612811156710696"/>
          <c:w val="0.89452600312096708"/>
          <c:h val="0.598385181105832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1038</c:v>
                </c:pt>
                <c:pt idx="1">
                  <c:v>422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1165</c:v>
                </c:pt>
                <c:pt idx="1">
                  <c:v>734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136"/>
        <c:shape val="cylinder"/>
        <c:axId val="1852896928"/>
        <c:axId val="1852898016"/>
        <c:axId val="0"/>
      </c:bar3DChart>
      <c:catAx>
        <c:axId val="185289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1852898016"/>
        <c:crosses val="autoZero"/>
        <c:auto val="1"/>
        <c:lblAlgn val="ctr"/>
        <c:lblOffset val="100"/>
        <c:noMultiLvlLbl val="0"/>
      </c:catAx>
      <c:valAx>
        <c:axId val="1852898016"/>
        <c:scaling>
          <c:orientation val="minMax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852896928"/>
        <c:crosses val="max"/>
        <c:crossBetween val="between"/>
      </c:valAx>
    </c:plotArea>
    <c:legend>
      <c:legendPos val="t"/>
      <c:layout>
        <c:manualLayout>
          <c:xMode val="edge"/>
          <c:yMode val="edge"/>
          <c:x val="0.25306272891354514"/>
          <c:y val="3.8390490370499832E-2"/>
          <c:w val="0.51122234141561684"/>
          <c:h val="0.11949830196964925"/>
        </c:manualLayout>
      </c:layout>
      <c:overlay val="0"/>
      <c:txPr>
        <a:bodyPr/>
        <a:lstStyle/>
        <a:p>
          <a:pPr>
            <a:defRPr sz="2400" b="1">
              <a:solidFill>
                <a:srgbClr val="0000FF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0.10091320602620381"/>
          <c:w val="0.86998464291004707"/>
          <c:h val="0.614179496851770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3.9734011035810833E-2"/>
                  <c:y val="-5.180074688670955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сімейними лікарями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сімейними лікарями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gapDepth val="124"/>
        <c:shape val="cylinder"/>
        <c:axId val="1808636432"/>
        <c:axId val="1808629360"/>
        <c:axId val="0"/>
      </c:bar3DChart>
      <c:catAx>
        <c:axId val="180863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1808629360"/>
        <c:crosses val="autoZero"/>
        <c:auto val="1"/>
        <c:lblAlgn val="ctr"/>
        <c:lblOffset val="100"/>
        <c:noMultiLvlLbl val="0"/>
      </c:catAx>
      <c:valAx>
        <c:axId val="1808629360"/>
        <c:scaling>
          <c:orientation val="minMax"/>
          <c:min val="5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80863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3.8550713531555467E-2"/>
          <c:w val="0.86998464291004707"/>
          <c:h val="0.732382241749259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413538608497441E-2"/>
                  <c:y val="4.8714381444346887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фізичними особами лікарів первинної ланки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837980094979942E-2"/>
                  <c:y val="4.8714381444346887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фізичними особами лікарів первинної ланки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gapDepth val="122"/>
        <c:shape val="cylinder"/>
        <c:axId val="1808642960"/>
        <c:axId val="1808638064"/>
        <c:axId val="0"/>
      </c:bar3DChart>
      <c:catAx>
        <c:axId val="180864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1808638064"/>
        <c:crosses val="autoZero"/>
        <c:auto val="1"/>
        <c:lblAlgn val="ctr"/>
        <c:lblOffset val="100"/>
        <c:noMultiLvlLbl val="0"/>
      </c:catAx>
      <c:valAx>
        <c:axId val="18086380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1808642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769226836980702E-2"/>
          <c:y val="4.9302218823592446E-2"/>
          <c:w val="0.87179526635737781"/>
          <c:h val="0.63007403159376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4723242046831903E-3"/>
                  <c:y val="-5.827588883349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834715970388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823705920581099E-3"/>
                  <c:y val="-3.464652852696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542869641294841E-2"/>
                  <c:y val="-1.311739007843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>
                        <a:lumMod val="85000"/>
                        <a:lumOff val="1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Діти 0-14 років</c:v>
                </c:pt>
                <c:pt idx="1">
                  <c:v>Підлітки 15-17 років</c:v>
                </c:pt>
                <c:pt idx="2">
                  <c:v>Особи пенсійного віку</c:v>
                </c:pt>
                <c:pt idx="3">
                  <c:v>Особи працездат- ного віку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35024</c:v>
                </c:pt>
                <c:pt idx="1">
                  <c:v>7087</c:v>
                </c:pt>
                <c:pt idx="2">
                  <c:v>52243</c:v>
                </c:pt>
                <c:pt idx="3">
                  <c:v>129986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8639696"/>
        <c:axId val="1808642416"/>
        <c:axId val="0"/>
      </c:bar3DChart>
      <c:catAx>
        <c:axId val="180863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FF"/>
                </a:solidFill>
              </a:defRPr>
            </a:pPr>
            <a:endParaRPr lang="uk-UA"/>
          </a:p>
        </c:txPr>
        <c:crossAx val="1808642416"/>
        <c:crossesAt val="0"/>
        <c:auto val="1"/>
        <c:lblAlgn val="ctr"/>
        <c:lblOffset val="100"/>
        <c:noMultiLvlLbl val="0"/>
      </c:catAx>
      <c:valAx>
        <c:axId val="180864241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uk-UA"/>
          </a:p>
        </c:txPr>
        <c:crossAx val="180863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4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85740473280741E-2"/>
          <c:y val="0.19139836314483577"/>
          <c:w val="0.59025314640180715"/>
          <c:h val="0.754967964768318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explosion val="20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-0.13983322777244148"/>
                  <c:y val="7.9048341710646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050226012161172E-2"/>
                  <c:y val="-5.32076719126863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603861332208341"/>
                  <c:y val="-1.23276380440668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хвороби системи кровообігу</c:v>
                </c:pt>
                <c:pt idx="1">
                  <c:v>новоутворення</c:v>
                </c:pt>
                <c:pt idx="2">
                  <c:v>хвороби органів дихання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63.1</c:v>
                </c:pt>
                <c:pt idx="1">
                  <c:v>16.8</c:v>
                </c:pt>
                <c:pt idx="2">
                  <c:v>5.4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846766536606709"/>
          <c:y val="7.3665708191074139E-2"/>
          <c:w val="0.39426503753353831"/>
          <c:h val="0.75034830727543156"/>
        </c:manualLayout>
      </c:layout>
      <c:overlay val="0"/>
      <c:txPr>
        <a:bodyPr/>
        <a:lstStyle/>
        <a:p>
          <a:pPr>
            <a:defRPr sz="2400" b="1" kern="900" spc="-100" baseline="0">
              <a:solidFill>
                <a:srgbClr val="660066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7869095428256865"/>
          <c:y val="5.8310559166258422E-2"/>
          <c:w val="0.51184651240715917"/>
          <c:h val="0.883378881667483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3.8861030506968125E-2"/>
                  <c:y val="-4.295451528338001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55294.7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163654132591671"/>
                  <c:y val="-7.085784962577153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57219.199999999997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8631536"/>
        <c:axId val="1808640240"/>
        <c:axId val="0"/>
      </c:bar3DChart>
      <c:catAx>
        <c:axId val="18086315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08640240"/>
        <c:crosses val="autoZero"/>
        <c:auto val="1"/>
        <c:lblAlgn val="ctr"/>
        <c:lblOffset val="100"/>
        <c:noMultiLvlLbl val="0"/>
      </c:catAx>
      <c:valAx>
        <c:axId val="1808640240"/>
        <c:scaling>
          <c:orientation val="minMax"/>
          <c:min val="38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1808631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89046096765411"/>
          <c:y val="0.20147476599792571"/>
          <c:w val="0.2329195061189058"/>
          <c:h val="0.292156657710293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75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0962585136185082E-3"/>
                  <c:y val="-5.128390153875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45194066697129"/>
                      <c:h val="0.180224186370671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13365.6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9.5892278537420342E-2"/>
                  <c:y val="-3.2757746576557563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92555548808351"/>
                      <c:h val="0.18022418637067134"/>
                    </c:manualLayout>
                  </c15:layout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14270.5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8633712"/>
        <c:axId val="1808635344"/>
        <c:axId val="0"/>
      </c:bar3DChart>
      <c:catAx>
        <c:axId val="18086337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08635344"/>
        <c:crosses val="autoZero"/>
        <c:auto val="1"/>
        <c:lblAlgn val="ctr"/>
        <c:lblOffset val="100"/>
        <c:noMultiLvlLbl val="0"/>
      </c:catAx>
      <c:valAx>
        <c:axId val="1808635344"/>
        <c:scaling>
          <c:orientation val="minMax"/>
          <c:min val="9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180863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F51E-7134-446E-A0D3-8EADFD147D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35D6605-0B8F-4233-8B81-F0B1F85DB2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rPr>
            <a:t>спеціалісти</a:t>
          </a:r>
          <a:endParaRPr kumimoji="0" lang="ru-RU" sz="4000" b="1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endParaRPr>
        </a:p>
      </dgm:t>
    </dgm:pt>
    <dgm:pt modelId="{5BFB785C-803C-445A-A160-27B68B0F4C36}" type="parTrans" cxnId="{CEAA5EC1-3ECE-4697-BAE4-692CF0F09E9E}">
      <dgm:prSet/>
      <dgm:spPr/>
      <dgm:t>
        <a:bodyPr/>
        <a:lstStyle/>
        <a:p>
          <a:endParaRPr lang="ru-RU"/>
        </a:p>
      </dgm:t>
    </dgm:pt>
    <dgm:pt modelId="{CDD2BE77-7FCD-43F6-9F05-4657FE9EFE6C}" type="sibTrans" cxnId="{CEAA5EC1-3ECE-4697-BAE4-692CF0F09E9E}">
      <dgm:prSet/>
      <dgm:spPr/>
      <dgm:t>
        <a:bodyPr/>
        <a:lstStyle/>
        <a:p>
          <a:endParaRPr lang="ru-RU"/>
        </a:p>
      </dgm:t>
    </dgm:pt>
    <dgm:pt modelId="{F42DCFE5-6A16-4B09-A169-062D9ABBAA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b="1" i="0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39</a:t>
          </a:r>
        </a:p>
      </dgm:t>
    </dgm:pt>
    <dgm:pt modelId="{D1E1525B-8575-4E67-90E4-35118D5644EC}" type="parTrans" cxnId="{EB8EE01B-7262-49EB-8AD6-B2670E64055B}">
      <dgm:prSet/>
      <dgm:spPr/>
      <dgm:t>
        <a:bodyPr/>
        <a:lstStyle/>
        <a:p>
          <a:endParaRPr lang="ru-RU"/>
        </a:p>
      </dgm:t>
    </dgm:pt>
    <dgm:pt modelId="{B5565427-8721-41A1-9C20-F1A5FF0E8206}" type="sibTrans" cxnId="{EB8EE01B-7262-49EB-8AD6-B2670E64055B}">
      <dgm:prSet/>
      <dgm:spPr/>
      <dgm:t>
        <a:bodyPr/>
        <a:lstStyle/>
        <a:p>
          <a:endParaRPr lang="ru-RU"/>
        </a:p>
      </dgm:t>
    </dgm:pt>
    <dgm:pt modelId="{4D19616A-DC0D-4894-8BDB-B5597F4841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Лікарі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інтерни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b="1" i="0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28</a:t>
          </a:r>
        </a:p>
      </dgm:t>
    </dgm:pt>
    <dgm:pt modelId="{4C20A1FA-0D8C-4645-9C38-78A3FB5CAE80}" type="parTrans" cxnId="{88D8C6C4-A2C6-4BAA-B3A3-2BC53EAD93D5}">
      <dgm:prSet/>
      <dgm:spPr/>
      <dgm:t>
        <a:bodyPr/>
        <a:lstStyle/>
        <a:p>
          <a:endParaRPr lang="ru-RU"/>
        </a:p>
      </dgm:t>
    </dgm:pt>
    <dgm:pt modelId="{85149302-35ED-47FE-8E4C-EE3263DCFE07}" type="sibTrans" cxnId="{88D8C6C4-A2C6-4BAA-B3A3-2BC53EAD93D5}">
      <dgm:prSet/>
      <dgm:spPr/>
      <dgm:t>
        <a:bodyPr/>
        <a:lstStyle/>
        <a:p>
          <a:endParaRPr lang="ru-RU"/>
        </a:p>
      </dgm:t>
    </dgm:pt>
    <dgm:pt modelId="{D12427D6-7D9D-4DB8-B13D-EAB78A914B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Середні медичні працівники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21</a:t>
          </a:r>
        </a:p>
      </dgm:t>
    </dgm:pt>
    <dgm:pt modelId="{67183E54-BE9E-4D50-8245-88B981522275}" type="parTrans" cxnId="{D7F172BB-8728-46A1-9CF3-E25C49057283}">
      <dgm:prSet/>
      <dgm:spPr/>
      <dgm:t>
        <a:bodyPr/>
        <a:lstStyle/>
        <a:p>
          <a:endParaRPr lang="ru-RU"/>
        </a:p>
      </dgm:t>
    </dgm:pt>
    <dgm:pt modelId="{E80CEB23-9805-4DD1-A81F-A1F5EB75F4DA}" type="sibTrans" cxnId="{D7F172BB-8728-46A1-9CF3-E25C49057283}">
      <dgm:prSet/>
      <dgm:spPr/>
      <dgm:t>
        <a:bodyPr/>
        <a:lstStyle/>
        <a:p>
          <a:endParaRPr lang="ru-RU"/>
        </a:p>
      </dgm:t>
    </dgm:pt>
    <dgm:pt modelId="{5B01B647-9B23-4E25-AFCA-E2E938C56857}" type="pres">
      <dgm:prSet presAssocID="{1ED4F51E-7134-446E-A0D3-8EADFD147D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D01873-D6C2-4AE7-A079-CBAD7B504657}" type="pres">
      <dgm:prSet presAssocID="{B35D6605-0B8F-4233-8B81-F0B1F85DB2DD}" presName="hierRoot1" presStyleCnt="0">
        <dgm:presLayoutVars>
          <dgm:hierBranch/>
        </dgm:presLayoutVars>
      </dgm:prSet>
      <dgm:spPr/>
    </dgm:pt>
    <dgm:pt modelId="{0737504F-0223-4D1F-A9EC-9469FD8790A1}" type="pres">
      <dgm:prSet presAssocID="{B35D6605-0B8F-4233-8B81-F0B1F85DB2DD}" presName="rootComposite1" presStyleCnt="0"/>
      <dgm:spPr/>
    </dgm:pt>
    <dgm:pt modelId="{6AE67681-40FC-4101-A701-F4ED88829FC9}" type="pres">
      <dgm:prSet presAssocID="{B35D6605-0B8F-4233-8B81-F0B1F85DB2DD}" presName="rootText1" presStyleLbl="node0" presStyleIdx="0" presStyleCnt="1" custScaleX="117039" custScaleY="18914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EABD64B-1F5D-4A1D-BE72-B42124895275}" type="pres">
      <dgm:prSet presAssocID="{B35D6605-0B8F-4233-8B81-F0B1F85DB2D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6DC7D62-571E-40A5-B5C0-E820ADCA71B2}" type="pres">
      <dgm:prSet presAssocID="{B35D6605-0B8F-4233-8B81-F0B1F85DB2DD}" presName="hierChild2" presStyleCnt="0"/>
      <dgm:spPr/>
    </dgm:pt>
    <dgm:pt modelId="{D15D2B95-2F45-4E32-A8D7-22D54FBBDA86}" type="pres">
      <dgm:prSet presAssocID="{D1E1525B-8575-4E67-90E4-35118D5644EC}" presName="Name35" presStyleLbl="parChTrans1D2" presStyleIdx="0" presStyleCnt="3"/>
      <dgm:spPr/>
      <dgm:t>
        <a:bodyPr/>
        <a:lstStyle/>
        <a:p>
          <a:endParaRPr lang="uk-UA"/>
        </a:p>
      </dgm:t>
    </dgm:pt>
    <dgm:pt modelId="{E92E91A6-B471-41A9-95B4-D03BCE99B44C}" type="pres">
      <dgm:prSet presAssocID="{F42DCFE5-6A16-4B09-A169-062D9ABBAA90}" presName="hierRoot2" presStyleCnt="0">
        <dgm:presLayoutVars>
          <dgm:hierBranch/>
        </dgm:presLayoutVars>
      </dgm:prSet>
      <dgm:spPr/>
    </dgm:pt>
    <dgm:pt modelId="{57901B45-C23F-465D-8A5E-5B8D5D48FA7B}" type="pres">
      <dgm:prSet presAssocID="{F42DCFE5-6A16-4B09-A169-062D9ABBAA90}" presName="rootComposite" presStyleCnt="0"/>
      <dgm:spPr/>
    </dgm:pt>
    <dgm:pt modelId="{D57C66DF-15A9-4223-AB27-12BB3D75648E}" type="pres">
      <dgm:prSet presAssocID="{F42DCFE5-6A16-4B09-A169-062D9ABBAA90}" presName="rootText" presStyleLbl="node2" presStyleIdx="0" presStyleCnt="3" custScaleY="1337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D2C83C7-F410-4B93-86AC-785ABE7CC621}" type="pres">
      <dgm:prSet presAssocID="{F42DCFE5-6A16-4B09-A169-062D9ABBAA90}" presName="rootConnector" presStyleLbl="node2" presStyleIdx="0" presStyleCnt="3"/>
      <dgm:spPr/>
      <dgm:t>
        <a:bodyPr/>
        <a:lstStyle/>
        <a:p>
          <a:endParaRPr lang="uk-UA"/>
        </a:p>
      </dgm:t>
    </dgm:pt>
    <dgm:pt modelId="{B5B28565-635F-4CFA-B6B4-A8E153291EC1}" type="pres">
      <dgm:prSet presAssocID="{F42DCFE5-6A16-4B09-A169-062D9ABBAA90}" presName="hierChild4" presStyleCnt="0"/>
      <dgm:spPr/>
    </dgm:pt>
    <dgm:pt modelId="{4EC29251-2ACC-4A72-A229-14844A2188B4}" type="pres">
      <dgm:prSet presAssocID="{F42DCFE5-6A16-4B09-A169-062D9ABBAA90}" presName="hierChild5" presStyleCnt="0"/>
      <dgm:spPr/>
    </dgm:pt>
    <dgm:pt modelId="{15547539-9CE5-4166-BCEF-C8442A1C6701}" type="pres">
      <dgm:prSet presAssocID="{4C20A1FA-0D8C-4645-9C38-78A3FB5CAE80}" presName="Name35" presStyleLbl="parChTrans1D2" presStyleIdx="1" presStyleCnt="3"/>
      <dgm:spPr/>
      <dgm:t>
        <a:bodyPr/>
        <a:lstStyle/>
        <a:p>
          <a:endParaRPr lang="uk-UA"/>
        </a:p>
      </dgm:t>
    </dgm:pt>
    <dgm:pt modelId="{85D5B49F-9D20-4DFC-A8D2-A301B20EE40B}" type="pres">
      <dgm:prSet presAssocID="{4D19616A-DC0D-4894-8BDB-B5597F4841BE}" presName="hierRoot2" presStyleCnt="0">
        <dgm:presLayoutVars>
          <dgm:hierBranch/>
        </dgm:presLayoutVars>
      </dgm:prSet>
      <dgm:spPr/>
    </dgm:pt>
    <dgm:pt modelId="{26F98531-26F8-486E-B46F-A8A7CBDAEA57}" type="pres">
      <dgm:prSet presAssocID="{4D19616A-DC0D-4894-8BDB-B5597F4841BE}" presName="rootComposite" presStyleCnt="0"/>
      <dgm:spPr/>
    </dgm:pt>
    <dgm:pt modelId="{78E0EE07-D263-4AB6-831D-B1245BEBF31E}" type="pres">
      <dgm:prSet presAssocID="{4D19616A-DC0D-4894-8BDB-B5597F4841BE}" presName="rootText" presStyleLbl="node2" presStyleIdx="1" presStyleCnt="3" custScaleY="133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F186F0-F7A2-4DC2-90F4-31FB2FD0A6FD}" type="pres">
      <dgm:prSet presAssocID="{4D19616A-DC0D-4894-8BDB-B5597F4841BE}" presName="rootConnector" presStyleLbl="node2" presStyleIdx="1" presStyleCnt="3"/>
      <dgm:spPr/>
      <dgm:t>
        <a:bodyPr/>
        <a:lstStyle/>
        <a:p>
          <a:endParaRPr lang="uk-UA"/>
        </a:p>
      </dgm:t>
    </dgm:pt>
    <dgm:pt modelId="{E76619BD-5120-4D04-A456-7EBB0C60E0D8}" type="pres">
      <dgm:prSet presAssocID="{4D19616A-DC0D-4894-8BDB-B5597F4841BE}" presName="hierChild4" presStyleCnt="0"/>
      <dgm:spPr/>
    </dgm:pt>
    <dgm:pt modelId="{A63A18C6-DDBD-447E-8C94-4F03C6559A1E}" type="pres">
      <dgm:prSet presAssocID="{4D19616A-DC0D-4894-8BDB-B5597F4841BE}" presName="hierChild5" presStyleCnt="0"/>
      <dgm:spPr/>
    </dgm:pt>
    <dgm:pt modelId="{3918F421-51D3-4E7D-9459-73C54B11BF59}" type="pres">
      <dgm:prSet presAssocID="{67183E54-BE9E-4D50-8245-88B981522275}" presName="Name35" presStyleLbl="parChTrans1D2" presStyleIdx="2" presStyleCnt="3"/>
      <dgm:spPr/>
      <dgm:t>
        <a:bodyPr/>
        <a:lstStyle/>
        <a:p>
          <a:endParaRPr lang="uk-UA"/>
        </a:p>
      </dgm:t>
    </dgm:pt>
    <dgm:pt modelId="{A4E756EB-4C06-4FF5-9591-2E36FFF3DDD6}" type="pres">
      <dgm:prSet presAssocID="{D12427D6-7D9D-4DB8-B13D-EAB78A914BBE}" presName="hierRoot2" presStyleCnt="0">
        <dgm:presLayoutVars>
          <dgm:hierBranch/>
        </dgm:presLayoutVars>
      </dgm:prSet>
      <dgm:spPr/>
    </dgm:pt>
    <dgm:pt modelId="{B406EFB9-B661-421B-BE73-2508CBB63BD9}" type="pres">
      <dgm:prSet presAssocID="{D12427D6-7D9D-4DB8-B13D-EAB78A914BBE}" presName="rootComposite" presStyleCnt="0"/>
      <dgm:spPr/>
    </dgm:pt>
    <dgm:pt modelId="{7831FC9A-B96F-4A16-8B8D-230E696F7B7C}" type="pres">
      <dgm:prSet presAssocID="{D12427D6-7D9D-4DB8-B13D-EAB78A914BBE}" presName="rootText" presStyleLbl="node2" presStyleIdx="2" presStyleCnt="3" custScaleY="133793" custLinFactNeighborX="-139" custLinFactNeighborY="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F620C-7D19-4072-816F-E303D544DC47}" type="pres">
      <dgm:prSet presAssocID="{D12427D6-7D9D-4DB8-B13D-EAB78A914BBE}" presName="rootConnector" presStyleLbl="node2" presStyleIdx="2" presStyleCnt="3"/>
      <dgm:spPr/>
      <dgm:t>
        <a:bodyPr/>
        <a:lstStyle/>
        <a:p>
          <a:endParaRPr lang="uk-UA"/>
        </a:p>
      </dgm:t>
    </dgm:pt>
    <dgm:pt modelId="{D4FBEFE9-DB82-454C-85DD-64433A38ACFE}" type="pres">
      <dgm:prSet presAssocID="{D12427D6-7D9D-4DB8-B13D-EAB78A914BBE}" presName="hierChild4" presStyleCnt="0"/>
      <dgm:spPr/>
    </dgm:pt>
    <dgm:pt modelId="{C6D2FAA9-ECE7-46E9-979A-4CFE172B25BC}" type="pres">
      <dgm:prSet presAssocID="{D12427D6-7D9D-4DB8-B13D-EAB78A914BBE}" presName="hierChild5" presStyleCnt="0"/>
      <dgm:spPr/>
    </dgm:pt>
    <dgm:pt modelId="{A0644233-D7FD-460E-8A66-F2DDC4E50CF4}" type="pres">
      <dgm:prSet presAssocID="{B35D6605-0B8F-4233-8B81-F0B1F85DB2DD}" presName="hierChild3" presStyleCnt="0"/>
      <dgm:spPr/>
    </dgm:pt>
  </dgm:ptLst>
  <dgm:cxnLst>
    <dgm:cxn modelId="{88D8C6C4-A2C6-4BAA-B3A3-2BC53EAD93D5}" srcId="{B35D6605-0B8F-4233-8B81-F0B1F85DB2DD}" destId="{4D19616A-DC0D-4894-8BDB-B5597F4841BE}" srcOrd="1" destOrd="0" parTransId="{4C20A1FA-0D8C-4645-9C38-78A3FB5CAE80}" sibTransId="{85149302-35ED-47FE-8E4C-EE3263DCFE07}"/>
    <dgm:cxn modelId="{C274DCC5-0F45-4C7F-BAD7-A74E16A1DDF1}" type="presOf" srcId="{B35D6605-0B8F-4233-8B81-F0B1F85DB2DD}" destId="{AEABD64B-1F5D-4A1D-BE72-B42124895275}" srcOrd="1" destOrd="0" presId="urn:microsoft.com/office/officeart/2005/8/layout/orgChart1"/>
    <dgm:cxn modelId="{1B6EA530-4B8F-414A-95A6-2897636C160C}" type="presOf" srcId="{D12427D6-7D9D-4DB8-B13D-EAB78A914BBE}" destId="{7831FC9A-B96F-4A16-8B8D-230E696F7B7C}" srcOrd="0" destOrd="0" presId="urn:microsoft.com/office/officeart/2005/8/layout/orgChart1"/>
    <dgm:cxn modelId="{A35CE35A-D192-40CC-9E43-950899CF9B82}" type="presOf" srcId="{4D19616A-DC0D-4894-8BDB-B5597F4841BE}" destId="{78E0EE07-D263-4AB6-831D-B1245BEBF31E}" srcOrd="0" destOrd="0" presId="urn:microsoft.com/office/officeart/2005/8/layout/orgChart1"/>
    <dgm:cxn modelId="{466EE1E8-E54A-433C-9AF5-A985CEFB20AE}" type="presOf" srcId="{B35D6605-0B8F-4233-8B81-F0B1F85DB2DD}" destId="{6AE67681-40FC-4101-A701-F4ED88829FC9}" srcOrd="0" destOrd="0" presId="urn:microsoft.com/office/officeart/2005/8/layout/orgChart1"/>
    <dgm:cxn modelId="{531F0960-9A00-49D7-95A8-20B414AF1C81}" type="presOf" srcId="{F42DCFE5-6A16-4B09-A169-062D9ABBAA90}" destId="{D57C66DF-15A9-4223-AB27-12BB3D75648E}" srcOrd="0" destOrd="0" presId="urn:microsoft.com/office/officeart/2005/8/layout/orgChart1"/>
    <dgm:cxn modelId="{BD89E9DB-A176-47B3-848F-2DFF97F9843B}" type="presOf" srcId="{67183E54-BE9E-4D50-8245-88B981522275}" destId="{3918F421-51D3-4E7D-9459-73C54B11BF59}" srcOrd="0" destOrd="0" presId="urn:microsoft.com/office/officeart/2005/8/layout/orgChart1"/>
    <dgm:cxn modelId="{CEAA5EC1-3ECE-4697-BAE4-692CF0F09E9E}" srcId="{1ED4F51E-7134-446E-A0D3-8EADFD147DC8}" destId="{B35D6605-0B8F-4233-8B81-F0B1F85DB2DD}" srcOrd="0" destOrd="0" parTransId="{5BFB785C-803C-445A-A160-27B68B0F4C36}" sibTransId="{CDD2BE77-7FCD-43F6-9F05-4657FE9EFE6C}"/>
    <dgm:cxn modelId="{CD3C4410-43FA-4485-983C-05B365930621}" type="presOf" srcId="{1ED4F51E-7134-446E-A0D3-8EADFD147DC8}" destId="{5B01B647-9B23-4E25-AFCA-E2E938C56857}" srcOrd="0" destOrd="0" presId="urn:microsoft.com/office/officeart/2005/8/layout/orgChart1"/>
    <dgm:cxn modelId="{EB8EE01B-7262-49EB-8AD6-B2670E64055B}" srcId="{B35D6605-0B8F-4233-8B81-F0B1F85DB2DD}" destId="{F42DCFE5-6A16-4B09-A169-062D9ABBAA90}" srcOrd="0" destOrd="0" parTransId="{D1E1525B-8575-4E67-90E4-35118D5644EC}" sibTransId="{B5565427-8721-41A1-9C20-F1A5FF0E8206}"/>
    <dgm:cxn modelId="{CD639756-0997-40C9-9C14-57A4E8940FBE}" type="presOf" srcId="{F42DCFE5-6A16-4B09-A169-062D9ABBAA90}" destId="{DD2C83C7-F410-4B93-86AC-785ABE7CC621}" srcOrd="1" destOrd="0" presId="urn:microsoft.com/office/officeart/2005/8/layout/orgChart1"/>
    <dgm:cxn modelId="{CE91B327-9E26-4841-99C4-F0E337F7B907}" type="presOf" srcId="{D12427D6-7D9D-4DB8-B13D-EAB78A914BBE}" destId="{5B2F620C-7D19-4072-816F-E303D544DC47}" srcOrd="1" destOrd="0" presId="urn:microsoft.com/office/officeart/2005/8/layout/orgChart1"/>
    <dgm:cxn modelId="{21230881-9191-45D3-A4B5-BA1E314A4EA3}" type="presOf" srcId="{4C20A1FA-0D8C-4645-9C38-78A3FB5CAE80}" destId="{15547539-9CE5-4166-BCEF-C8442A1C6701}" srcOrd="0" destOrd="0" presId="urn:microsoft.com/office/officeart/2005/8/layout/orgChart1"/>
    <dgm:cxn modelId="{AD4AD32E-9F94-4909-B915-3A1DF62063F7}" type="presOf" srcId="{4D19616A-DC0D-4894-8BDB-B5597F4841BE}" destId="{32F186F0-F7A2-4DC2-90F4-31FB2FD0A6FD}" srcOrd="1" destOrd="0" presId="urn:microsoft.com/office/officeart/2005/8/layout/orgChart1"/>
    <dgm:cxn modelId="{FF58CA1F-070F-40EF-B6BE-FCD92DD1D1C7}" type="presOf" srcId="{D1E1525B-8575-4E67-90E4-35118D5644EC}" destId="{D15D2B95-2F45-4E32-A8D7-22D54FBBDA86}" srcOrd="0" destOrd="0" presId="urn:microsoft.com/office/officeart/2005/8/layout/orgChart1"/>
    <dgm:cxn modelId="{D7F172BB-8728-46A1-9CF3-E25C49057283}" srcId="{B35D6605-0B8F-4233-8B81-F0B1F85DB2DD}" destId="{D12427D6-7D9D-4DB8-B13D-EAB78A914BBE}" srcOrd="2" destOrd="0" parTransId="{67183E54-BE9E-4D50-8245-88B981522275}" sibTransId="{E80CEB23-9805-4DD1-A81F-A1F5EB75F4DA}"/>
    <dgm:cxn modelId="{1C9F0715-BBD4-4620-9B3B-8C5A38A72D05}" type="presParOf" srcId="{5B01B647-9B23-4E25-AFCA-E2E938C56857}" destId="{92D01873-D6C2-4AE7-A079-CBAD7B504657}" srcOrd="0" destOrd="0" presId="urn:microsoft.com/office/officeart/2005/8/layout/orgChart1"/>
    <dgm:cxn modelId="{AE8773CA-04DE-4505-AC69-0E3013B7ED85}" type="presParOf" srcId="{92D01873-D6C2-4AE7-A079-CBAD7B504657}" destId="{0737504F-0223-4D1F-A9EC-9469FD8790A1}" srcOrd="0" destOrd="0" presId="urn:microsoft.com/office/officeart/2005/8/layout/orgChart1"/>
    <dgm:cxn modelId="{4E78EF9C-789C-47D0-9837-A5DF463AAF3F}" type="presParOf" srcId="{0737504F-0223-4D1F-A9EC-9469FD8790A1}" destId="{6AE67681-40FC-4101-A701-F4ED88829FC9}" srcOrd="0" destOrd="0" presId="urn:microsoft.com/office/officeart/2005/8/layout/orgChart1"/>
    <dgm:cxn modelId="{30A0D1DB-5FBF-4478-81B1-E687212646BF}" type="presParOf" srcId="{0737504F-0223-4D1F-A9EC-9469FD8790A1}" destId="{AEABD64B-1F5D-4A1D-BE72-B42124895275}" srcOrd="1" destOrd="0" presId="urn:microsoft.com/office/officeart/2005/8/layout/orgChart1"/>
    <dgm:cxn modelId="{0D899436-05D6-4B07-9A1B-1924212A89FB}" type="presParOf" srcId="{92D01873-D6C2-4AE7-A079-CBAD7B504657}" destId="{66DC7D62-571E-40A5-B5C0-E820ADCA71B2}" srcOrd="1" destOrd="0" presId="urn:microsoft.com/office/officeart/2005/8/layout/orgChart1"/>
    <dgm:cxn modelId="{270FCC54-A3DF-4B7D-BABD-2C9D2913F4AC}" type="presParOf" srcId="{66DC7D62-571E-40A5-B5C0-E820ADCA71B2}" destId="{D15D2B95-2F45-4E32-A8D7-22D54FBBDA86}" srcOrd="0" destOrd="0" presId="urn:microsoft.com/office/officeart/2005/8/layout/orgChart1"/>
    <dgm:cxn modelId="{3EA03F60-0B39-409D-A7E8-2EB116659E01}" type="presParOf" srcId="{66DC7D62-571E-40A5-B5C0-E820ADCA71B2}" destId="{E92E91A6-B471-41A9-95B4-D03BCE99B44C}" srcOrd="1" destOrd="0" presId="urn:microsoft.com/office/officeart/2005/8/layout/orgChart1"/>
    <dgm:cxn modelId="{6FD32F7C-FFB4-4721-9F2B-0D28152B6DB9}" type="presParOf" srcId="{E92E91A6-B471-41A9-95B4-D03BCE99B44C}" destId="{57901B45-C23F-465D-8A5E-5B8D5D48FA7B}" srcOrd="0" destOrd="0" presId="urn:microsoft.com/office/officeart/2005/8/layout/orgChart1"/>
    <dgm:cxn modelId="{5552A0C2-9A4D-4FAC-BCC2-CDF39F7AD133}" type="presParOf" srcId="{57901B45-C23F-465D-8A5E-5B8D5D48FA7B}" destId="{D57C66DF-15A9-4223-AB27-12BB3D75648E}" srcOrd="0" destOrd="0" presId="urn:microsoft.com/office/officeart/2005/8/layout/orgChart1"/>
    <dgm:cxn modelId="{D048E4EE-1838-4C9A-850D-44C692303F68}" type="presParOf" srcId="{57901B45-C23F-465D-8A5E-5B8D5D48FA7B}" destId="{DD2C83C7-F410-4B93-86AC-785ABE7CC621}" srcOrd="1" destOrd="0" presId="urn:microsoft.com/office/officeart/2005/8/layout/orgChart1"/>
    <dgm:cxn modelId="{2BD1C262-FDDE-4AC9-A44B-3FEBECA8FC05}" type="presParOf" srcId="{E92E91A6-B471-41A9-95B4-D03BCE99B44C}" destId="{B5B28565-635F-4CFA-B6B4-A8E153291EC1}" srcOrd="1" destOrd="0" presId="urn:microsoft.com/office/officeart/2005/8/layout/orgChart1"/>
    <dgm:cxn modelId="{9526C4E0-3ACC-4B4B-81C2-A049BF995444}" type="presParOf" srcId="{E92E91A6-B471-41A9-95B4-D03BCE99B44C}" destId="{4EC29251-2ACC-4A72-A229-14844A2188B4}" srcOrd="2" destOrd="0" presId="urn:microsoft.com/office/officeart/2005/8/layout/orgChart1"/>
    <dgm:cxn modelId="{7FEE1A0D-FC52-46A4-B55E-3F3A70F4A051}" type="presParOf" srcId="{66DC7D62-571E-40A5-B5C0-E820ADCA71B2}" destId="{15547539-9CE5-4166-BCEF-C8442A1C6701}" srcOrd="2" destOrd="0" presId="urn:microsoft.com/office/officeart/2005/8/layout/orgChart1"/>
    <dgm:cxn modelId="{0B20C554-EC52-4DA1-B54C-681C1A26C150}" type="presParOf" srcId="{66DC7D62-571E-40A5-B5C0-E820ADCA71B2}" destId="{85D5B49F-9D20-4DFC-A8D2-A301B20EE40B}" srcOrd="3" destOrd="0" presId="urn:microsoft.com/office/officeart/2005/8/layout/orgChart1"/>
    <dgm:cxn modelId="{CD47009B-92EF-4B48-B467-21A1F7B93678}" type="presParOf" srcId="{85D5B49F-9D20-4DFC-A8D2-A301B20EE40B}" destId="{26F98531-26F8-486E-B46F-A8A7CBDAEA57}" srcOrd="0" destOrd="0" presId="urn:microsoft.com/office/officeart/2005/8/layout/orgChart1"/>
    <dgm:cxn modelId="{D86275D4-704F-458C-A8F3-A347644505D5}" type="presParOf" srcId="{26F98531-26F8-486E-B46F-A8A7CBDAEA57}" destId="{78E0EE07-D263-4AB6-831D-B1245BEBF31E}" srcOrd="0" destOrd="0" presId="urn:microsoft.com/office/officeart/2005/8/layout/orgChart1"/>
    <dgm:cxn modelId="{EE23D513-4AAD-4D4B-969B-F9DEC69E5994}" type="presParOf" srcId="{26F98531-26F8-486E-B46F-A8A7CBDAEA57}" destId="{32F186F0-F7A2-4DC2-90F4-31FB2FD0A6FD}" srcOrd="1" destOrd="0" presId="urn:microsoft.com/office/officeart/2005/8/layout/orgChart1"/>
    <dgm:cxn modelId="{6E50EAA9-8319-463A-9BF2-6AADFE3F4039}" type="presParOf" srcId="{85D5B49F-9D20-4DFC-A8D2-A301B20EE40B}" destId="{E76619BD-5120-4D04-A456-7EBB0C60E0D8}" srcOrd="1" destOrd="0" presId="urn:microsoft.com/office/officeart/2005/8/layout/orgChart1"/>
    <dgm:cxn modelId="{C4C2624B-F952-40CD-9B00-87D378895C38}" type="presParOf" srcId="{85D5B49F-9D20-4DFC-A8D2-A301B20EE40B}" destId="{A63A18C6-DDBD-447E-8C94-4F03C6559A1E}" srcOrd="2" destOrd="0" presId="urn:microsoft.com/office/officeart/2005/8/layout/orgChart1"/>
    <dgm:cxn modelId="{59937D6B-6DCE-4A8A-B3D8-3680B330C26C}" type="presParOf" srcId="{66DC7D62-571E-40A5-B5C0-E820ADCA71B2}" destId="{3918F421-51D3-4E7D-9459-73C54B11BF59}" srcOrd="4" destOrd="0" presId="urn:microsoft.com/office/officeart/2005/8/layout/orgChart1"/>
    <dgm:cxn modelId="{0F8000CE-E763-4125-B13A-C0AD99E76A57}" type="presParOf" srcId="{66DC7D62-571E-40A5-B5C0-E820ADCA71B2}" destId="{A4E756EB-4C06-4FF5-9591-2E36FFF3DDD6}" srcOrd="5" destOrd="0" presId="urn:microsoft.com/office/officeart/2005/8/layout/orgChart1"/>
    <dgm:cxn modelId="{4B6B74EA-6662-43FD-A82D-D1D61A55276E}" type="presParOf" srcId="{A4E756EB-4C06-4FF5-9591-2E36FFF3DDD6}" destId="{B406EFB9-B661-421B-BE73-2508CBB63BD9}" srcOrd="0" destOrd="0" presId="urn:microsoft.com/office/officeart/2005/8/layout/orgChart1"/>
    <dgm:cxn modelId="{AFD61F78-C898-4268-AB43-9F745B848C68}" type="presParOf" srcId="{B406EFB9-B661-421B-BE73-2508CBB63BD9}" destId="{7831FC9A-B96F-4A16-8B8D-230E696F7B7C}" srcOrd="0" destOrd="0" presId="urn:microsoft.com/office/officeart/2005/8/layout/orgChart1"/>
    <dgm:cxn modelId="{82F48D5E-5C5B-4D46-A5A8-8E06E8DE8BAA}" type="presParOf" srcId="{B406EFB9-B661-421B-BE73-2508CBB63BD9}" destId="{5B2F620C-7D19-4072-816F-E303D544DC47}" srcOrd="1" destOrd="0" presId="urn:microsoft.com/office/officeart/2005/8/layout/orgChart1"/>
    <dgm:cxn modelId="{8D9B0A9F-6274-4E8F-BBDB-2DEE8C4E9319}" type="presParOf" srcId="{A4E756EB-4C06-4FF5-9591-2E36FFF3DDD6}" destId="{D4FBEFE9-DB82-454C-85DD-64433A38ACFE}" srcOrd="1" destOrd="0" presId="urn:microsoft.com/office/officeart/2005/8/layout/orgChart1"/>
    <dgm:cxn modelId="{08C42383-79BB-4282-81AF-0F62DFA3AA9A}" type="presParOf" srcId="{A4E756EB-4C06-4FF5-9591-2E36FFF3DDD6}" destId="{C6D2FAA9-ECE7-46E9-979A-4CFE172B25BC}" srcOrd="2" destOrd="0" presId="urn:microsoft.com/office/officeart/2005/8/layout/orgChart1"/>
    <dgm:cxn modelId="{5EEC46A9-0B11-4D8A-B952-2AA4A0A3DA3E}" type="presParOf" srcId="{92D01873-D6C2-4AE7-A079-CBAD7B504657}" destId="{A0644233-D7FD-460E-8A66-F2DDC4E50CF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3319B1-EB57-46D7-A376-2784799C1B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8BBE973-72A6-4EB5-8733-1AFD9BB376B7}">
      <dgm:prSet/>
      <dgm:spPr/>
      <dgm:t>
        <a:bodyPr/>
        <a:lstStyle/>
        <a:p>
          <a:pPr rtl="0"/>
          <a:r>
            <a:rPr lang="uk-UA" dirty="0" smtClean="0"/>
            <a:t>вирішено позитивно -95</a:t>
          </a:r>
          <a:endParaRPr lang="uk-UA" dirty="0"/>
        </a:p>
      </dgm:t>
    </dgm:pt>
    <dgm:pt modelId="{7BBDE60E-0B86-4A08-90CB-4717CAA68AAA}" type="parTrans" cxnId="{B21E517E-625F-418B-9F53-F687292D1FD1}">
      <dgm:prSet/>
      <dgm:spPr/>
      <dgm:t>
        <a:bodyPr/>
        <a:lstStyle/>
        <a:p>
          <a:endParaRPr lang="uk-UA"/>
        </a:p>
      </dgm:t>
    </dgm:pt>
    <dgm:pt modelId="{15FAD4F8-F956-4F36-A657-AD779ECE8D0A}" type="sibTrans" cxnId="{B21E517E-625F-418B-9F53-F687292D1FD1}">
      <dgm:prSet/>
      <dgm:spPr/>
      <dgm:t>
        <a:bodyPr/>
        <a:lstStyle/>
        <a:p>
          <a:endParaRPr lang="uk-UA"/>
        </a:p>
      </dgm:t>
    </dgm:pt>
    <dgm:pt modelId="{12FFB215-43C1-4FDE-810E-920A7456D76B}">
      <dgm:prSet/>
      <dgm:spPr/>
      <dgm:t>
        <a:bodyPr/>
        <a:lstStyle/>
        <a:p>
          <a:pPr rtl="0"/>
          <a:r>
            <a:rPr lang="uk-UA" smtClean="0"/>
            <a:t>відмовлено у задоволенні - 0</a:t>
          </a:r>
          <a:endParaRPr lang="uk-UA"/>
        </a:p>
      </dgm:t>
    </dgm:pt>
    <dgm:pt modelId="{C91CA13B-0442-445B-86CB-782BC26BD146}" type="parTrans" cxnId="{B4CBF239-569F-4A77-82B2-DB5B8FAAA59D}">
      <dgm:prSet/>
      <dgm:spPr/>
      <dgm:t>
        <a:bodyPr/>
        <a:lstStyle/>
        <a:p>
          <a:endParaRPr lang="uk-UA"/>
        </a:p>
      </dgm:t>
    </dgm:pt>
    <dgm:pt modelId="{6F54F1F1-D874-42AF-A92E-67679B10874B}" type="sibTrans" cxnId="{B4CBF239-569F-4A77-82B2-DB5B8FAAA59D}">
      <dgm:prSet/>
      <dgm:spPr/>
      <dgm:t>
        <a:bodyPr/>
        <a:lstStyle/>
        <a:p>
          <a:endParaRPr lang="uk-UA"/>
        </a:p>
      </dgm:t>
    </dgm:pt>
    <dgm:pt modelId="{9D275B28-7443-4A36-9C3D-9B8E7C2BF763}">
      <dgm:prSet/>
      <dgm:spPr/>
      <dgm:t>
        <a:bodyPr/>
        <a:lstStyle/>
        <a:p>
          <a:pPr rtl="0"/>
          <a:r>
            <a:rPr lang="uk-UA" dirty="0" smtClean="0"/>
            <a:t>дано роз’яснення - 255</a:t>
          </a:r>
          <a:endParaRPr lang="uk-UA" dirty="0"/>
        </a:p>
      </dgm:t>
    </dgm:pt>
    <dgm:pt modelId="{F2535C10-2986-49D9-A111-FCC8EF2C447A}" type="parTrans" cxnId="{F110B8C3-2616-4B0D-86FF-B058EF986447}">
      <dgm:prSet/>
      <dgm:spPr/>
      <dgm:t>
        <a:bodyPr/>
        <a:lstStyle/>
        <a:p>
          <a:endParaRPr lang="uk-UA"/>
        </a:p>
      </dgm:t>
    </dgm:pt>
    <dgm:pt modelId="{443AD2D7-16DD-417F-91B3-E9FA4D90E3A8}" type="sibTrans" cxnId="{F110B8C3-2616-4B0D-86FF-B058EF986447}">
      <dgm:prSet/>
      <dgm:spPr/>
      <dgm:t>
        <a:bodyPr/>
        <a:lstStyle/>
        <a:p>
          <a:endParaRPr lang="uk-UA"/>
        </a:p>
      </dgm:t>
    </dgm:pt>
    <dgm:pt modelId="{CA533FD2-AD14-4A82-AB8B-483B782E70E4}" type="pres">
      <dgm:prSet presAssocID="{313319B1-EB57-46D7-A376-2784799C1B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63B0D72-6478-4CCD-A531-05CE55BF920C}" type="pres">
      <dgm:prSet presAssocID="{C8BBE973-72A6-4EB5-8733-1AFD9BB376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D9252E-14E2-4753-BCB2-FD9BC96A4177}" type="pres">
      <dgm:prSet presAssocID="{15FAD4F8-F956-4F36-A657-AD779ECE8D0A}" presName="spacer" presStyleCnt="0"/>
      <dgm:spPr/>
    </dgm:pt>
    <dgm:pt modelId="{270E07B6-FD96-4F3E-872C-9FCCCC9A64E3}" type="pres">
      <dgm:prSet presAssocID="{12FFB215-43C1-4FDE-810E-920A7456D7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F011AF-E4B6-4ACD-94C0-785F3FB4C243}" type="pres">
      <dgm:prSet presAssocID="{6F54F1F1-D874-42AF-A92E-67679B10874B}" presName="spacer" presStyleCnt="0"/>
      <dgm:spPr/>
    </dgm:pt>
    <dgm:pt modelId="{90A9B06F-0EDF-4C9A-B074-9891098958FD}" type="pres">
      <dgm:prSet presAssocID="{9D275B28-7443-4A36-9C3D-9B8E7C2BF7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110B8C3-2616-4B0D-86FF-B058EF986447}" srcId="{313319B1-EB57-46D7-A376-2784799C1BB8}" destId="{9D275B28-7443-4A36-9C3D-9B8E7C2BF763}" srcOrd="2" destOrd="0" parTransId="{F2535C10-2986-49D9-A111-FCC8EF2C447A}" sibTransId="{443AD2D7-16DD-417F-91B3-E9FA4D90E3A8}"/>
    <dgm:cxn modelId="{B4CBF239-569F-4A77-82B2-DB5B8FAAA59D}" srcId="{313319B1-EB57-46D7-A376-2784799C1BB8}" destId="{12FFB215-43C1-4FDE-810E-920A7456D76B}" srcOrd="1" destOrd="0" parTransId="{C91CA13B-0442-445B-86CB-782BC26BD146}" sibTransId="{6F54F1F1-D874-42AF-A92E-67679B10874B}"/>
    <dgm:cxn modelId="{B21E517E-625F-418B-9F53-F687292D1FD1}" srcId="{313319B1-EB57-46D7-A376-2784799C1BB8}" destId="{C8BBE973-72A6-4EB5-8733-1AFD9BB376B7}" srcOrd="0" destOrd="0" parTransId="{7BBDE60E-0B86-4A08-90CB-4717CAA68AAA}" sibTransId="{15FAD4F8-F956-4F36-A657-AD779ECE8D0A}"/>
    <dgm:cxn modelId="{24358F02-B0D0-4E1D-B885-9006643A8F48}" type="presOf" srcId="{313319B1-EB57-46D7-A376-2784799C1BB8}" destId="{CA533FD2-AD14-4A82-AB8B-483B782E70E4}" srcOrd="0" destOrd="0" presId="urn:microsoft.com/office/officeart/2005/8/layout/vList2"/>
    <dgm:cxn modelId="{E0110BCD-1895-4001-8C45-98B0580B39EB}" type="presOf" srcId="{C8BBE973-72A6-4EB5-8733-1AFD9BB376B7}" destId="{A63B0D72-6478-4CCD-A531-05CE55BF920C}" srcOrd="0" destOrd="0" presId="urn:microsoft.com/office/officeart/2005/8/layout/vList2"/>
    <dgm:cxn modelId="{836D9876-92EC-4320-8815-FCE48BF03D2A}" type="presOf" srcId="{12FFB215-43C1-4FDE-810E-920A7456D76B}" destId="{270E07B6-FD96-4F3E-872C-9FCCCC9A64E3}" srcOrd="0" destOrd="0" presId="urn:microsoft.com/office/officeart/2005/8/layout/vList2"/>
    <dgm:cxn modelId="{A4687D3A-4BD7-4FAC-ADA5-9DEC641E0FE3}" type="presOf" srcId="{9D275B28-7443-4A36-9C3D-9B8E7C2BF763}" destId="{90A9B06F-0EDF-4C9A-B074-9891098958FD}" srcOrd="0" destOrd="0" presId="urn:microsoft.com/office/officeart/2005/8/layout/vList2"/>
    <dgm:cxn modelId="{68842528-BB7A-4D6B-B81D-7709523AD6ED}" type="presParOf" srcId="{CA533FD2-AD14-4A82-AB8B-483B782E70E4}" destId="{A63B0D72-6478-4CCD-A531-05CE55BF920C}" srcOrd="0" destOrd="0" presId="urn:microsoft.com/office/officeart/2005/8/layout/vList2"/>
    <dgm:cxn modelId="{15FD748A-DD1F-4233-B4FC-3F30209B7DD5}" type="presParOf" srcId="{CA533FD2-AD14-4A82-AB8B-483B782E70E4}" destId="{05D9252E-14E2-4753-BCB2-FD9BC96A4177}" srcOrd="1" destOrd="0" presId="urn:microsoft.com/office/officeart/2005/8/layout/vList2"/>
    <dgm:cxn modelId="{D4F002B2-B45F-4F56-B5D9-219B3F3C07CD}" type="presParOf" srcId="{CA533FD2-AD14-4A82-AB8B-483B782E70E4}" destId="{270E07B6-FD96-4F3E-872C-9FCCCC9A64E3}" srcOrd="2" destOrd="0" presId="urn:microsoft.com/office/officeart/2005/8/layout/vList2"/>
    <dgm:cxn modelId="{94BC7155-A070-40AC-A56F-37BAD4994B97}" type="presParOf" srcId="{CA533FD2-AD14-4A82-AB8B-483B782E70E4}" destId="{88F011AF-E4B6-4ACD-94C0-785F3FB4C243}" srcOrd="3" destOrd="0" presId="urn:microsoft.com/office/officeart/2005/8/layout/vList2"/>
    <dgm:cxn modelId="{6D324312-DD7B-4196-BDAF-833C567F8B40}" type="presParOf" srcId="{CA533FD2-AD14-4A82-AB8B-483B782E70E4}" destId="{90A9B06F-0EDF-4C9A-B074-9891098958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C0A34-120F-47D0-ABEB-7E9C86E383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A85CBA5B-C9D8-4479-8B4F-28AED9DB6A23}">
      <dgm:prSet/>
      <dgm:spPr/>
      <dgm:t>
        <a:bodyPr/>
        <a:lstStyle/>
        <a:p>
          <a:pPr rtl="0"/>
          <a:r>
            <a:rPr lang="uk-UA" b="1" dirty="0" smtClean="0"/>
            <a:t>У трьох лікарнях існують стаціонарні реабілітаційні відділення на 110 ліжок:</a:t>
          </a:r>
          <a:endParaRPr lang="uk-UA" dirty="0"/>
        </a:p>
      </dgm:t>
    </dgm:pt>
    <dgm:pt modelId="{CBA268BA-A018-49E9-BECD-9061B61308E4}" type="parTrans" cxnId="{32E3AB27-B4C9-4E1E-9D99-805D1827F1AA}">
      <dgm:prSet/>
      <dgm:spPr/>
      <dgm:t>
        <a:bodyPr/>
        <a:lstStyle/>
        <a:p>
          <a:endParaRPr lang="uk-UA"/>
        </a:p>
      </dgm:t>
    </dgm:pt>
    <dgm:pt modelId="{42365AEA-AB65-4A58-A110-532013DE17E3}" type="sibTrans" cxnId="{32E3AB27-B4C9-4E1E-9D99-805D1827F1AA}">
      <dgm:prSet/>
      <dgm:spPr/>
      <dgm:t>
        <a:bodyPr/>
        <a:lstStyle/>
        <a:p>
          <a:endParaRPr lang="uk-UA"/>
        </a:p>
      </dgm:t>
    </dgm:pt>
    <dgm:pt modelId="{EFBCA89A-2C28-4ADD-B2DA-ED94AACF53A3}">
      <dgm:prSet/>
      <dgm:spPr/>
      <dgm:t>
        <a:bodyPr/>
        <a:lstStyle/>
        <a:p>
          <a:pPr rtl="0"/>
          <a:r>
            <a:rPr lang="uk-UA" b="1" smtClean="0"/>
            <a:t>ЦМЛ - 30  ліжок;</a:t>
          </a:r>
          <a:endParaRPr lang="uk-UA"/>
        </a:p>
      </dgm:t>
    </dgm:pt>
    <dgm:pt modelId="{98C8F8E5-7534-4344-9883-47B73599A29E}" type="parTrans" cxnId="{1C3E62DB-A307-44C6-809E-E7328DBA964C}">
      <dgm:prSet/>
      <dgm:spPr/>
      <dgm:t>
        <a:bodyPr/>
        <a:lstStyle/>
        <a:p>
          <a:endParaRPr lang="uk-UA"/>
        </a:p>
      </dgm:t>
    </dgm:pt>
    <dgm:pt modelId="{37FAA35E-3ACD-4A04-9BB3-9366882C4016}" type="sibTrans" cxnId="{1C3E62DB-A307-44C6-809E-E7328DBA964C}">
      <dgm:prSet/>
      <dgm:spPr/>
      <dgm:t>
        <a:bodyPr/>
        <a:lstStyle/>
        <a:p>
          <a:endParaRPr lang="uk-UA"/>
        </a:p>
      </dgm:t>
    </dgm:pt>
    <dgm:pt modelId="{E888BDCF-6B67-44AE-8B0F-47038A858744}">
      <dgm:prSet/>
      <dgm:spPr/>
      <dgm:t>
        <a:bodyPr/>
        <a:lstStyle/>
        <a:p>
          <a:pPr rtl="0"/>
          <a:r>
            <a:rPr lang="uk-UA" b="1" smtClean="0"/>
            <a:t>ЛШМД - 40 ліжок;</a:t>
          </a:r>
          <a:endParaRPr lang="uk-UA"/>
        </a:p>
      </dgm:t>
    </dgm:pt>
    <dgm:pt modelId="{65CE917D-0A28-4B26-94D1-DD54797017CB}" type="parTrans" cxnId="{62354577-AAB4-4A0B-A7F0-3FFD10453B0F}">
      <dgm:prSet/>
      <dgm:spPr/>
      <dgm:t>
        <a:bodyPr/>
        <a:lstStyle/>
        <a:p>
          <a:endParaRPr lang="uk-UA"/>
        </a:p>
      </dgm:t>
    </dgm:pt>
    <dgm:pt modelId="{8CF6DFB9-FA9A-45B5-A100-3A0B481F96DD}" type="sibTrans" cxnId="{62354577-AAB4-4A0B-A7F0-3FFD10453B0F}">
      <dgm:prSet/>
      <dgm:spPr/>
      <dgm:t>
        <a:bodyPr/>
        <a:lstStyle/>
        <a:p>
          <a:endParaRPr lang="uk-UA"/>
        </a:p>
      </dgm:t>
    </dgm:pt>
    <dgm:pt modelId="{9D8519D7-91A0-47C6-8E9F-71F4A36E4509}">
      <dgm:prSet/>
      <dgm:spPr/>
      <dgm:t>
        <a:bodyPr/>
        <a:lstStyle/>
        <a:p>
          <a:pPr rtl="0"/>
          <a:r>
            <a:rPr lang="uk-UA" b="1" smtClean="0"/>
            <a:t>ДМЛ -  40 ліжок</a:t>
          </a:r>
          <a:endParaRPr lang="uk-UA"/>
        </a:p>
      </dgm:t>
    </dgm:pt>
    <dgm:pt modelId="{779E8878-A4F1-47FE-ABEB-959EE089E042}" type="parTrans" cxnId="{FF9FDC1C-8217-498A-AAC9-862D3808D723}">
      <dgm:prSet/>
      <dgm:spPr/>
      <dgm:t>
        <a:bodyPr/>
        <a:lstStyle/>
        <a:p>
          <a:endParaRPr lang="uk-UA"/>
        </a:p>
      </dgm:t>
    </dgm:pt>
    <dgm:pt modelId="{1DBF85CD-250D-48BC-B586-7AA252D049A0}" type="sibTrans" cxnId="{FF9FDC1C-8217-498A-AAC9-862D3808D723}">
      <dgm:prSet/>
      <dgm:spPr/>
      <dgm:t>
        <a:bodyPr/>
        <a:lstStyle/>
        <a:p>
          <a:endParaRPr lang="uk-UA"/>
        </a:p>
      </dgm:t>
    </dgm:pt>
    <dgm:pt modelId="{51E49537-B546-441B-9E84-2F772847CED5}" type="pres">
      <dgm:prSet presAssocID="{F70C0A34-120F-47D0-ABEB-7E9C86E383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D9A80-3D7A-4726-89F8-DE54900AA42F}" type="pres">
      <dgm:prSet presAssocID="{A85CBA5B-C9D8-4479-8B4F-28AED9DB6A23}" presName="linNode" presStyleCnt="0"/>
      <dgm:spPr/>
    </dgm:pt>
    <dgm:pt modelId="{6FB48438-27EE-4FBE-BADA-2DEA7D36912C}" type="pres">
      <dgm:prSet presAssocID="{A85CBA5B-C9D8-4479-8B4F-28AED9DB6A23}" presName="parentText" presStyleLbl="node1" presStyleIdx="0" presStyleCnt="4" custLinFactNeighborX="193" custLinFactNeighborY="-513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C572EC-FB64-441B-902E-EDF26AA8EE73}" type="pres">
      <dgm:prSet presAssocID="{42365AEA-AB65-4A58-A110-532013DE17E3}" presName="sp" presStyleCnt="0"/>
      <dgm:spPr/>
    </dgm:pt>
    <dgm:pt modelId="{BA007535-B700-4344-B36E-ABF01DB08CC3}" type="pres">
      <dgm:prSet presAssocID="{EFBCA89A-2C28-4ADD-B2DA-ED94AACF53A3}" presName="linNode" presStyleCnt="0"/>
      <dgm:spPr/>
    </dgm:pt>
    <dgm:pt modelId="{B90AFECF-20DC-4696-BEDB-B8FE50981E2F}" type="pres">
      <dgm:prSet presAssocID="{EFBCA89A-2C28-4ADD-B2DA-ED94AACF53A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0C7D41-DA6A-4042-8F24-DAA710A1B67F}" type="pres">
      <dgm:prSet presAssocID="{37FAA35E-3ACD-4A04-9BB3-9366882C4016}" presName="sp" presStyleCnt="0"/>
      <dgm:spPr/>
    </dgm:pt>
    <dgm:pt modelId="{D4ADAF40-16B4-4ED9-BC64-C3ED8E6AF7EB}" type="pres">
      <dgm:prSet presAssocID="{E888BDCF-6B67-44AE-8B0F-47038A858744}" presName="linNode" presStyleCnt="0"/>
      <dgm:spPr/>
    </dgm:pt>
    <dgm:pt modelId="{66D11D96-B2AC-4B45-A25D-DC00B4913A1C}" type="pres">
      <dgm:prSet presAssocID="{E888BDCF-6B67-44AE-8B0F-47038A85874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24376D-CE37-4D66-B1D6-EF859A2077B4}" type="pres">
      <dgm:prSet presAssocID="{8CF6DFB9-FA9A-45B5-A100-3A0B481F96DD}" presName="sp" presStyleCnt="0"/>
      <dgm:spPr/>
    </dgm:pt>
    <dgm:pt modelId="{F368E6AA-FC7C-4442-8145-05BF22C00F8A}" type="pres">
      <dgm:prSet presAssocID="{9D8519D7-91A0-47C6-8E9F-71F4A36E4509}" presName="linNode" presStyleCnt="0"/>
      <dgm:spPr/>
    </dgm:pt>
    <dgm:pt modelId="{17B57BD5-C68A-4068-9E09-60279B1DFC6F}" type="pres">
      <dgm:prSet presAssocID="{9D8519D7-91A0-47C6-8E9F-71F4A36E450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C3E62DB-A307-44C6-809E-E7328DBA964C}" srcId="{F70C0A34-120F-47D0-ABEB-7E9C86E38386}" destId="{EFBCA89A-2C28-4ADD-B2DA-ED94AACF53A3}" srcOrd="1" destOrd="0" parTransId="{98C8F8E5-7534-4344-9883-47B73599A29E}" sibTransId="{37FAA35E-3ACD-4A04-9BB3-9366882C4016}"/>
    <dgm:cxn modelId="{62354577-AAB4-4A0B-A7F0-3FFD10453B0F}" srcId="{F70C0A34-120F-47D0-ABEB-7E9C86E38386}" destId="{E888BDCF-6B67-44AE-8B0F-47038A858744}" srcOrd="2" destOrd="0" parTransId="{65CE917D-0A28-4B26-94D1-DD54797017CB}" sibTransId="{8CF6DFB9-FA9A-45B5-A100-3A0B481F96DD}"/>
    <dgm:cxn modelId="{15E7B4DA-2463-473E-86B3-C515A02AC51D}" type="presOf" srcId="{F70C0A34-120F-47D0-ABEB-7E9C86E38386}" destId="{51E49537-B546-441B-9E84-2F772847CED5}" srcOrd="0" destOrd="0" presId="urn:microsoft.com/office/officeart/2005/8/layout/vList5"/>
    <dgm:cxn modelId="{9594B5C9-1434-4FFC-8304-9F81A1511506}" type="presOf" srcId="{A85CBA5B-C9D8-4479-8B4F-28AED9DB6A23}" destId="{6FB48438-27EE-4FBE-BADA-2DEA7D36912C}" srcOrd="0" destOrd="0" presId="urn:microsoft.com/office/officeart/2005/8/layout/vList5"/>
    <dgm:cxn modelId="{AF122FC5-145E-4BDF-8640-CC9DBC16E540}" type="presOf" srcId="{E888BDCF-6B67-44AE-8B0F-47038A858744}" destId="{66D11D96-B2AC-4B45-A25D-DC00B4913A1C}" srcOrd="0" destOrd="0" presId="urn:microsoft.com/office/officeart/2005/8/layout/vList5"/>
    <dgm:cxn modelId="{32E3AB27-B4C9-4E1E-9D99-805D1827F1AA}" srcId="{F70C0A34-120F-47D0-ABEB-7E9C86E38386}" destId="{A85CBA5B-C9D8-4479-8B4F-28AED9DB6A23}" srcOrd="0" destOrd="0" parTransId="{CBA268BA-A018-49E9-BECD-9061B61308E4}" sibTransId="{42365AEA-AB65-4A58-A110-532013DE17E3}"/>
    <dgm:cxn modelId="{FF9FDC1C-8217-498A-AAC9-862D3808D723}" srcId="{F70C0A34-120F-47D0-ABEB-7E9C86E38386}" destId="{9D8519D7-91A0-47C6-8E9F-71F4A36E4509}" srcOrd="3" destOrd="0" parTransId="{779E8878-A4F1-47FE-ABEB-959EE089E042}" sibTransId="{1DBF85CD-250D-48BC-B586-7AA252D049A0}"/>
    <dgm:cxn modelId="{0F4DB551-A643-4926-B223-EF2383E6C7CF}" type="presOf" srcId="{9D8519D7-91A0-47C6-8E9F-71F4A36E4509}" destId="{17B57BD5-C68A-4068-9E09-60279B1DFC6F}" srcOrd="0" destOrd="0" presId="urn:microsoft.com/office/officeart/2005/8/layout/vList5"/>
    <dgm:cxn modelId="{852C3F43-AE9A-4C17-ACD6-5916D9B1940A}" type="presOf" srcId="{EFBCA89A-2C28-4ADD-B2DA-ED94AACF53A3}" destId="{B90AFECF-20DC-4696-BEDB-B8FE50981E2F}" srcOrd="0" destOrd="0" presId="urn:microsoft.com/office/officeart/2005/8/layout/vList5"/>
    <dgm:cxn modelId="{1BC2D680-EE8A-412F-8CA7-2E15DF6B71B8}" type="presParOf" srcId="{51E49537-B546-441B-9E84-2F772847CED5}" destId="{349D9A80-3D7A-4726-89F8-DE54900AA42F}" srcOrd="0" destOrd="0" presId="urn:microsoft.com/office/officeart/2005/8/layout/vList5"/>
    <dgm:cxn modelId="{3DA7F929-B259-4CCA-A5BC-7F40AD40D14D}" type="presParOf" srcId="{349D9A80-3D7A-4726-89F8-DE54900AA42F}" destId="{6FB48438-27EE-4FBE-BADA-2DEA7D36912C}" srcOrd="0" destOrd="0" presId="urn:microsoft.com/office/officeart/2005/8/layout/vList5"/>
    <dgm:cxn modelId="{C25A175E-1555-4D22-BA21-E13D41B69384}" type="presParOf" srcId="{51E49537-B546-441B-9E84-2F772847CED5}" destId="{A4C572EC-FB64-441B-902E-EDF26AA8EE73}" srcOrd="1" destOrd="0" presId="urn:microsoft.com/office/officeart/2005/8/layout/vList5"/>
    <dgm:cxn modelId="{80693D33-4253-4DD8-9E50-769414C92E9E}" type="presParOf" srcId="{51E49537-B546-441B-9E84-2F772847CED5}" destId="{BA007535-B700-4344-B36E-ABF01DB08CC3}" srcOrd="2" destOrd="0" presId="urn:microsoft.com/office/officeart/2005/8/layout/vList5"/>
    <dgm:cxn modelId="{6E346682-1607-4D88-ACAC-5FD718D9E510}" type="presParOf" srcId="{BA007535-B700-4344-B36E-ABF01DB08CC3}" destId="{B90AFECF-20DC-4696-BEDB-B8FE50981E2F}" srcOrd="0" destOrd="0" presId="urn:microsoft.com/office/officeart/2005/8/layout/vList5"/>
    <dgm:cxn modelId="{3CE9C5F5-41B0-45A4-9862-EBAC1F724738}" type="presParOf" srcId="{51E49537-B546-441B-9E84-2F772847CED5}" destId="{C70C7D41-DA6A-4042-8F24-DAA710A1B67F}" srcOrd="3" destOrd="0" presId="urn:microsoft.com/office/officeart/2005/8/layout/vList5"/>
    <dgm:cxn modelId="{819CFB45-65C2-4FE0-B9F6-828070F6BE3C}" type="presParOf" srcId="{51E49537-B546-441B-9E84-2F772847CED5}" destId="{D4ADAF40-16B4-4ED9-BC64-C3ED8E6AF7EB}" srcOrd="4" destOrd="0" presId="urn:microsoft.com/office/officeart/2005/8/layout/vList5"/>
    <dgm:cxn modelId="{384BD7B6-E94F-4122-B65C-F9323D8D235B}" type="presParOf" srcId="{D4ADAF40-16B4-4ED9-BC64-C3ED8E6AF7EB}" destId="{66D11D96-B2AC-4B45-A25D-DC00B4913A1C}" srcOrd="0" destOrd="0" presId="urn:microsoft.com/office/officeart/2005/8/layout/vList5"/>
    <dgm:cxn modelId="{C561E0CB-492D-4BB1-8782-BF6378642C51}" type="presParOf" srcId="{51E49537-B546-441B-9E84-2F772847CED5}" destId="{AB24376D-CE37-4D66-B1D6-EF859A2077B4}" srcOrd="5" destOrd="0" presId="urn:microsoft.com/office/officeart/2005/8/layout/vList5"/>
    <dgm:cxn modelId="{D64649F8-03D9-4CB8-989A-7BD1F773B4A3}" type="presParOf" srcId="{51E49537-B546-441B-9E84-2F772847CED5}" destId="{F368E6AA-FC7C-4442-8145-05BF22C00F8A}" srcOrd="6" destOrd="0" presId="urn:microsoft.com/office/officeart/2005/8/layout/vList5"/>
    <dgm:cxn modelId="{AE8B7A11-81EE-428C-B59A-AA4CE91F9598}" type="presParOf" srcId="{F368E6AA-FC7C-4442-8145-05BF22C00F8A}" destId="{17B57BD5-C68A-4068-9E09-60279B1DFC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6C64B3-1D07-44DE-9217-0F0BB6368C2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C32CA9D-5F67-4488-BB2A-AA5776048E9F}">
      <dgm:prSet/>
      <dgm:spPr/>
      <dgm:t>
        <a:bodyPr/>
        <a:lstStyle/>
        <a:p>
          <a:pPr rtl="0"/>
          <a:r>
            <a:rPr lang="ru-RU" b="1" dirty="0" err="1" smtClean="0"/>
            <a:t>Стаціонарну</a:t>
          </a:r>
          <a:r>
            <a:rPr lang="ru-RU" b="1" dirty="0" smtClean="0"/>
            <a:t> </a:t>
          </a:r>
          <a:r>
            <a:rPr lang="ru-RU" b="1" dirty="0" err="1" smtClean="0"/>
            <a:t>реабілітаційну</a:t>
          </a:r>
          <a:r>
            <a:rPr lang="ru-RU" b="1" dirty="0" smtClean="0"/>
            <a:t> </a:t>
          </a:r>
          <a:r>
            <a:rPr lang="ru-RU" b="1" dirty="0" err="1" smtClean="0"/>
            <a:t>медичну</a:t>
          </a:r>
          <a:r>
            <a:rPr lang="ru-RU" b="1" dirty="0" smtClean="0"/>
            <a:t> </a:t>
          </a:r>
          <a:r>
            <a:rPr lang="ru-RU" b="1" dirty="0" err="1" smtClean="0"/>
            <a:t>допомогу</a:t>
          </a:r>
          <a:r>
            <a:rPr lang="ru-RU" b="1" dirty="0" smtClean="0"/>
            <a:t> за 1 квартал 2025 року </a:t>
          </a:r>
          <a:r>
            <a:rPr lang="ru-RU" b="1" dirty="0" err="1" smtClean="0"/>
            <a:t>отримали</a:t>
          </a:r>
          <a:r>
            <a:rPr lang="ru-RU" b="1" dirty="0" smtClean="0"/>
            <a:t> 701 особа в </a:t>
          </a:r>
          <a:r>
            <a:rPr lang="ru-RU" b="1" dirty="0" err="1" smtClean="0"/>
            <a:t>т.ч</a:t>
          </a:r>
          <a:r>
            <a:rPr lang="ru-RU" b="1" dirty="0" smtClean="0"/>
            <a:t>. 321 </a:t>
          </a:r>
          <a:r>
            <a:rPr lang="ru-RU" b="1" dirty="0" err="1" smtClean="0"/>
            <a:t>дитина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 на 0,4% </a:t>
          </a:r>
          <a:r>
            <a:rPr lang="ru-RU" b="1" dirty="0" err="1" smtClean="0"/>
            <a:t>більше</a:t>
          </a:r>
          <a:r>
            <a:rPr lang="ru-RU" b="1" dirty="0" smtClean="0"/>
            <a:t> </a:t>
          </a:r>
          <a:r>
            <a:rPr lang="ru-RU" b="1" dirty="0" err="1" smtClean="0"/>
            <a:t>ніж</a:t>
          </a:r>
          <a:r>
            <a:rPr lang="ru-RU" b="1" dirty="0" smtClean="0"/>
            <a:t> у 2024 </a:t>
          </a:r>
          <a:r>
            <a:rPr lang="ru-RU" b="1" dirty="0" err="1" smtClean="0"/>
            <a:t>році</a:t>
          </a:r>
          <a:r>
            <a:rPr lang="ru-RU" b="1" dirty="0" smtClean="0"/>
            <a:t>  (698, в </a:t>
          </a:r>
          <a:r>
            <a:rPr lang="ru-RU" b="1" dirty="0" err="1" smtClean="0"/>
            <a:t>т.ч</a:t>
          </a:r>
          <a:r>
            <a:rPr lang="ru-RU" b="1" dirty="0" smtClean="0"/>
            <a:t>. 323 </a:t>
          </a:r>
          <a:r>
            <a:rPr lang="ru-RU" b="1" dirty="0" err="1" smtClean="0"/>
            <a:t>дитини</a:t>
          </a:r>
          <a:r>
            <a:rPr lang="ru-RU" b="1" dirty="0" smtClean="0"/>
            <a:t>). </a:t>
          </a:r>
          <a:r>
            <a:rPr lang="ru-RU" b="1" dirty="0" err="1" smtClean="0"/>
            <a:t>Хворими</a:t>
          </a:r>
          <a:r>
            <a:rPr lang="ru-RU" b="1" dirty="0" smtClean="0"/>
            <a:t> проведено 10174 </a:t>
          </a:r>
          <a:r>
            <a:rPr lang="ru-RU" b="1" dirty="0" err="1" smtClean="0"/>
            <a:t>ліжко-днів</a:t>
          </a:r>
          <a:r>
            <a:rPr lang="ru-RU" b="1" dirty="0" smtClean="0"/>
            <a:t> (9887 у 2024 </a:t>
          </a:r>
          <a:r>
            <a:rPr lang="ru-RU" b="1" dirty="0" err="1" smtClean="0"/>
            <a:t>році</a:t>
          </a:r>
          <a:r>
            <a:rPr lang="ru-RU" b="1" dirty="0" smtClean="0"/>
            <a:t>).</a:t>
          </a:r>
          <a:endParaRPr lang="uk-UA" dirty="0"/>
        </a:p>
      </dgm:t>
    </dgm:pt>
    <dgm:pt modelId="{8CE6EEBE-33B9-4707-94C2-D4D2C1F56325}" type="parTrans" cxnId="{E064AB22-B2A8-467A-AD8D-6F53921079AB}">
      <dgm:prSet/>
      <dgm:spPr/>
      <dgm:t>
        <a:bodyPr/>
        <a:lstStyle/>
        <a:p>
          <a:endParaRPr lang="uk-UA"/>
        </a:p>
      </dgm:t>
    </dgm:pt>
    <dgm:pt modelId="{2D395438-770B-4DB6-B2D1-2CE23456BE46}" type="sibTrans" cxnId="{E064AB22-B2A8-467A-AD8D-6F53921079AB}">
      <dgm:prSet/>
      <dgm:spPr/>
      <dgm:t>
        <a:bodyPr/>
        <a:lstStyle/>
        <a:p>
          <a:endParaRPr lang="uk-UA"/>
        </a:p>
      </dgm:t>
    </dgm:pt>
    <dgm:pt modelId="{3D3B2F14-47DB-4612-A04F-3F42B1FE1A55}" type="pres">
      <dgm:prSet presAssocID="{C66C64B3-1D07-44DE-9217-0F0BB6368C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17EF8C1-5A53-4113-8CFC-AFB6FBBE8E4C}" type="pres">
      <dgm:prSet presAssocID="{8C32CA9D-5F67-4488-BB2A-AA5776048E9F}" presName="root" presStyleCnt="0"/>
      <dgm:spPr/>
    </dgm:pt>
    <dgm:pt modelId="{ACA824E3-33C0-4845-9FEB-CE12F0724AAE}" type="pres">
      <dgm:prSet presAssocID="{8C32CA9D-5F67-4488-BB2A-AA5776048E9F}" presName="rootComposite" presStyleCnt="0"/>
      <dgm:spPr/>
    </dgm:pt>
    <dgm:pt modelId="{5BCDCC6E-699E-46B8-BE20-AF7A25B033F6}" type="pres">
      <dgm:prSet presAssocID="{8C32CA9D-5F67-4488-BB2A-AA5776048E9F}" presName="rootText" presStyleLbl="node1" presStyleIdx="0" presStyleCnt="1" custLinFactNeighborX="5676" custLinFactNeighborY="63738"/>
      <dgm:spPr/>
      <dgm:t>
        <a:bodyPr/>
        <a:lstStyle/>
        <a:p>
          <a:endParaRPr lang="uk-UA"/>
        </a:p>
      </dgm:t>
    </dgm:pt>
    <dgm:pt modelId="{A9688A6E-138E-468A-8E0C-159A948A94E7}" type="pres">
      <dgm:prSet presAssocID="{8C32CA9D-5F67-4488-BB2A-AA5776048E9F}" presName="rootConnector" presStyleLbl="node1" presStyleIdx="0" presStyleCnt="1"/>
      <dgm:spPr/>
      <dgm:t>
        <a:bodyPr/>
        <a:lstStyle/>
        <a:p>
          <a:endParaRPr lang="uk-UA"/>
        </a:p>
      </dgm:t>
    </dgm:pt>
    <dgm:pt modelId="{3B37646A-1E11-43E4-AEA2-C87D1BDAB765}" type="pres">
      <dgm:prSet presAssocID="{8C32CA9D-5F67-4488-BB2A-AA5776048E9F}" presName="childShape" presStyleCnt="0"/>
      <dgm:spPr/>
    </dgm:pt>
  </dgm:ptLst>
  <dgm:cxnLst>
    <dgm:cxn modelId="{547DC9E3-DF53-4ED5-84E8-828B2BDF8831}" type="presOf" srcId="{8C32CA9D-5F67-4488-BB2A-AA5776048E9F}" destId="{5BCDCC6E-699E-46B8-BE20-AF7A25B033F6}" srcOrd="0" destOrd="0" presId="urn:microsoft.com/office/officeart/2005/8/layout/hierarchy3"/>
    <dgm:cxn modelId="{E064AB22-B2A8-467A-AD8D-6F53921079AB}" srcId="{C66C64B3-1D07-44DE-9217-0F0BB6368C25}" destId="{8C32CA9D-5F67-4488-BB2A-AA5776048E9F}" srcOrd="0" destOrd="0" parTransId="{8CE6EEBE-33B9-4707-94C2-D4D2C1F56325}" sibTransId="{2D395438-770B-4DB6-B2D1-2CE23456BE46}"/>
    <dgm:cxn modelId="{BAA52A6D-3E70-4E69-AA5F-508048F57482}" type="presOf" srcId="{8C32CA9D-5F67-4488-BB2A-AA5776048E9F}" destId="{A9688A6E-138E-468A-8E0C-159A948A94E7}" srcOrd="1" destOrd="0" presId="urn:microsoft.com/office/officeart/2005/8/layout/hierarchy3"/>
    <dgm:cxn modelId="{D4E3629F-8AA1-487E-AA5C-3C63A2248257}" type="presOf" srcId="{C66C64B3-1D07-44DE-9217-0F0BB6368C25}" destId="{3D3B2F14-47DB-4612-A04F-3F42B1FE1A55}" srcOrd="0" destOrd="0" presId="urn:microsoft.com/office/officeart/2005/8/layout/hierarchy3"/>
    <dgm:cxn modelId="{29D16262-2CBC-4203-8793-FF9BF95601AE}" type="presParOf" srcId="{3D3B2F14-47DB-4612-A04F-3F42B1FE1A55}" destId="{117EF8C1-5A53-4113-8CFC-AFB6FBBE8E4C}" srcOrd="0" destOrd="0" presId="urn:microsoft.com/office/officeart/2005/8/layout/hierarchy3"/>
    <dgm:cxn modelId="{8B2AB644-AB18-44D3-B6C5-89AAEED1D57E}" type="presParOf" srcId="{117EF8C1-5A53-4113-8CFC-AFB6FBBE8E4C}" destId="{ACA824E3-33C0-4845-9FEB-CE12F0724AAE}" srcOrd="0" destOrd="0" presId="urn:microsoft.com/office/officeart/2005/8/layout/hierarchy3"/>
    <dgm:cxn modelId="{39F520B8-B1FB-4462-8396-E959A3B55D8C}" type="presParOf" srcId="{ACA824E3-33C0-4845-9FEB-CE12F0724AAE}" destId="{5BCDCC6E-699E-46B8-BE20-AF7A25B033F6}" srcOrd="0" destOrd="0" presId="urn:microsoft.com/office/officeart/2005/8/layout/hierarchy3"/>
    <dgm:cxn modelId="{07251E49-0730-4282-B8F1-45EE15C871B7}" type="presParOf" srcId="{ACA824E3-33C0-4845-9FEB-CE12F0724AAE}" destId="{A9688A6E-138E-468A-8E0C-159A948A94E7}" srcOrd="1" destOrd="0" presId="urn:microsoft.com/office/officeart/2005/8/layout/hierarchy3"/>
    <dgm:cxn modelId="{D38510AC-FAC9-43CB-9494-9DC6E8F29981}" type="presParOf" srcId="{117EF8C1-5A53-4113-8CFC-AFB6FBBE8E4C}" destId="{3B37646A-1E11-43E4-AEA2-C87D1BDAB7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F85503-2388-46BB-A00D-6D7F14117D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CE81E236-64AB-4D7B-9682-B424637DCB37}">
      <dgm:prSet/>
      <dgm:spPr/>
      <dgm:t>
        <a:bodyPr/>
        <a:lstStyle/>
        <a:p>
          <a:pPr rtl="0"/>
          <a:r>
            <a:rPr lang="uk-UA" b="1" dirty="0" smtClean="0"/>
            <a:t>За реабілітаційним напрямком працюють 18 фізичних терапевтів, 9 </a:t>
          </a:r>
          <a:r>
            <a:rPr lang="uk-UA" b="1" dirty="0" err="1" smtClean="0"/>
            <a:t>ерготерапевтів</a:t>
          </a:r>
          <a:r>
            <a:rPr lang="uk-UA" b="1" dirty="0" smtClean="0"/>
            <a:t> та 11 лікарів фізичної та реабілітаційної медицини.</a:t>
          </a:r>
          <a:endParaRPr lang="uk-UA" dirty="0"/>
        </a:p>
      </dgm:t>
    </dgm:pt>
    <dgm:pt modelId="{16337EDE-2C96-4A58-A4BF-29ABBC8A2AF2}" type="parTrans" cxnId="{42A79601-F0BA-4E51-B9C1-8AE963952271}">
      <dgm:prSet/>
      <dgm:spPr/>
      <dgm:t>
        <a:bodyPr/>
        <a:lstStyle/>
        <a:p>
          <a:endParaRPr lang="uk-UA"/>
        </a:p>
      </dgm:t>
    </dgm:pt>
    <dgm:pt modelId="{1EB68B08-1A5B-4521-807E-35E6A54253D2}" type="sibTrans" cxnId="{42A79601-F0BA-4E51-B9C1-8AE963952271}">
      <dgm:prSet/>
      <dgm:spPr/>
      <dgm:t>
        <a:bodyPr/>
        <a:lstStyle/>
        <a:p>
          <a:endParaRPr lang="uk-UA"/>
        </a:p>
      </dgm:t>
    </dgm:pt>
    <dgm:pt modelId="{1F1AE223-9DA5-451C-88CB-C5EBD6B17C8A}" type="pres">
      <dgm:prSet presAssocID="{6DF85503-2388-46BB-A00D-6D7F14117D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2F3C342-D07C-48CD-8B13-50CF8E479959}" type="pres">
      <dgm:prSet presAssocID="{CE81E236-64AB-4D7B-9682-B424637DCB37}" presName="parentText" presStyleLbl="node1" presStyleIdx="0" presStyleCnt="1" custLinFactNeighborX="-2651" custLinFactNeighborY="3835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2A79601-F0BA-4E51-B9C1-8AE963952271}" srcId="{6DF85503-2388-46BB-A00D-6D7F14117DC3}" destId="{CE81E236-64AB-4D7B-9682-B424637DCB37}" srcOrd="0" destOrd="0" parTransId="{16337EDE-2C96-4A58-A4BF-29ABBC8A2AF2}" sibTransId="{1EB68B08-1A5B-4521-807E-35E6A54253D2}"/>
    <dgm:cxn modelId="{C619E21A-87AE-44D9-A2AD-6D5340F4BC90}" type="presOf" srcId="{6DF85503-2388-46BB-A00D-6D7F14117DC3}" destId="{1F1AE223-9DA5-451C-88CB-C5EBD6B17C8A}" srcOrd="0" destOrd="0" presId="urn:microsoft.com/office/officeart/2005/8/layout/vList2"/>
    <dgm:cxn modelId="{2F793147-5283-4824-B4BF-03912DB34CC3}" type="presOf" srcId="{CE81E236-64AB-4D7B-9682-B424637DCB37}" destId="{12F3C342-D07C-48CD-8B13-50CF8E479959}" srcOrd="0" destOrd="0" presId="urn:microsoft.com/office/officeart/2005/8/layout/vList2"/>
    <dgm:cxn modelId="{07489E59-4863-4E94-9923-6CFA74AD63E6}" type="presParOf" srcId="{1F1AE223-9DA5-451C-88CB-C5EBD6B17C8A}" destId="{12F3C342-D07C-48CD-8B13-50CF8E4799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C45A13-2FB8-436E-A922-08E63BD382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189EFB99-3DA0-464D-AB32-ECD9C0FA12D4}">
      <dgm:prSet custT="1"/>
      <dgm:spPr/>
      <dgm:t>
        <a:bodyPr/>
        <a:lstStyle/>
        <a:p>
          <a:pPr algn="ctr" rtl="0"/>
          <a:r>
            <a:rPr lang="ru-RU" sz="1800" b="1" dirty="0" smtClean="0"/>
            <a:t>За 1 квартал 2025 року амбулаторно </a:t>
          </a:r>
          <a:r>
            <a:rPr lang="ru-RU" sz="1800" b="1" dirty="0" err="1" smtClean="0"/>
            <a:t>проліковано</a:t>
          </a:r>
          <a:r>
            <a:rPr lang="ru-RU" sz="1800" b="1" dirty="0" smtClean="0"/>
            <a:t> 843 особи.</a:t>
          </a:r>
          <a:endParaRPr lang="uk-UA" sz="1800" dirty="0"/>
        </a:p>
      </dgm:t>
    </dgm:pt>
    <dgm:pt modelId="{B2EF8F00-BAF1-4080-A031-20F61B38E10B}" type="parTrans" cxnId="{5E56E35E-2CB4-4DC4-8EB5-8C6F33F703A1}">
      <dgm:prSet/>
      <dgm:spPr/>
      <dgm:t>
        <a:bodyPr/>
        <a:lstStyle/>
        <a:p>
          <a:endParaRPr lang="uk-UA"/>
        </a:p>
      </dgm:t>
    </dgm:pt>
    <dgm:pt modelId="{443BF3D9-D960-4B23-A24D-C680E77B02BA}" type="sibTrans" cxnId="{5E56E35E-2CB4-4DC4-8EB5-8C6F33F703A1}">
      <dgm:prSet/>
      <dgm:spPr/>
      <dgm:t>
        <a:bodyPr/>
        <a:lstStyle/>
        <a:p>
          <a:endParaRPr lang="uk-UA"/>
        </a:p>
      </dgm:t>
    </dgm:pt>
    <dgm:pt modelId="{A060F2DB-91A5-4C89-88F8-A59F0A87036F}" type="pres">
      <dgm:prSet presAssocID="{78C45A13-2FB8-436E-A922-08E63BD38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FEAECF5-5A3E-499F-B008-65A5D3BCCB04}" type="pres">
      <dgm:prSet presAssocID="{189EFB99-3DA0-464D-AB32-ECD9C0FA12D4}" presName="parentText" presStyleLbl="node1" presStyleIdx="0" presStyleCnt="1" custLinFactX="-38567" custLinFactY="-100000" custLinFactNeighborX="-100000" custLinFactNeighborY="-12795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E56E35E-2CB4-4DC4-8EB5-8C6F33F703A1}" srcId="{78C45A13-2FB8-436E-A922-08E63BD382E1}" destId="{189EFB99-3DA0-464D-AB32-ECD9C0FA12D4}" srcOrd="0" destOrd="0" parTransId="{B2EF8F00-BAF1-4080-A031-20F61B38E10B}" sibTransId="{443BF3D9-D960-4B23-A24D-C680E77B02BA}"/>
    <dgm:cxn modelId="{BDA84C1C-E030-44CD-B132-BDBDC7773763}" type="presOf" srcId="{189EFB99-3DA0-464D-AB32-ECD9C0FA12D4}" destId="{CFEAECF5-5A3E-499F-B008-65A5D3BCCB04}" srcOrd="0" destOrd="0" presId="urn:microsoft.com/office/officeart/2005/8/layout/vList2"/>
    <dgm:cxn modelId="{3CD2024E-3C2C-48E2-90D9-25667BE53AC1}" type="presOf" srcId="{78C45A13-2FB8-436E-A922-08E63BD382E1}" destId="{A060F2DB-91A5-4C89-88F8-A59F0A87036F}" srcOrd="0" destOrd="0" presId="urn:microsoft.com/office/officeart/2005/8/layout/vList2"/>
    <dgm:cxn modelId="{CAFBD883-595B-4455-8DB6-C83FD7C92D3F}" type="presParOf" srcId="{A060F2DB-91A5-4C89-88F8-A59F0A87036F}" destId="{CFEAECF5-5A3E-499F-B008-65A5D3BCC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CDC417-BB8F-4B57-BFAE-649A58B2B83C}" type="doc">
      <dgm:prSet loTypeId="urn:microsoft.com/office/officeart/2005/8/layout/orgChart1" loCatId="hierarchy" qsTypeId="urn:microsoft.com/office/officeart/2005/8/quickstyle/3d2" qsCatId="3D" csTypeId="urn:microsoft.com/office/officeart/2005/8/colors/accent2_5" csCatId="accent2" phldr="1"/>
      <dgm:spPr/>
    </dgm:pt>
    <dgm:pt modelId="{AB280883-12BC-4633-B9AC-311329D72C8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я м.Кропивницького діє галузева </a:t>
          </a:r>
          <a:r>
            <a:rPr lang="uk-UA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Програма розвитку галузі охорони здоров</a:t>
          </a:r>
          <a:r>
            <a:rPr lang="en-US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я 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м.Кропивницького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на 2021-2025 роки (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зі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змінами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), </a:t>
          </a:r>
          <a:r>
            <a:rPr lang="ru-RU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в як</a:t>
          </a:r>
          <a:r>
            <a:rPr lang="uk-UA" sz="2200" b="1" dirty="0" err="1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ій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затверджені видатки на 2025 рік у сумі </a:t>
          </a:r>
          <a:r>
            <a:rPr lang="uk-UA" sz="22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– </a:t>
          </a:r>
          <a:r>
            <a:rPr lang="uk-UA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108 055,9 </a:t>
          </a:r>
          <a:r>
            <a:rPr lang="uk-UA" sz="2200" b="1" u="none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т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ис. грн.</a:t>
          </a:r>
          <a:r>
            <a:rPr lang="uk-UA" sz="22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 </a:t>
          </a:r>
          <a:endParaRPr kumimoji="0" lang="ru-RU" sz="2200" b="1" i="0" u="none" strike="noStrike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355ED45-0742-466A-934F-E5B4D0F6A0B6}" type="parTrans" cxnId="{D0ABBDB9-BF00-4959-9D6E-09D7CB975F59}">
      <dgm:prSet/>
      <dgm:spPr/>
      <dgm:t>
        <a:bodyPr/>
        <a:lstStyle/>
        <a:p>
          <a:endParaRPr lang="ru-RU"/>
        </a:p>
      </dgm:t>
    </dgm:pt>
    <dgm:pt modelId="{B4FE337B-67B4-446D-8062-36C6ACAE2F9B}" type="sibTrans" cxnId="{D0ABBDB9-BF00-4959-9D6E-09D7CB975F59}">
      <dgm:prSet/>
      <dgm:spPr/>
      <dgm:t>
        <a:bodyPr/>
        <a:lstStyle/>
        <a:p>
          <a:endParaRPr lang="ru-RU"/>
        </a:p>
      </dgm:t>
    </dgm:pt>
    <dgm:pt modelId="{EF54BD59-1E6D-4C74-AEBC-679EB16CCDD2}">
      <dgm:prSet custT="1"/>
      <dgm:spPr>
        <a:solidFill>
          <a:schemeClr val="tx2">
            <a:lumMod val="20000"/>
            <a:lumOff val="80000"/>
          </a:schemeClr>
        </a:solidFill>
      </dgm:spPr>
      <dgm:t>
        <a:bodyPr anchor="t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Станом на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01.04.2025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року фактичне виконання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Програми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міського бюджету складає – 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22 088,8 </a:t>
          </a:r>
          <a:r>
            <a:rPr kumimoji="0" lang="uk-UA" sz="18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тис.грн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., зокрема на забезпечення: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1800" b="1" i="0" u="none" strike="noStrike" cap="none" normalizeH="0" baseline="0" dirty="0" smtClean="0">
            <a:ln/>
            <a:solidFill>
              <a:schemeClr val="bg1"/>
            </a:solidFill>
            <a:effectLst/>
            <a:latin typeface="Times New Roman" pitchFamily="18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800" b="1" i="0" u="none" strike="noStrike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0A85D17-FF86-46B9-B5CF-24016E54D6E5}" type="parTrans" cxnId="{0407F76E-3F83-4264-BA6A-03BD8CD4BEBB}">
      <dgm:prSet/>
      <dgm:spPr/>
      <dgm:t>
        <a:bodyPr/>
        <a:lstStyle/>
        <a:p>
          <a:endParaRPr lang="ru-RU"/>
        </a:p>
      </dgm:t>
    </dgm:pt>
    <dgm:pt modelId="{92364E8C-2E6C-402B-8577-20705A2A9CFF}" type="sibTrans" cxnId="{0407F76E-3F83-4264-BA6A-03BD8CD4BEBB}">
      <dgm:prSet/>
      <dgm:spPr/>
      <dgm:t>
        <a:bodyPr/>
        <a:lstStyle/>
        <a:p>
          <a:endParaRPr lang="ru-RU"/>
        </a:p>
      </dgm:t>
    </dgm:pt>
    <dgm:pt modelId="{0B47EF69-C893-4609-9F49-F4696B772860}" type="pres">
      <dgm:prSet presAssocID="{C8CDC417-BB8F-4B57-BFAE-649A58B2B8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DE884C-BFD1-4BDA-80BB-6E38C165266C}" type="pres">
      <dgm:prSet presAssocID="{AB280883-12BC-4633-B9AC-311329D72C83}" presName="hierRoot1" presStyleCnt="0">
        <dgm:presLayoutVars>
          <dgm:hierBranch/>
        </dgm:presLayoutVars>
      </dgm:prSet>
      <dgm:spPr/>
    </dgm:pt>
    <dgm:pt modelId="{F9EDEC64-61B4-49C9-9702-043A51598693}" type="pres">
      <dgm:prSet presAssocID="{AB280883-12BC-4633-B9AC-311329D72C83}" presName="rootComposite1" presStyleCnt="0"/>
      <dgm:spPr/>
    </dgm:pt>
    <dgm:pt modelId="{98605FCA-9E0C-45D6-9086-306A4B4D9711}" type="pres">
      <dgm:prSet presAssocID="{AB280883-12BC-4633-B9AC-311329D72C83}" presName="rootText1" presStyleLbl="node0" presStyleIdx="0" presStyleCnt="1" custScaleX="644405" custScaleY="205411" custLinFactNeighborX="-353" custLinFactNeighborY="-15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0E7056-5922-44A1-A0C4-2B9BC65F27F5}" type="pres">
      <dgm:prSet presAssocID="{AB280883-12BC-4633-B9AC-311329D72C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4C96E2-D7A4-4DC2-B72B-96A359BDFF44}" type="pres">
      <dgm:prSet presAssocID="{AB280883-12BC-4633-B9AC-311329D72C83}" presName="hierChild2" presStyleCnt="0"/>
      <dgm:spPr/>
    </dgm:pt>
    <dgm:pt modelId="{E405D675-F987-4F98-A456-7221593682A4}" type="pres">
      <dgm:prSet presAssocID="{10A85D17-FF86-46B9-B5CF-24016E54D6E5}" presName="Name35" presStyleLbl="parChTrans1D2" presStyleIdx="0" presStyleCnt="1"/>
      <dgm:spPr/>
      <dgm:t>
        <a:bodyPr/>
        <a:lstStyle/>
        <a:p>
          <a:endParaRPr lang="ru-RU"/>
        </a:p>
      </dgm:t>
    </dgm:pt>
    <dgm:pt modelId="{8FD2117A-4296-4E1C-9A10-2973AD046310}" type="pres">
      <dgm:prSet presAssocID="{EF54BD59-1E6D-4C74-AEBC-679EB16CCDD2}" presName="hierRoot2" presStyleCnt="0">
        <dgm:presLayoutVars>
          <dgm:hierBranch/>
        </dgm:presLayoutVars>
      </dgm:prSet>
      <dgm:spPr/>
    </dgm:pt>
    <dgm:pt modelId="{B0214EEC-DD0C-4C70-86B6-8A4929924300}" type="pres">
      <dgm:prSet presAssocID="{EF54BD59-1E6D-4C74-AEBC-679EB16CCDD2}" presName="rootComposite" presStyleCnt="0"/>
      <dgm:spPr/>
    </dgm:pt>
    <dgm:pt modelId="{25A9E31B-0B3A-4EDD-8EC6-4BE06E433D24}" type="pres">
      <dgm:prSet presAssocID="{EF54BD59-1E6D-4C74-AEBC-679EB16CCDD2}" presName="rootText" presStyleLbl="node2" presStyleIdx="0" presStyleCnt="1" custScaleX="655015" custScaleY="101009" custLinFactNeighborX="-7886" custLinFactNeighborY="-34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868AE3-B214-4484-AF0F-D8E9188C10E4}" type="pres">
      <dgm:prSet presAssocID="{EF54BD59-1E6D-4C74-AEBC-679EB16CCDD2}" presName="rootConnector" presStyleLbl="node2" presStyleIdx="0" presStyleCnt="1"/>
      <dgm:spPr/>
      <dgm:t>
        <a:bodyPr/>
        <a:lstStyle/>
        <a:p>
          <a:endParaRPr lang="ru-RU"/>
        </a:p>
      </dgm:t>
    </dgm:pt>
    <dgm:pt modelId="{5E3C5CC6-6426-4EEF-8091-851FC4E6A6C5}" type="pres">
      <dgm:prSet presAssocID="{EF54BD59-1E6D-4C74-AEBC-679EB16CCDD2}" presName="hierChild4" presStyleCnt="0"/>
      <dgm:spPr/>
    </dgm:pt>
    <dgm:pt modelId="{43487CCD-5913-4A11-8DDA-EE770126C436}" type="pres">
      <dgm:prSet presAssocID="{EF54BD59-1E6D-4C74-AEBC-679EB16CCDD2}" presName="hierChild5" presStyleCnt="0"/>
      <dgm:spPr/>
    </dgm:pt>
    <dgm:pt modelId="{249F7025-7FCE-42E6-8196-765554D13430}" type="pres">
      <dgm:prSet presAssocID="{AB280883-12BC-4633-B9AC-311329D72C83}" presName="hierChild3" presStyleCnt="0"/>
      <dgm:spPr/>
    </dgm:pt>
  </dgm:ptLst>
  <dgm:cxnLst>
    <dgm:cxn modelId="{53EF96BE-87AC-4799-9C90-0422ADD6CC0C}" type="presOf" srcId="{AB280883-12BC-4633-B9AC-311329D72C83}" destId="{2B0E7056-5922-44A1-A0C4-2B9BC65F27F5}" srcOrd="1" destOrd="0" presId="urn:microsoft.com/office/officeart/2005/8/layout/orgChart1"/>
    <dgm:cxn modelId="{5C36E8E4-6AFD-4A0C-85CD-B3CDE2824D60}" type="presOf" srcId="{EF54BD59-1E6D-4C74-AEBC-679EB16CCDD2}" destId="{25A9E31B-0B3A-4EDD-8EC6-4BE06E433D24}" srcOrd="0" destOrd="0" presId="urn:microsoft.com/office/officeart/2005/8/layout/orgChart1"/>
    <dgm:cxn modelId="{83B174A3-63AE-4A2C-8A32-EFB22D1C2D0E}" type="presOf" srcId="{C8CDC417-BB8F-4B57-BFAE-649A58B2B83C}" destId="{0B47EF69-C893-4609-9F49-F4696B772860}" srcOrd="0" destOrd="0" presId="urn:microsoft.com/office/officeart/2005/8/layout/orgChart1"/>
    <dgm:cxn modelId="{C6D90035-4F20-411E-88CD-584EF69C9997}" type="presOf" srcId="{10A85D17-FF86-46B9-B5CF-24016E54D6E5}" destId="{E405D675-F987-4F98-A456-7221593682A4}" srcOrd="0" destOrd="0" presId="urn:microsoft.com/office/officeart/2005/8/layout/orgChart1"/>
    <dgm:cxn modelId="{D0ABBDB9-BF00-4959-9D6E-09D7CB975F59}" srcId="{C8CDC417-BB8F-4B57-BFAE-649A58B2B83C}" destId="{AB280883-12BC-4633-B9AC-311329D72C83}" srcOrd="0" destOrd="0" parTransId="{1355ED45-0742-466A-934F-E5B4D0F6A0B6}" sibTransId="{B4FE337B-67B4-446D-8062-36C6ACAE2F9B}"/>
    <dgm:cxn modelId="{B9175584-2113-49EC-9857-DB1842F01438}" type="presOf" srcId="{EF54BD59-1E6D-4C74-AEBC-679EB16CCDD2}" destId="{E5868AE3-B214-4484-AF0F-D8E9188C10E4}" srcOrd="1" destOrd="0" presId="urn:microsoft.com/office/officeart/2005/8/layout/orgChart1"/>
    <dgm:cxn modelId="{1396933B-81BC-4CF6-AFE5-1FC3CD1894A8}" type="presOf" srcId="{AB280883-12BC-4633-B9AC-311329D72C83}" destId="{98605FCA-9E0C-45D6-9086-306A4B4D9711}" srcOrd="0" destOrd="0" presId="urn:microsoft.com/office/officeart/2005/8/layout/orgChart1"/>
    <dgm:cxn modelId="{0407F76E-3F83-4264-BA6A-03BD8CD4BEBB}" srcId="{AB280883-12BC-4633-B9AC-311329D72C83}" destId="{EF54BD59-1E6D-4C74-AEBC-679EB16CCDD2}" srcOrd="0" destOrd="0" parTransId="{10A85D17-FF86-46B9-B5CF-24016E54D6E5}" sibTransId="{92364E8C-2E6C-402B-8577-20705A2A9CFF}"/>
    <dgm:cxn modelId="{26F7A021-A4CB-4FCA-8059-0D4AFB5A3EF9}" type="presParOf" srcId="{0B47EF69-C893-4609-9F49-F4696B772860}" destId="{1ADE884C-BFD1-4BDA-80BB-6E38C165266C}" srcOrd="0" destOrd="0" presId="urn:microsoft.com/office/officeart/2005/8/layout/orgChart1"/>
    <dgm:cxn modelId="{E4E982C4-C3E9-48D2-A331-C68C9DAA8393}" type="presParOf" srcId="{1ADE884C-BFD1-4BDA-80BB-6E38C165266C}" destId="{F9EDEC64-61B4-49C9-9702-043A51598693}" srcOrd="0" destOrd="0" presId="urn:microsoft.com/office/officeart/2005/8/layout/orgChart1"/>
    <dgm:cxn modelId="{CC3D133E-4E11-463C-8B01-1FE4505ACB25}" type="presParOf" srcId="{F9EDEC64-61B4-49C9-9702-043A51598693}" destId="{98605FCA-9E0C-45D6-9086-306A4B4D9711}" srcOrd="0" destOrd="0" presId="urn:microsoft.com/office/officeart/2005/8/layout/orgChart1"/>
    <dgm:cxn modelId="{804D1848-DBCD-4016-9E81-2D1C40188D5A}" type="presParOf" srcId="{F9EDEC64-61B4-49C9-9702-043A51598693}" destId="{2B0E7056-5922-44A1-A0C4-2B9BC65F27F5}" srcOrd="1" destOrd="0" presId="urn:microsoft.com/office/officeart/2005/8/layout/orgChart1"/>
    <dgm:cxn modelId="{6F1AA65C-FBCF-4587-BC26-9B0F95F2799D}" type="presParOf" srcId="{1ADE884C-BFD1-4BDA-80BB-6E38C165266C}" destId="{354C96E2-D7A4-4DC2-B72B-96A359BDFF44}" srcOrd="1" destOrd="0" presId="urn:microsoft.com/office/officeart/2005/8/layout/orgChart1"/>
    <dgm:cxn modelId="{2DD9707C-4916-4F7B-9BBE-16066149CBAB}" type="presParOf" srcId="{354C96E2-D7A4-4DC2-B72B-96A359BDFF44}" destId="{E405D675-F987-4F98-A456-7221593682A4}" srcOrd="0" destOrd="0" presId="urn:microsoft.com/office/officeart/2005/8/layout/orgChart1"/>
    <dgm:cxn modelId="{D81D4AD6-42B5-4000-9223-BE0D5861B407}" type="presParOf" srcId="{354C96E2-D7A4-4DC2-B72B-96A359BDFF44}" destId="{8FD2117A-4296-4E1C-9A10-2973AD046310}" srcOrd="1" destOrd="0" presId="urn:microsoft.com/office/officeart/2005/8/layout/orgChart1"/>
    <dgm:cxn modelId="{B5A7E2A7-9870-46DC-B8B6-E4ED52BC8312}" type="presParOf" srcId="{8FD2117A-4296-4E1C-9A10-2973AD046310}" destId="{B0214EEC-DD0C-4C70-86B6-8A4929924300}" srcOrd="0" destOrd="0" presId="urn:microsoft.com/office/officeart/2005/8/layout/orgChart1"/>
    <dgm:cxn modelId="{2D93807B-686D-42C3-8C43-3FF24A03B761}" type="presParOf" srcId="{B0214EEC-DD0C-4C70-86B6-8A4929924300}" destId="{25A9E31B-0B3A-4EDD-8EC6-4BE06E433D24}" srcOrd="0" destOrd="0" presId="urn:microsoft.com/office/officeart/2005/8/layout/orgChart1"/>
    <dgm:cxn modelId="{D6344287-69D0-4E77-8397-7D4BEC4841B3}" type="presParOf" srcId="{B0214EEC-DD0C-4C70-86B6-8A4929924300}" destId="{E5868AE3-B214-4484-AF0F-D8E9188C10E4}" srcOrd="1" destOrd="0" presId="urn:microsoft.com/office/officeart/2005/8/layout/orgChart1"/>
    <dgm:cxn modelId="{4E797C3A-DB80-4E1C-BED2-C9DA65227602}" type="presParOf" srcId="{8FD2117A-4296-4E1C-9A10-2973AD046310}" destId="{5E3C5CC6-6426-4EEF-8091-851FC4E6A6C5}" srcOrd="1" destOrd="0" presId="urn:microsoft.com/office/officeart/2005/8/layout/orgChart1"/>
    <dgm:cxn modelId="{5B83AB55-893E-4E03-9E41-94B099B8921C}" type="presParOf" srcId="{8FD2117A-4296-4E1C-9A10-2973AD046310}" destId="{43487CCD-5913-4A11-8DDA-EE770126C436}" srcOrd="2" destOrd="0" presId="urn:microsoft.com/office/officeart/2005/8/layout/orgChart1"/>
    <dgm:cxn modelId="{39D77CAC-679D-4F94-9D74-7AB7A15F57B1}" type="presParOf" srcId="{1ADE884C-BFD1-4BDA-80BB-6E38C165266C}" destId="{249F7025-7FCE-42E6-8196-765554D1343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7637D1-6774-4803-9E76-5B8FE8F4AA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145D38A-9037-49D4-8216-CC729939EEAF}">
      <dgm:prSet custT="1"/>
      <dgm:spPr/>
      <dgm:t>
        <a:bodyPr/>
        <a:lstStyle/>
        <a:p>
          <a:pPr rtl="0"/>
          <a:r>
            <a:rPr lang="uk-UA" sz="1600" dirty="0" smtClean="0"/>
            <a:t>Робота МСЕК, визначення групи інвалідності (робота ЛКК експертні питання) – </a:t>
          </a:r>
          <a:r>
            <a:rPr lang="uk-UA" sz="1600" b="1" dirty="0" smtClean="0"/>
            <a:t>23</a:t>
          </a:r>
          <a:r>
            <a:rPr lang="uk-UA" sz="1600" dirty="0" smtClean="0"/>
            <a:t>;</a:t>
          </a:r>
          <a:endParaRPr lang="uk-UA" sz="1600" dirty="0"/>
        </a:p>
      </dgm:t>
    </dgm:pt>
    <dgm:pt modelId="{C46199D3-A363-4122-B742-024274AD4439}" type="parTrans" cxnId="{884ADC57-5635-4ECE-B15B-8A1B859CFF4A}">
      <dgm:prSet/>
      <dgm:spPr/>
      <dgm:t>
        <a:bodyPr/>
        <a:lstStyle/>
        <a:p>
          <a:endParaRPr lang="uk-UA" sz="2400"/>
        </a:p>
      </dgm:t>
    </dgm:pt>
    <dgm:pt modelId="{597C4C89-8537-44E5-BFDB-F9B57A1C41E0}" type="sibTrans" cxnId="{884ADC57-5635-4ECE-B15B-8A1B859CFF4A}">
      <dgm:prSet/>
      <dgm:spPr/>
      <dgm:t>
        <a:bodyPr/>
        <a:lstStyle/>
        <a:p>
          <a:endParaRPr lang="uk-UA" sz="2400"/>
        </a:p>
      </dgm:t>
    </dgm:pt>
    <dgm:pt modelId="{99C4C3DB-82D0-48CA-8293-807908AD904A}">
      <dgm:prSet custT="1"/>
      <dgm:spPr/>
      <dgm:t>
        <a:bodyPr/>
        <a:lstStyle/>
        <a:p>
          <a:pPr rtl="0"/>
          <a:r>
            <a:rPr lang="uk-UA" sz="1600" dirty="0" smtClean="0"/>
            <a:t>Робота ЗОЗ - 9;</a:t>
          </a:r>
          <a:endParaRPr lang="uk-UA" sz="1600" dirty="0"/>
        </a:p>
      </dgm:t>
    </dgm:pt>
    <dgm:pt modelId="{0214570B-B0DE-4160-8CC0-B608A55C989C}" type="parTrans" cxnId="{DAE3F54F-9D8A-4EEE-9A07-C6BA555BF366}">
      <dgm:prSet/>
      <dgm:spPr/>
      <dgm:t>
        <a:bodyPr/>
        <a:lstStyle/>
        <a:p>
          <a:endParaRPr lang="uk-UA" sz="2400"/>
        </a:p>
      </dgm:t>
    </dgm:pt>
    <dgm:pt modelId="{03F5B759-8C67-4474-9454-BC1FB4FB6B5E}" type="sibTrans" cxnId="{DAE3F54F-9D8A-4EEE-9A07-C6BA555BF366}">
      <dgm:prSet/>
      <dgm:spPr/>
      <dgm:t>
        <a:bodyPr/>
        <a:lstStyle/>
        <a:p>
          <a:endParaRPr lang="uk-UA" sz="2400"/>
        </a:p>
      </dgm:t>
    </dgm:pt>
    <dgm:pt modelId="{2CF32F7E-FA8A-45AE-8474-2761C02513E4}">
      <dgm:prSet custT="1"/>
      <dgm:spPr/>
      <dgm:t>
        <a:bodyPr/>
        <a:lstStyle/>
        <a:p>
          <a:pPr rtl="0"/>
          <a:r>
            <a:rPr lang="uk-UA" sz="1600" dirty="0" smtClean="0"/>
            <a:t>Забезпечення засобами лікування та протезування – 7;</a:t>
          </a:r>
          <a:endParaRPr lang="uk-UA" sz="1600" dirty="0"/>
        </a:p>
      </dgm:t>
    </dgm:pt>
    <dgm:pt modelId="{34356FDD-2EE4-4680-B867-A05B648D408B}" type="parTrans" cxnId="{1A825B97-DBD8-43BC-BEB5-57ED0AA0A53B}">
      <dgm:prSet/>
      <dgm:spPr/>
      <dgm:t>
        <a:bodyPr/>
        <a:lstStyle/>
        <a:p>
          <a:endParaRPr lang="uk-UA" sz="2400"/>
        </a:p>
      </dgm:t>
    </dgm:pt>
    <dgm:pt modelId="{0E645D62-82C1-4773-AEAF-767AEC52AC05}" type="sibTrans" cxnId="{1A825B97-DBD8-43BC-BEB5-57ED0AA0A53B}">
      <dgm:prSet/>
      <dgm:spPr/>
      <dgm:t>
        <a:bodyPr/>
        <a:lstStyle/>
        <a:p>
          <a:endParaRPr lang="uk-UA" sz="2400"/>
        </a:p>
      </dgm:t>
    </dgm:pt>
    <dgm:pt modelId="{69681079-9C1D-4B43-9D0A-534CC19F653D}">
      <dgm:prSet custT="1"/>
      <dgm:spPr/>
      <dgm:t>
        <a:bodyPr/>
        <a:lstStyle/>
        <a:p>
          <a:pPr rtl="0"/>
          <a:r>
            <a:rPr lang="uk-UA" sz="1600" dirty="0" smtClean="0"/>
            <a:t>Забезпечення засобами лікування та протезування –7 ;</a:t>
          </a:r>
          <a:endParaRPr lang="uk-UA" sz="1600" dirty="0"/>
        </a:p>
      </dgm:t>
    </dgm:pt>
    <dgm:pt modelId="{4CB5617D-F8B8-43E1-A069-EC8C7DBA46AA}" type="parTrans" cxnId="{EA5C5379-5624-4A63-8BED-28520290356D}">
      <dgm:prSet/>
      <dgm:spPr/>
      <dgm:t>
        <a:bodyPr/>
        <a:lstStyle/>
        <a:p>
          <a:endParaRPr lang="uk-UA" sz="2400"/>
        </a:p>
      </dgm:t>
    </dgm:pt>
    <dgm:pt modelId="{AB4E7292-868D-417E-9F1F-85009F021D40}" type="sibTrans" cxnId="{EA5C5379-5624-4A63-8BED-28520290356D}">
      <dgm:prSet/>
      <dgm:spPr/>
      <dgm:t>
        <a:bodyPr/>
        <a:lstStyle/>
        <a:p>
          <a:endParaRPr lang="uk-UA" sz="2400"/>
        </a:p>
      </dgm:t>
    </dgm:pt>
    <dgm:pt modelId="{215AE4E6-6C42-490F-8A9C-05A1F22DB87C}">
      <dgm:prSet custT="1"/>
      <dgm:spPr/>
      <dgm:t>
        <a:bodyPr/>
        <a:lstStyle/>
        <a:p>
          <a:pPr rtl="0"/>
          <a:r>
            <a:rPr lang="uk-UA" sz="1600" dirty="0" smtClean="0"/>
            <a:t>Вартість медичних послуг та страхування –1;</a:t>
          </a:r>
        </a:p>
        <a:p>
          <a:pPr rtl="0"/>
          <a:r>
            <a:rPr lang="uk-UA" sz="1600" dirty="0" smtClean="0"/>
            <a:t>мережа лікарняних установ та забезпечення їх медичним обладнанням – 1</a:t>
          </a:r>
          <a:r>
            <a:rPr lang="uk-UA" sz="1600" b="1" dirty="0" smtClean="0"/>
            <a:t>3</a:t>
          </a:r>
          <a:r>
            <a:rPr lang="uk-UA" sz="1600" dirty="0" smtClean="0"/>
            <a:t>;</a:t>
          </a:r>
          <a:endParaRPr lang="uk-UA" sz="1600" dirty="0"/>
        </a:p>
      </dgm:t>
    </dgm:pt>
    <dgm:pt modelId="{84F4C622-32B4-4D71-85FF-3341E716E26C}" type="parTrans" cxnId="{F8E92DBE-3D6D-4004-8D8B-314EDE5226E4}">
      <dgm:prSet/>
      <dgm:spPr/>
      <dgm:t>
        <a:bodyPr/>
        <a:lstStyle/>
        <a:p>
          <a:endParaRPr lang="uk-UA" sz="2400"/>
        </a:p>
      </dgm:t>
    </dgm:pt>
    <dgm:pt modelId="{AD796A4B-D8BD-4E71-833E-1368C8581783}" type="sibTrans" cxnId="{F8E92DBE-3D6D-4004-8D8B-314EDE5226E4}">
      <dgm:prSet/>
      <dgm:spPr/>
      <dgm:t>
        <a:bodyPr/>
        <a:lstStyle/>
        <a:p>
          <a:endParaRPr lang="uk-UA" sz="2400"/>
        </a:p>
      </dgm:t>
    </dgm:pt>
    <dgm:pt modelId="{86EEC6D3-8A07-48B3-B57D-7356A238920B}">
      <dgm:prSet custT="1"/>
      <dgm:spPr/>
      <dgm:t>
        <a:bodyPr/>
        <a:lstStyle/>
        <a:p>
          <a:pPr rtl="0"/>
          <a:r>
            <a:rPr lang="uk-UA" sz="1600" dirty="0" smtClean="0"/>
            <a:t>Дії та бездіяльність працівників охорони здоров’я, неналежне ставлення до хворих – 5</a:t>
          </a:r>
          <a:r>
            <a:rPr lang="uk-UA" sz="1600" b="1" dirty="0" smtClean="0"/>
            <a:t>7</a:t>
          </a:r>
          <a:r>
            <a:rPr lang="uk-UA" sz="1600" dirty="0" smtClean="0"/>
            <a:t>;</a:t>
          </a:r>
          <a:endParaRPr lang="uk-UA" sz="1600" dirty="0"/>
        </a:p>
      </dgm:t>
    </dgm:pt>
    <dgm:pt modelId="{D31D0B8C-C411-4FBF-A9FC-8C2DE13855A0}" type="parTrans" cxnId="{9BD21C31-51B9-424F-8648-A9F53FA7AC58}">
      <dgm:prSet/>
      <dgm:spPr/>
      <dgm:t>
        <a:bodyPr/>
        <a:lstStyle/>
        <a:p>
          <a:endParaRPr lang="uk-UA" sz="2400"/>
        </a:p>
      </dgm:t>
    </dgm:pt>
    <dgm:pt modelId="{7A84AB44-4E59-4957-B2A5-B6C7EE6FCF1B}" type="sibTrans" cxnId="{9BD21C31-51B9-424F-8648-A9F53FA7AC58}">
      <dgm:prSet/>
      <dgm:spPr/>
      <dgm:t>
        <a:bodyPr/>
        <a:lstStyle/>
        <a:p>
          <a:endParaRPr lang="uk-UA" sz="2400"/>
        </a:p>
      </dgm:t>
    </dgm:pt>
    <dgm:pt modelId="{59B91C5B-FB91-4D7C-BFA5-D05E3A6ED29F}">
      <dgm:prSet custT="1"/>
      <dgm:spPr/>
      <dgm:t>
        <a:bodyPr/>
        <a:lstStyle/>
        <a:p>
          <a:pPr rtl="0"/>
          <a:r>
            <a:rPr lang="uk-UA" sz="1600" dirty="0" smtClean="0"/>
            <a:t>Інші питання охорони здоров’я – </a:t>
          </a:r>
          <a:r>
            <a:rPr lang="uk-UA" sz="1600" b="1" dirty="0" smtClean="0"/>
            <a:t>179</a:t>
          </a:r>
          <a:r>
            <a:rPr lang="uk-UA" sz="1600" dirty="0" smtClean="0"/>
            <a:t>;</a:t>
          </a:r>
          <a:endParaRPr lang="uk-UA" sz="1600" dirty="0"/>
        </a:p>
      </dgm:t>
    </dgm:pt>
    <dgm:pt modelId="{44648153-AD31-4E07-9FB1-E6B5F69B75C8}" type="parTrans" cxnId="{36FFCB36-0642-4230-92A3-409A42777B92}">
      <dgm:prSet/>
      <dgm:spPr/>
      <dgm:t>
        <a:bodyPr/>
        <a:lstStyle/>
        <a:p>
          <a:endParaRPr lang="uk-UA" sz="2400"/>
        </a:p>
      </dgm:t>
    </dgm:pt>
    <dgm:pt modelId="{77E4C4C5-8A07-4371-B105-083F25E48A08}" type="sibTrans" cxnId="{36FFCB36-0642-4230-92A3-409A42777B92}">
      <dgm:prSet/>
      <dgm:spPr/>
      <dgm:t>
        <a:bodyPr/>
        <a:lstStyle/>
        <a:p>
          <a:endParaRPr lang="uk-UA" sz="2400"/>
        </a:p>
      </dgm:t>
    </dgm:pt>
    <dgm:pt modelId="{9C0C72C7-CB00-4871-B6B3-4C133DE6F378}" type="pres">
      <dgm:prSet presAssocID="{A67637D1-6774-4803-9E76-5B8FE8F4AA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02BB03-95C8-4902-A1C2-C9F1D4A178E4}" type="pres">
      <dgm:prSet presAssocID="{9145D38A-9037-49D4-8216-CC729939EEAF}" presName="parentText" presStyleLbl="node1" presStyleIdx="0" presStyleCnt="7" custLinFactY="7146" custLinFactNeighborX="-15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6FC17E-6B27-46E6-9353-D4139FFB88A2}" type="pres">
      <dgm:prSet presAssocID="{597C4C89-8537-44E5-BFDB-F9B57A1C41E0}" presName="spacer" presStyleCnt="0"/>
      <dgm:spPr/>
    </dgm:pt>
    <dgm:pt modelId="{FA9BFC5E-706C-47AE-A562-368C7531D828}" type="pres">
      <dgm:prSet presAssocID="{99C4C3DB-82D0-48CA-8293-807908AD904A}" presName="parentText" presStyleLbl="node1" presStyleIdx="1" presStyleCnt="7" custLinFactY="1515" custLinFactNeighborX="-13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4D1F35-5994-4748-B4F4-368B383B792D}" type="pres">
      <dgm:prSet presAssocID="{03F5B759-8C67-4474-9454-BC1FB4FB6B5E}" presName="spacer" presStyleCnt="0"/>
      <dgm:spPr/>
    </dgm:pt>
    <dgm:pt modelId="{2270C78A-065F-4CEC-BF55-81494293E5B7}" type="pres">
      <dgm:prSet presAssocID="{2CF32F7E-FA8A-45AE-8474-2761C02513E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200958-0703-4A0E-9E84-22F5E6CA0F0F}" type="pres">
      <dgm:prSet presAssocID="{0E645D62-82C1-4773-AEAF-767AEC52AC05}" presName="spacer" presStyleCnt="0"/>
      <dgm:spPr/>
    </dgm:pt>
    <dgm:pt modelId="{912CDB19-1774-4A72-A164-651A174E60B1}" type="pres">
      <dgm:prSet presAssocID="{69681079-9C1D-4B43-9D0A-534CC19F653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E07585-1766-49A2-A11E-F172C3DE8F6F}" type="pres">
      <dgm:prSet presAssocID="{AB4E7292-868D-417E-9F1F-85009F021D40}" presName="spacer" presStyleCnt="0"/>
      <dgm:spPr/>
    </dgm:pt>
    <dgm:pt modelId="{357CBA0A-98DE-4BC2-A387-90740AFED75E}" type="pres">
      <dgm:prSet presAssocID="{215AE4E6-6C42-490F-8A9C-05A1F22DB87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31D8A7-0F08-4CEB-872C-43DB20BB669B}" type="pres">
      <dgm:prSet presAssocID="{AD796A4B-D8BD-4E71-833E-1368C8581783}" presName="spacer" presStyleCnt="0"/>
      <dgm:spPr/>
    </dgm:pt>
    <dgm:pt modelId="{243AE574-7A65-4D2A-ACF3-0C366DEA9D5F}" type="pres">
      <dgm:prSet presAssocID="{86EEC6D3-8A07-48B3-B57D-7356A238920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F27246-453D-4936-B235-09045BCBB351}" type="pres">
      <dgm:prSet presAssocID="{7A84AB44-4E59-4957-B2A5-B6C7EE6FCF1B}" presName="spacer" presStyleCnt="0"/>
      <dgm:spPr/>
    </dgm:pt>
    <dgm:pt modelId="{43EBBB65-416A-4559-93E2-0F47542A7228}" type="pres">
      <dgm:prSet presAssocID="{59B91C5B-FB91-4D7C-BFA5-D05E3A6ED29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E3F54F-9D8A-4EEE-9A07-C6BA555BF366}" srcId="{A67637D1-6774-4803-9E76-5B8FE8F4AA49}" destId="{99C4C3DB-82D0-48CA-8293-807908AD904A}" srcOrd="1" destOrd="0" parTransId="{0214570B-B0DE-4160-8CC0-B608A55C989C}" sibTransId="{03F5B759-8C67-4474-9454-BC1FB4FB6B5E}"/>
    <dgm:cxn modelId="{B6C21781-F981-4F31-B6AA-BA821D5B5371}" type="presOf" srcId="{99C4C3DB-82D0-48CA-8293-807908AD904A}" destId="{FA9BFC5E-706C-47AE-A562-368C7531D828}" srcOrd="0" destOrd="0" presId="urn:microsoft.com/office/officeart/2005/8/layout/vList2"/>
    <dgm:cxn modelId="{920D8BF0-4400-4D41-9A08-DEACBE4A7847}" type="presOf" srcId="{215AE4E6-6C42-490F-8A9C-05A1F22DB87C}" destId="{357CBA0A-98DE-4BC2-A387-90740AFED75E}" srcOrd="0" destOrd="0" presId="urn:microsoft.com/office/officeart/2005/8/layout/vList2"/>
    <dgm:cxn modelId="{A345D4B0-ACD5-429F-970F-88EA5579A8FD}" type="presOf" srcId="{86EEC6D3-8A07-48B3-B57D-7356A238920B}" destId="{243AE574-7A65-4D2A-ACF3-0C366DEA9D5F}" srcOrd="0" destOrd="0" presId="urn:microsoft.com/office/officeart/2005/8/layout/vList2"/>
    <dgm:cxn modelId="{884ADC57-5635-4ECE-B15B-8A1B859CFF4A}" srcId="{A67637D1-6774-4803-9E76-5B8FE8F4AA49}" destId="{9145D38A-9037-49D4-8216-CC729939EEAF}" srcOrd="0" destOrd="0" parTransId="{C46199D3-A363-4122-B742-024274AD4439}" sibTransId="{597C4C89-8537-44E5-BFDB-F9B57A1C41E0}"/>
    <dgm:cxn modelId="{E4298A93-12C3-4960-9229-F50533E15C0C}" type="presOf" srcId="{59B91C5B-FB91-4D7C-BFA5-D05E3A6ED29F}" destId="{43EBBB65-416A-4559-93E2-0F47542A7228}" srcOrd="0" destOrd="0" presId="urn:microsoft.com/office/officeart/2005/8/layout/vList2"/>
    <dgm:cxn modelId="{36FFCB36-0642-4230-92A3-409A42777B92}" srcId="{A67637D1-6774-4803-9E76-5B8FE8F4AA49}" destId="{59B91C5B-FB91-4D7C-BFA5-D05E3A6ED29F}" srcOrd="6" destOrd="0" parTransId="{44648153-AD31-4E07-9FB1-E6B5F69B75C8}" sibTransId="{77E4C4C5-8A07-4371-B105-083F25E48A08}"/>
    <dgm:cxn modelId="{9BD21C31-51B9-424F-8648-A9F53FA7AC58}" srcId="{A67637D1-6774-4803-9E76-5B8FE8F4AA49}" destId="{86EEC6D3-8A07-48B3-B57D-7356A238920B}" srcOrd="5" destOrd="0" parTransId="{D31D0B8C-C411-4FBF-A9FC-8C2DE13855A0}" sibTransId="{7A84AB44-4E59-4957-B2A5-B6C7EE6FCF1B}"/>
    <dgm:cxn modelId="{1A825B97-DBD8-43BC-BEB5-57ED0AA0A53B}" srcId="{A67637D1-6774-4803-9E76-5B8FE8F4AA49}" destId="{2CF32F7E-FA8A-45AE-8474-2761C02513E4}" srcOrd="2" destOrd="0" parTransId="{34356FDD-2EE4-4680-B867-A05B648D408B}" sibTransId="{0E645D62-82C1-4773-AEAF-767AEC52AC05}"/>
    <dgm:cxn modelId="{14D3B1D1-89FB-4B1A-B0D6-985DDB8809D5}" type="presOf" srcId="{69681079-9C1D-4B43-9D0A-534CC19F653D}" destId="{912CDB19-1774-4A72-A164-651A174E60B1}" srcOrd="0" destOrd="0" presId="urn:microsoft.com/office/officeart/2005/8/layout/vList2"/>
    <dgm:cxn modelId="{6BC938E7-7C5E-4E4F-884C-0B5D0E9293E5}" type="presOf" srcId="{9145D38A-9037-49D4-8216-CC729939EEAF}" destId="{4002BB03-95C8-4902-A1C2-C9F1D4A178E4}" srcOrd="0" destOrd="0" presId="urn:microsoft.com/office/officeart/2005/8/layout/vList2"/>
    <dgm:cxn modelId="{8AD69791-1058-4BC9-B160-3AAC951EE7F3}" type="presOf" srcId="{2CF32F7E-FA8A-45AE-8474-2761C02513E4}" destId="{2270C78A-065F-4CEC-BF55-81494293E5B7}" srcOrd="0" destOrd="0" presId="urn:microsoft.com/office/officeart/2005/8/layout/vList2"/>
    <dgm:cxn modelId="{E63C0786-B960-4019-B45F-6B6A55649283}" type="presOf" srcId="{A67637D1-6774-4803-9E76-5B8FE8F4AA49}" destId="{9C0C72C7-CB00-4871-B6B3-4C133DE6F378}" srcOrd="0" destOrd="0" presId="urn:microsoft.com/office/officeart/2005/8/layout/vList2"/>
    <dgm:cxn modelId="{F8E92DBE-3D6D-4004-8D8B-314EDE5226E4}" srcId="{A67637D1-6774-4803-9E76-5B8FE8F4AA49}" destId="{215AE4E6-6C42-490F-8A9C-05A1F22DB87C}" srcOrd="4" destOrd="0" parTransId="{84F4C622-32B4-4D71-85FF-3341E716E26C}" sibTransId="{AD796A4B-D8BD-4E71-833E-1368C8581783}"/>
    <dgm:cxn modelId="{EA5C5379-5624-4A63-8BED-28520290356D}" srcId="{A67637D1-6774-4803-9E76-5B8FE8F4AA49}" destId="{69681079-9C1D-4B43-9D0A-534CC19F653D}" srcOrd="3" destOrd="0" parTransId="{4CB5617D-F8B8-43E1-A069-EC8C7DBA46AA}" sibTransId="{AB4E7292-868D-417E-9F1F-85009F021D40}"/>
    <dgm:cxn modelId="{AF17BC74-AC47-49F4-8C59-5C4FF5A5F66D}" type="presParOf" srcId="{9C0C72C7-CB00-4871-B6B3-4C133DE6F378}" destId="{4002BB03-95C8-4902-A1C2-C9F1D4A178E4}" srcOrd="0" destOrd="0" presId="urn:microsoft.com/office/officeart/2005/8/layout/vList2"/>
    <dgm:cxn modelId="{E2310F96-514C-4F48-AB12-87263F6323B1}" type="presParOf" srcId="{9C0C72C7-CB00-4871-B6B3-4C133DE6F378}" destId="{3C6FC17E-6B27-46E6-9353-D4139FFB88A2}" srcOrd="1" destOrd="0" presId="urn:microsoft.com/office/officeart/2005/8/layout/vList2"/>
    <dgm:cxn modelId="{41C663B8-D1A5-4741-AF2A-E98854FBEA25}" type="presParOf" srcId="{9C0C72C7-CB00-4871-B6B3-4C133DE6F378}" destId="{FA9BFC5E-706C-47AE-A562-368C7531D828}" srcOrd="2" destOrd="0" presId="urn:microsoft.com/office/officeart/2005/8/layout/vList2"/>
    <dgm:cxn modelId="{4F0DD9B0-A910-40D3-8FF0-A17F693F84E7}" type="presParOf" srcId="{9C0C72C7-CB00-4871-B6B3-4C133DE6F378}" destId="{2B4D1F35-5994-4748-B4F4-368B383B792D}" srcOrd="3" destOrd="0" presId="urn:microsoft.com/office/officeart/2005/8/layout/vList2"/>
    <dgm:cxn modelId="{C7FA80FD-2BEA-4165-BBEF-B8CABA911AF7}" type="presParOf" srcId="{9C0C72C7-CB00-4871-B6B3-4C133DE6F378}" destId="{2270C78A-065F-4CEC-BF55-81494293E5B7}" srcOrd="4" destOrd="0" presId="urn:microsoft.com/office/officeart/2005/8/layout/vList2"/>
    <dgm:cxn modelId="{8EE7CAFD-9806-40BB-BEEA-2CCA17AC19F8}" type="presParOf" srcId="{9C0C72C7-CB00-4871-B6B3-4C133DE6F378}" destId="{3E200958-0703-4A0E-9E84-22F5E6CA0F0F}" srcOrd="5" destOrd="0" presId="urn:microsoft.com/office/officeart/2005/8/layout/vList2"/>
    <dgm:cxn modelId="{250254E3-3F57-40AB-BECF-CEEDB56A8C53}" type="presParOf" srcId="{9C0C72C7-CB00-4871-B6B3-4C133DE6F378}" destId="{912CDB19-1774-4A72-A164-651A174E60B1}" srcOrd="6" destOrd="0" presId="urn:microsoft.com/office/officeart/2005/8/layout/vList2"/>
    <dgm:cxn modelId="{BB275BF8-B4B2-4A07-B86F-64C8FB4E2AF7}" type="presParOf" srcId="{9C0C72C7-CB00-4871-B6B3-4C133DE6F378}" destId="{4BE07585-1766-49A2-A11E-F172C3DE8F6F}" srcOrd="7" destOrd="0" presId="urn:microsoft.com/office/officeart/2005/8/layout/vList2"/>
    <dgm:cxn modelId="{2DA97C4A-B280-4B1A-BC77-6B8F59AEA91B}" type="presParOf" srcId="{9C0C72C7-CB00-4871-B6B3-4C133DE6F378}" destId="{357CBA0A-98DE-4BC2-A387-90740AFED75E}" srcOrd="8" destOrd="0" presId="urn:microsoft.com/office/officeart/2005/8/layout/vList2"/>
    <dgm:cxn modelId="{8510B8AC-73C0-4FDA-BA6D-867CE0DC92FA}" type="presParOf" srcId="{9C0C72C7-CB00-4871-B6B3-4C133DE6F378}" destId="{3B31D8A7-0F08-4CEB-872C-43DB20BB669B}" srcOrd="9" destOrd="0" presId="urn:microsoft.com/office/officeart/2005/8/layout/vList2"/>
    <dgm:cxn modelId="{D1ECE260-9636-45AC-8F2D-66CB4C28A5D5}" type="presParOf" srcId="{9C0C72C7-CB00-4871-B6B3-4C133DE6F378}" destId="{243AE574-7A65-4D2A-ACF3-0C366DEA9D5F}" srcOrd="10" destOrd="0" presId="urn:microsoft.com/office/officeart/2005/8/layout/vList2"/>
    <dgm:cxn modelId="{8EE946A5-D93C-4E16-BCD0-86536C36F7ED}" type="presParOf" srcId="{9C0C72C7-CB00-4871-B6B3-4C133DE6F378}" destId="{62F27246-453D-4936-B235-09045BCBB351}" srcOrd="11" destOrd="0" presId="urn:microsoft.com/office/officeart/2005/8/layout/vList2"/>
    <dgm:cxn modelId="{2FA1FB17-A1EF-4365-AE2B-1A8C57892700}" type="presParOf" srcId="{9C0C72C7-CB00-4871-B6B3-4C133DE6F378}" destId="{43EBBB65-416A-4559-93E2-0F47542A722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01F18C-75F5-4BE7-A57C-1E2A2C1385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487CE8B-F6EC-4A76-B5DB-F795B0160168}">
      <dgm:prSet/>
      <dgm:spPr/>
      <dgm:t>
        <a:bodyPr/>
        <a:lstStyle/>
        <a:p>
          <a:pPr rtl="0"/>
          <a:r>
            <a:rPr lang="uk-UA" dirty="0" smtClean="0"/>
            <a:t>урядову «гарячу лінію» - 14</a:t>
          </a:r>
          <a:r>
            <a:rPr lang="uk-UA" b="1" dirty="0" smtClean="0"/>
            <a:t>;</a:t>
          </a:r>
          <a:endParaRPr lang="uk-UA" dirty="0"/>
        </a:p>
      </dgm:t>
    </dgm:pt>
    <dgm:pt modelId="{E431E637-7910-46A3-9D3F-835394D61CDD}" type="parTrans" cxnId="{0C5E263B-F0CF-4B32-8B0F-BBC0E7EBF6B2}">
      <dgm:prSet/>
      <dgm:spPr/>
      <dgm:t>
        <a:bodyPr/>
        <a:lstStyle/>
        <a:p>
          <a:endParaRPr lang="uk-UA"/>
        </a:p>
      </dgm:t>
    </dgm:pt>
    <dgm:pt modelId="{EFEF1A66-323C-499F-9BF7-A11A6495CDDC}" type="sibTrans" cxnId="{0C5E263B-F0CF-4B32-8B0F-BBC0E7EBF6B2}">
      <dgm:prSet/>
      <dgm:spPr/>
      <dgm:t>
        <a:bodyPr/>
        <a:lstStyle/>
        <a:p>
          <a:endParaRPr lang="uk-UA"/>
        </a:p>
      </dgm:t>
    </dgm:pt>
    <dgm:pt modelId="{F4FA9193-526C-4761-AB64-C6C6CFFFED08}">
      <dgm:prSet/>
      <dgm:spPr/>
      <dgm:t>
        <a:bodyPr/>
        <a:lstStyle/>
        <a:p>
          <a:pPr rtl="0"/>
          <a:r>
            <a:rPr lang="uk-UA" dirty="0" smtClean="0"/>
            <a:t>гарячу лінію МОЗ України (через ДОЗ) - 18</a:t>
          </a:r>
          <a:r>
            <a:rPr lang="uk-UA" b="1" dirty="0" smtClean="0"/>
            <a:t>;</a:t>
          </a:r>
          <a:endParaRPr lang="uk-UA" dirty="0"/>
        </a:p>
      </dgm:t>
    </dgm:pt>
    <dgm:pt modelId="{29343811-FB5C-41AD-9D5B-6FE331AA4073}" type="parTrans" cxnId="{73955D42-75F6-41A1-A82D-4836DCCB6ADF}">
      <dgm:prSet/>
      <dgm:spPr/>
      <dgm:t>
        <a:bodyPr/>
        <a:lstStyle/>
        <a:p>
          <a:endParaRPr lang="uk-UA"/>
        </a:p>
      </dgm:t>
    </dgm:pt>
    <dgm:pt modelId="{2DC25820-895A-4827-80ED-B944312EA2CB}" type="sibTrans" cxnId="{73955D42-75F6-41A1-A82D-4836DCCB6ADF}">
      <dgm:prSet/>
      <dgm:spPr/>
      <dgm:t>
        <a:bodyPr/>
        <a:lstStyle/>
        <a:p>
          <a:endParaRPr lang="uk-UA"/>
        </a:p>
      </dgm:t>
    </dgm:pt>
    <dgm:pt modelId="{B9991355-2FFB-46DF-A734-60363EEC6D65}">
      <dgm:prSet/>
      <dgm:spPr/>
      <dgm:t>
        <a:bodyPr/>
        <a:lstStyle/>
        <a:p>
          <a:pPr rtl="0"/>
          <a:r>
            <a:rPr lang="uk-UA" dirty="0" smtClean="0"/>
            <a:t>Кіровоградський регіональний контактний центр - </a:t>
          </a:r>
          <a:r>
            <a:rPr lang="uk-UA" b="1" dirty="0" smtClean="0"/>
            <a:t>9.</a:t>
          </a:r>
          <a:endParaRPr lang="uk-UA" dirty="0"/>
        </a:p>
      </dgm:t>
    </dgm:pt>
    <dgm:pt modelId="{F87DB60A-FF7F-48F4-BA0B-F71F283E2E8C}" type="parTrans" cxnId="{6DE08A9A-6BC0-4D09-8A02-E2D3FD3EBCDE}">
      <dgm:prSet/>
      <dgm:spPr/>
      <dgm:t>
        <a:bodyPr/>
        <a:lstStyle/>
        <a:p>
          <a:endParaRPr lang="uk-UA"/>
        </a:p>
      </dgm:t>
    </dgm:pt>
    <dgm:pt modelId="{DE4B5F21-6BB4-4AC3-A9F5-E87B2F8701F6}" type="sibTrans" cxnId="{6DE08A9A-6BC0-4D09-8A02-E2D3FD3EBCDE}">
      <dgm:prSet/>
      <dgm:spPr/>
      <dgm:t>
        <a:bodyPr/>
        <a:lstStyle/>
        <a:p>
          <a:endParaRPr lang="uk-UA"/>
        </a:p>
      </dgm:t>
    </dgm:pt>
    <dgm:pt modelId="{848054B3-6302-49E9-B6ED-384B0DC339F4}">
      <dgm:prSet/>
      <dgm:spPr/>
      <dgm:t>
        <a:bodyPr/>
        <a:lstStyle/>
        <a:p>
          <a:r>
            <a:rPr lang="uk-UA" dirty="0" smtClean="0"/>
            <a:t>безпосередньо до управління – 15;</a:t>
          </a:r>
          <a:endParaRPr lang="uk-UA" dirty="0"/>
        </a:p>
      </dgm:t>
    </dgm:pt>
    <dgm:pt modelId="{4385B922-F874-4552-B60A-520C99E40420}" type="parTrans" cxnId="{56018A09-0DAF-4659-91A0-9E7DADB5AA65}">
      <dgm:prSet/>
      <dgm:spPr/>
      <dgm:t>
        <a:bodyPr/>
        <a:lstStyle/>
        <a:p>
          <a:endParaRPr lang="uk-UA"/>
        </a:p>
      </dgm:t>
    </dgm:pt>
    <dgm:pt modelId="{821548B2-88F9-4513-A68F-14237B7AD021}" type="sibTrans" cxnId="{56018A09-0DAF-4659-91A0-9E7DADB5AA65}">
      <dgm:prSet/>
      <dgm:spPr/>
      <dgm:t>
        <a:bodyPr/>
        <a:lstStyle/>
        <a:p>
          <a:endParaRPr lang="uk-UA"/>
        </a:p>
      </dgm:t>
    </dgm:pt>
    <dgm:pt modelId="{B42EC7A2-1197-4E6A-A460-9F700740B26A}">
      <dgm:prSet/>
      <dgm:spPr/>
      <dgm:t>
        <a:bodyPr/>
        <a:lstStyle/>
        <a:p>
          <a:r>
            <a:rPr lang="uk-UA" dirty="0" smtClean="0"/>
            <a:t>інші – 60;</a:t>
          </a:r>
          <a:endParaRPr lang="uk-UA" dirty="0"/>
        </a:p>
      </dgm:t>
    </dgm:pt>
    <dgm:pt modelId="{2B14C9E3-09DC-49A5-8403-CBE00DF8730B}" type="parTrans" cxnId="{E122895A-D186-4BD7-9C1D-5DA127380EB2}">
      <dgm:prSet/>
      <dgm:spPr/>
      <dgm:t>
        <a:bodyPr/>
        <a:lstStyle/>
        <a:p>
          <a:endParaRPr lang="uk-UA"/>
        </a:p>
      </dgm:t>
    </dgm:pt>
    <dgm:pt modelId="{606DF9DC-12D0-4FE7-9C73-7CB3E3837296}" type="sibTrans" cxnId="{E122895A-D186-4BD7-9C1D-5DA127380EB2}">
      <dgm:prSet/>
      <dgm:spPr/>
      <dgm:t>
        <a:bodyPr/>
        <a:lstStyle/>
        <a:p>
          <a:endParaRPr lang="uk-UA"/>
        </a:p>
      </dgm:t>
    </dgm:pt>
    <dgm:pt modelId="{023C6A47-6031-479B-98B6-D4E0F94BD15E}" type="pres">
      <dgm:prSet presAssocID="{4E01F18C-75F5-4BE7-A57C-1E2A2C1385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1BE5CF-3ECC-48A2-A376-DDA54AFA070E}" type="pres">
      <dgm:prSet presAssocID="{2487CE8B-F6EC-4A76-B5DB-F795B0160168}" presName="parentText" presStyleLbl="node1" presStyleIdx="0" presStyleCnt="5" custLinFactY="-10533" custLinFactNeighborX="4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C5E3DF-D132-4BF6-85EB-200E9A769BC1}" type="pres">
      <dgm:prSet presAssocID="{EFEF1A66-323C-499F-9BF7-A11A6495CDDC}" presName="spacer" presStyleCnt="0"/>
      <dgm:spPr/>
    </dgm:pt>
    <dgm:pt modelId="{6152543F-4E01-408B-A949-E04D34EB3BD9}" type="pres">
      <dgm:prSet presAssocID="{F4FA9193-526C-4761-AB64-C6C6CFFFED0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6AD026-714D-40E6-BF84-2B950CE258B8}" type="pres">
      <dgm:prSet presAssocID="{2DC25820-895A-4827-80ED-B944312EA2CB}" presName="spacer" presStyleCnt="0"/>
      <dgm:spPr/>
    </dgm:pt>
    <dgm:pt modelId="{659E6D78-3D33-40B7-A48B-6BE7707F60EB}" type="pres">
      <dgm:prSet presAssocID="{B42EC7A2-1197-4E6A-A460-9F700740B26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633F72-460D-4F26-8F2B-626C39DB423A}" type="pres">
      <dgm:prSet presAssocID="{606DF9DC-12D0-4FE7-9C73-7CB3E3837296}" presName="spacer" presStyleCnt="0"/>
      <dgm:spPr/>
    </dgm:pt>
    <dgm:pt modelId="{E0FF08E4-4452-4BED-AF80-2FE079E909DD}" type="pres">
      <dgm:prSet presAssocID="{848054B3-6302-49E9-B6ED-384B0DC339F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236CF6-21EA-460C-8C3E-0DAD6CF58B69}" type="pres">
      <dgm:prSet presAssocID="{821548B2-88F9-4513-A68F-14237B7AD021}" presName="spacer" presStyleCnt="0"/>
      <dgm:spPr/>
    </dgm:pt>
    <dgm:pt modelId="{AD308A40-F237-41E0-9E55-0A40247C8E02}" type="pres">
      <dgm:prSet presAssocID="{B9991355-2FFB-46DF-A734-60363EEC6D6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122895A-D186-4BD7-9C1D-5DA127380EB2}" srcId="{4E01F18C-75F5-4BE7-A57C-1E2A2C138500}" destId="{B42EC7A2-1197-4E6A-A460-9F700740B26A}" srcOrd="2" destOrd="0" parTransId="{2B14C9E3-09DC-49A5-8403-CBE00DF8730B}" sibTransId="{606DF9DC-12D0-4FE7-9C73-7CB3E3837296}"/>
    <dgm:cxn modelId="{0C5E263B-F0CF-4B32-8B0F-BBC0E7EBF6B2}" srcId="{4E01F18C-75F5-4BE7-A57C-1E2A2C138500}" destId="{2487CE8B-F6EC-4A76-B5DB-F795B0160168}" srcOrd="0" destOrd="0" parTransId="{E431E637-7910-46A3-9D3F-835394D61CDD}" sibTransId="{EFEF1A66-323C-499F-9BF7-A11A6495CDDC}"/>
    <dgm:cxn modelId="{08F17D2C-2CC7-4EF1-8208-2FD4C80A331C}" type="presOf" srcId="{4E01F18C-75F5-4BE7-A57C-1E2A2C138500}" destId="{023C6A47-6031-479B-98B6-D4E0F94BD15E}" srcOrd="0" destOrd="0" presId="urn:microsoft.com/office/officeart/2005/8/layout/vList2"/>
    <dgm:cxn modelId="{D6E63A66-E060-4267-8F3A-988600B8B631}" type="presOf" srcId="{F4FA9193-526C-4761-AB64-C6C6CFFFED08}" destId="{6152543F-4E01-408B-A949-E04D34EB3BD9}" srcOrd="0" destOrd="0" presId="urn:microsoft.com/office/officeart/2005/8/layout/vList2"/>
    <dgm:cxn modelId="{34F6E41C-6EE8-482A-909F-DCDDE054F7C2}" type="presOf" srcId="{2487CE8B-F6EC-4A76-B5DB-F795B0160168}" destId="{731BE5CF-3ECC-48A2-A376-DDA54AFA070E}" srcOrd="0" destOrd="0" presId="urn:microsoft.com/office/officeart/2005/8/layout/vList2"/>
    <dgm:cxn modelId="{E2E274CA-E486-4FF7-BB24-1DC9480EAF72}" type="presOf" srcId="{B9991355-2FFB-46DF-A734-60363EEC6D65}" destId="{AD308A40-F237-41E0-9E55-0A40247C8E02}" srcOrd="0" destOrd="0" presId="urn:microsoft.com/office/officeart/2005/8/layout/vList2"/>
    <dgm:cxn modelId="{AA5A19A9-2340-42C5-9337-DE0F7133DECA}" type="presOf" srcId="{B42EC7A2-1197-4E6A-A460-9F700740B26A}" destId="{659E6D78-3D33-40B7-A48B-6BE7707F60EB}" srcOrd="0" destOrd="0" presId="urn:microsoft.com/office/officeart/2005/8/layout/vList2"/>
    <dgm:cxn modelId="{73955D42-75F6-41A1-A82D-4836DCCB6ADF}" srcId="{4E01F18C-75F5-4BE7-A57C-1E2A2C138500}" destId="{F4FA9193-526C-4761-AB64-C6C6CFFFED08}" srcOrd="1" destOrd="0" parTransId="{29343811-FB5C-41AD-9D5B-6FE331AA4073}" sibTransId="{2DC25820-895A-4827-80ED-B944312EA2CB}"/>
    <dgm:cxn modelId="{6DE08A9A-6BC0-4D09-8A02-E2D3FD3EBCDE}" srcId="{4E01F18C-75F5-4BE7-A57C-1E2A2C138500}" destId="{B9991355-2FFB-46DF-A734-60363EEC6D65}" srcOrd="4" destOrd="0" parTransId="{F87DB60A-FF7F-48F4-BA0B-F71F283E2E8C}" sibTransId="{DE4B5F21-6BB4-4AC3-A9F5-E87B2F8701F6}"/>
    <dgm:cxn modelId="{942CC7C1-3598-4FE1-A380-32435926DA0A}" type="presOf" srcId="{848054B3-6302-49E9-B6ED-384B0DC339F4}" destId="{E0FF08E4-4452-4BED-AF80-2FE079E909DD}" srcOrd="0" destOrd="0" presId="urn:microsoft.com/office/officeart/2005/8/layout/vList2"/>
    <dgm:cxn modelId="{56018A09-0DAF-4659-91A0-9E7DADB5AA65}" srcId="{4E01F18C-75F5-4BE7-A57C-1E2A2C138500}" destId="{848054B3-6302-49E9-B6ED-384B0DC339F4}" srcOrd="3" destOrd="0" parTransId="{4385B922-F874-4552-B60A-520C99E40420}" sibTransId="{821548B2-88F9-4513-A68F-14237B7AD021}"/>
    <dgm:cxn modelId="{4B23708A-12FB-46E8-BF46-DF3E5A86B895}" type="presParOf" srcId="{023C6A47-6031-479B-98B6-D4E0F94BD15E}" destId="{731BE5CF-3ECC-48A2-A376-DDA54AFA070E}" srcOrd="0" destOrd="0" presId="urn:microsoft.com/office/officeart/2005/8/layout/vList2"/>
    <dgm:cxn modelId="{BCB7E49A-F6D2-4DC8-9F1B-69186290E87F}" type="presParOf" srcId="{023C6A47-6031-479B-98B6-D4E0F94BD15E}" destId="{B3C5E3DF-D132-4BF6-85EB-200E9A769BC1}" srcOrd="1" destOrd="0" presId="urn:microsoft.com/office/officeart/2005/8/layout/vList2"/>
    <dgm:cxn modelId="{E91ABC31-6D5B-48AB-A7C1-CD8736EDF47D}" type="presParOf" srcId="{023C6A47-6031-479B-98B6-D4E0F94BD15E}" destId="{6152543F-4E01-408B-A949-E04D34EB3BD9}" srcOrd="2" destOrd="0" presId="urn:microsoft.com/office/officeart/2005/8/layout/vList2"/>
    <dgm:cxn modelId="{2C2DE2B3-ABFB-4FA0-A2B7-91E1B0CDE4CE}" type="presParOf" srcId="{023C6A47-6031-479B-98B6-D4E0F94BD15E}" destId="{3C6AD026-714D-40E6-BF84-2B950CE258B8}" srcOrd="3" destOrd="0" presId="urn:microsoft.com/office/officeart/2005/8/layout/vList2"/>
    <dgm:cxn modelId="{B9F74F6C-3383-4DB7-B1FF-0764CFC1266B}" type="presParOf" srcId="{023C6A47-6031-479B-98B6-D4E0F94BD15E}" destId="{659E6D78-3D33-40B7-A48B-6BE7707F60EB}" srcOrd="4" destOrd="0" presId="urn:microsoft.com/office/officeart/2005/8/layout/vList2"/>
    <dgm:cxn modelId="{AA994EB8-9B7E-498B-9BA0-0F8197B48CE1}" type="presParOf" srcId="{023C6A47-6031-479B-98B6-D4E0F94BD15E}" destId="{62633F72-460D-4F26-8F2B-626C39DB423A}" srcOrd="5" destOrd="0" presId="urn:microsoft.com/office/officeart/2005/8/layout/vList2"/>
    <dgm:cxn modelId="{37A34A05-F0AA-4CD1-9684-5E8473C5EFB6}" type="presParOf" srcId="{023C6A47-6031-479B-98B6-D4E0F94BD15E}" destId="{E0FF08E4-4452-4BED-AF80-2FE079E909DD}" srcOrd="6" destOrd="0" presId="urn:microsoft.com/office/officeart/2005/8/layout/vList2"/>
    <dgm:cxn modelId="{3EC85B54-5AF6-45B8-9A68-CB1A6A73509D}" type="presParOf" srcId="{023C6A47-6031-479B-98B6-D4E0F94BD15E}" destId="{D2236CF6-21EA-460C-8C3E-0DAD6CF58B69}" srcOrd="7" destOrd="0" presId="urn:microsoft.com/office/officeart/2005/8/layout/vList2"/>
    <dgm:cxn modelId="{EBFAB97F-AA67-4AA2-B84D-66C8C9890FAD}" type="presParOf" srcId="{023C6A47-6031-479B-98B6-D4E0F94BD15E}" destId="{AD308A40-F237-41E0-9E55-0A40247C8E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8C4B9C-6AB8-4433-9974-3EB3D4C5092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31922AA-8CF0-48B8-8E68-797516263460}">
      <dgm:prSet/>
      <dgm:spPr/>
      <dgm:t>
        <a:bodyPr/>
        <a:lstStyle/>
        <a:p>
          <a:pPr rtl="0"/>
          <a:r>
            <a:rPr lang="uk-UA" dirty="0" smtClean="0"/>
            <a:t>пропозиції (зауваження) – 3;</a:t>
          </a:r>
          <a:endParaRPr lang="uk-UA" dirty="0"/>
        </a:p>
      </dgm:t>
    </dgm:pt>
    <dgm:pt modelId="{9F8F4FCD-48C8-4D7B-8C2D-15E24CA70268}" type="parTrans" cxnId="{3C0529B5-2EC2-4904-9793-5DF96354A48E}">
      <dgm:prSet/>
      <dgm:spPr/>
      <dgm:t>
        <a:bodyPr/>
        <a:lstStyle/>
        <a:p>
          <a:endParaRPr lang="uk-UA"/>
        </a:p>
      </dgm:t>
    </dgm:pt>
    <dgm:pt modelId="{461693A5-4D03-4CD1-A678-AAE823D36AFA}" type="sibTrans" cxnId="{3C0529B5-2EC2-4904-9793-5DF96354A48E}">
      <dgm:prSet/>
      <dgm:spPr/>
      <dgm:t>
        <a:bodyPr/>
        <a:lstStyle/>
        <a:p>
          <a:endParaRPr lang="uk-UA"/>
        </a:p>
      </dgm:t>
    </dgm:pt>
    <dgm:pt modelId="{E96B4392-BA39-4572-AC22-9EE37196D585}">
      <dgm:prSet/>
      <dgm:spPr/>
      <dgm:t>
        <a:bodyPr/>
        <a:lstStyle/>
        <a:p>
          <a:pPr rtl="0"/>
          <a:r>
            <a:rPr lang="uk-UA" dirty="0" smtClean="0"/>
            <a:t>заява (клопотання) - 294</a:t>
          </a:r>
          <a:endParaRPr lang="uk-UA" dirty="0"/>
        </a:p>
      </dgm:t>
    </dgm:pt>
    <dgm:pt modelId="{017DC8E2-E476-4620-A1DD-3AF19CD2D3B3}" type="parTrans" cxnId="{1D72A4C2-3720-41E2-951E-71679A6E33A5}">
      <dgm:prSet/>
      <dgm:spPr/>
      <dgm:t>
        <a:bodyPr/>
        <a:lstStyle/>
        <a:p>
          <a:endParaRPr lang="uk-UA"/>
        </a:p>
      </dgm:t>
    </dgm:pt>
    <dgm:pt modelId="{94243CC3-A6D2-41DB-940B-B665DE8E5439}" type="sibTrans" cxnId="{1D72A4C2-3720-41E2-951E-71679A6E33A5}">
      <dgm:prSet/>
      <dgm:spPr/>
      <dgm:t>
        <a:bodyPr/>
        <a:lstStyle/>
        <a:p>
          <a:endParaRPr lang="uk-UA"/>
        </a:p>
      </dgm:t>
    </dgm:pt>
    <dgm:pt modelId="{F9DE5766-CCDF-4FAF-B33A-782BDE9C8F90}">
      <dgm:prSet/>
      <dgm:spPr/>
      <dgm:t>
        <a:bodyPr/>
        <a:lstStyle/>
        <a:p>
          <a:pPr rtl="0"/>
          <a:r>
            <a:rPr lang="uk-UA" dirty="0" smtClean="0"/>
            <a:t>скарга – 53.</a:t>
          </a:r>
          <a:endParaRPr lang="uk-UA" dirty="0"/>
        </a:p>
      </dgm:t>
    </dgm:pt>
    <dgm:pt modelId="{FDEF20EC-B508-4D88-AB85-F56A2767EECA}" type="parTrans" cxnId="{5AEB5EA2-29F4-40A1-BA17-FE070C6FBD48}">
      <dgm:prSet/>
      <dgm:spPr/>
      <dgm:t>
        <a:bodyPr/>
        <a:lstStyle/>
        <a:p>
          <a:endParaRPr lang="uk-UA"/>
        </a:p>
      </dgm:t>
    </dgm:pt>
    <dgm:pt modelId="{1E2C834B-F490-4BD1-B5FA-1D777B1C3B07}" type="sibTrans" cxnId="{5AEB5EA2-29F4-40A1-BA17-FE070C6FBD48}">
      <dgm:prSet/>
      <dgm:spPr/>
      <dgm:t>
        <a:bodyPr/>
        <a:lstStyle/>
        <a:p>
          <a:endParaRPr lang="uk-UA"/>
        </a:p>
      </dgm:t>
    </dgm:pt>
    <dgm:pt modelId="{4A2E32AE-4CCB-47A3-9D68-1849298D2DE8}" type="pres">
      <dgm:prSet presAssocID="{BD8C4B9C-6AB8-4433-9974-3EB3D4C5092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0CB4353B-C815-4962-AF4E-C9B2488BB0A7}" type="pres">
      <dgm:prSet presAssocID="{BD8C4B9C-6AB8-4433-9974-3EB3D4C5092A}" presName="pyramid" presStyleLbl="node1" presStyleIdx="0" presStyleCnt="1" custLinFactNeighborX="634" custLinFactNeighborY="-7160"/>
      <dgm:spPr/>
    </dgm:pt>
    <dgm:pt modelId="{F80CE067-CA0B-44E0-915F-30A9509CCAE5}" type="pres">
      <dgm:prSet presAssocID="{BD8C4B9C-6AB8-4433-9974-3EB3D4C5092A}" presName="theList" presStyleCnt="0"/>
      <dgm:spPr/>
    </dgm:pt>
    <dgm:pt modelId="{6895B8B4-2EE5-4313-B204-B33A67AB380C}" type="pres">
      <dgm:prSet presAssocID="{231922AA-8CF0-48B8-8E68-79751626346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9681BD-16F7-4FA0-81F1-3F44F6608EDB}" type="pres">
      <dgm:prSet presAssocID="{231922AA-8CF0-48B8-8E68-797516263460}" presName="aSpace" presStyleCnt="0"/>
      <dgm:spPr/>
    </dgm:pt>
    <dgm:pt modelId="{8F43215B-2FA6-4A55-AADD-753A0740D726}" type="pres">
      <dgm:prSet presAssocID="{E96B4392-BA39-4572-AC22-9EE37196D58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BD1B6F-E879-4ACA-8BFC-A74E68CD7041}" type="pres">
      <dgm:prSet presAssocID="{E96B4392-BA39-4572-AC22-9EE37196D585}" presName="aSpace" presStyleCnt="0"/>
      <dgm:spPr/>
    </dgm:pt>
    <dgm:pt modelId="{D798AD0D-EDDB-477D-802B-24D7DE82CF22}" type="pres">
      <dgm:prSet presAssocID="{F9DE5766-CCDF-4FAF-B33A-782BDE9C8F9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863C73-B050-4200-982E-FD4044E4F103}" type="pres">
      <dgm:prSet presAssocID="{F9DE5766-CCDF-4FAF-B33A-782BDE9C8F90}" presName="aSpace" presStyleCnt="0"/>
      <dgm:spPr/>
    </dgm:pt>
  </dgm:ptLst>
  <dgm:cxnLst>
    <dgm:cxn modelId="{5AEB5EA2-29F4-40A1-BA17-FE070C6FBD48}" srcId="{BD8C4B9C-6AB8-4433-9974-3EB3D4C5092A}" destId="{F9DE5766-CCDF-4FAF-B33A-782BDE9C8F90}" srcOrd="2" destOrd="0" parTransId="{FDEF20EC-B508-4D88-AB85-F56A2767EECA}" sibTransId="{1E2C834B-F490-4BD1-B5FA-1D777B1C3B07}"/>
    <dgm:cxn modelId="{5D5067FF-0BDE-4244-92FE-57A8B7C932D7}" type="presOf" srcId="{F9DE5766-CCDF-4FAF-B33A-782BDE9C8F90}" destId="{D798AD0D-EDDB-477D-802B-24D7DE82CF22}" srcOrd="0" destOrd="0" presId="urn:microsoft.com/office/officeart/2005/8/layout/pyramid2"/>
    <dgm:cxn modelId="{6BB25A49-07C2-4FBD-AD79-982D0161D213}" type="presOf" srcId="{BD8C4B9C-6AB8-4433-9974-3EB3D4C5092A}" destId="{4A2E32AE-4CCB-47A3-9D68-1849298D2DE8}" srcOrd="0" destOrd="0" presId="urn:microsoft.com/office/officeart/2005/8/layout/pyramid2"/>
    <dgm:cxn modelId="{CB01E77B-F244-42AB-BD40-424C6DE5045A}" type="presOf" srcId="{231922AA-8CF0-48B8-8E68-797516263460}" destId="{6895B8B4-2EE5-4313-B204-B33A67AB380C}" srcOrd="0" destOrd="0" presId="urn:microsoft.com/office/officeart/2005/8/layout/pyramid2"/>
    <dgm:cxn modelId="{1D72A4C2-3720-41E2-951E-71679A6E33A5}" srcId="{BD8C4B9C-6AB8-4433-9974-3EB3D4C5092A}" destId="{E96B4392-BA39-4572-AC22-9EE37196D585}" srcOrd="1" destOrd="0" parTransId="{017DC8E2-E476-4620-A1DD-3AF19CD2D3B3}" sibTransId="{94243CC3-A6D2-41DB-940B-B665DE8E5439}"/>
    <dgm:cxn modelId="{3C0529B5-2EC2-4904-9793-5DF96354A48E}" srcId="{BD8C4B9C-6AB8-4433-9974-3EB3D4C5092A}" destId="{231922AA-8CF0-48B8-8E68-797516263460}" srcOrd="0" destOrd="0" parTransId="{9F8F4FCD-48C8-4D7B-8C2D-15E24CA70268}" sibTransId="{461693A5-4D03-4CD1-A678-AAE823D36AFA}"/>
    <dgm:cxn modelId="{A272D40E-C176-45B1-A1D0-F0761F314D56}" type="presOf" srcId="{E96B4392-BA39-4572-AC22-9EE37196D585}" destId="{8F43215B-2FA6-4A55-AADD-753A0740D726}" srcOrd="0" destOrd="0" presId="urn:microsoft.com/office/officeart/2005/8/layout/pyramid2"/>
    <dgm:cxn modelId="{47FF5C93-EA96-4D9F-B90F-2C05DFB59C8D}" type="presParOf" srcId="{4A2E32AE-4CCB-47A3-9D68-1849298D2DE8}" destId="{0CB4353B-C815-4962-AF4E-C9B2488BB0A7}" srcOrd="0" destOrd="0" presId="urn:microsoft.com/office/officeart/2005/8/layout/pyramid2"/>
    <dgm:cxn modelId="{BB67AAF7-F7AD-4A8C-A04D-49DDA2A25998}" type="presParOf" srcId="{4A2E32AE-4CCB-47A3-9D68-1849298D2DE8}" destId="{F80CE067-CA0B-44E0-915F-30A9509CCAE5}" srcOrd="1" destOrd="0" presId="urn:microsoft.com/office/officeart/2005/8/layout/pyramid2"/>
    <dgm:cxn modelId="{7557FEAD-B1AB-4A50-A1AF-B036C29E7EA7}" type="presParOf" srcId="{F80CE067-CA0B-44E0-915F-30A9509CCAE5}" destId="{6895B8B4-2EE5-4313-B204-B33A67AB380C}" srcOrd="0" destOrd="0" presId="urn:microsoft.com/office/officeart/2005/8/layout/pyramid2"/>
    <dgm:cxn modelId="{60C6B519-D605-4DBA-9099-1E7C35905C98}" type="presParOf" srcId="{F80CE067-CA0B-44E0-915F-30A9509CCAE5}" destId="{9C9681BD-16F7-4FA0-81F1-3F44F6608EDB}" srcOrd="1" destOrd="0" presId="urn:microsoft.com/office/officeart/2005/8/layout/pyramid2"/>
    <dgm:cxn modelId="{CC3ECD99-E67E-4FAF-9111-C05D738723E2}" type="presParOf" srcId="{F80CE067-CA0B-44E0-915F-30A9509CCAE5}" destId="{8F43215B-2FA6-4A55-AADD-753A0740D726}" srcOrd="2" destOrd="0" presId="urn:microsoft.com/office/officeart/2005/8/layout/pyramid2"/>
    <dgm:cxn modelId="{78BF7C87-133E-43B9-869F-AD04F7BEB765}" type="presParOf" srcId="{F80CE067-CA0B-44E0-915F-30A9509CCAE5}" destId="{96BD1B6F-E879-4ACA-8BFC-A74E68CD7041}" srcOrd="3" destOrd="0" presId="urn:microsoft.com/office/officeart/2005/8/layout/pyramid2"/>
    <dgm:cxn modelId="{D4296D3C-FF76-42A1-9C8F-864FB11B624C}" type="presParOf" srcId="{F80CE067-CA0B-44E0-915F-30A9509CCAE5}" destId="{D798AD0D-EDDB-477D-802B-24D7DE82CF22}" srcOrd="4" destOrd="0" presId="urn:microsoft.com/office/officeart/2005/8/layout/pyramid2"/>
    <dgm:cxn modelId="{078376CA-CB8C-49D1-9CB4-C986D2B6FC39}" type="presParOf" srcId="{F80CE067-CA0B-44E0-915F-30A9509CCAE5}" destId="{E1863C73-B050-4200-982E-FD4044E4F10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F421-51D3-4E7D-9459-73C54B11BF59}">
      <dsp:nvSpPr>
        <dsp:cNvPr id="0" name=""/>
        <dsp:cNvSpPr/>
      </dsp:nvSpPr>
      <dsp:spPr>
        <a:xfrm>
          <a:off x="4104481" y="2930485"/>
          <a:ext cx="2900614" cy="525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07"/>
              </a:lnTo>
              <a:lnTo>
                <a:pt x="2900614" y="273307"/>
              </a:lnTo>
              <a:lnTo>
                <a:pt x="2900614" y="525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47539-9CE5-4166-BCEF-C8442A1C6701}">
      <dsp:nvSpPr>
        <dsp:cNvPr id="0" name=""/>
        <dsp:cNvSpPr/>
      </dsp:nvSpPr>
      <dsp:spPr>
        <a:xfrm>
          <a:off x="4058761" y="2930485"/>
          <a:ext cx="91440" cy="503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D2B95-2F45-4E32-A8D7-22D54FBBDA86}">
      <dsp:nvSpPr>
        <dsp:cNvPr id="0" name=""/>
        <dsp:cNvSpPr/>
      </dsp:nvSpPr>
      <dsp:spPr>
        <a:xfrm>
          <a:off x="1200530" y="2930485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2903950" y="0"/>
              </a:moveTo>
              <a:lnTo>
                <a:pt x="2903950" y="251995"/>
              </a:lnTo>
              <a:lnTo>
                <a:pt x="0" y="251995"/>
              </a:lnTo>
              <a:lnTo>
                <a:pt x="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67681-40FC-4101-A701-F4ED88829FC9}">
      <dsp:nvSpPr>
        <dsp:cNvPr id="0" name=""/>
        <dsp:cNvSpPr/>
      </dsp:nvSpPr>
      <dsp:spPr>
        <a:xfrm>
          <a:off x="2700037" y="660747"/>
          <a:ext cx="2808888" cy="226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0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0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rPr>
            <a:t>спеціалісти</a:t>
          </a:r>
          <a:endParaRPr kumimoji="0" lang="ru-RU" sz="4000" b="1" i="0" u="none" strike="noStrike" kern="1200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endParaRPr>
        </a:p>
      </dsp:txBody>
      <dsp:txXfrm>
        <a:off x="2700037" y="660747"/>
        <a:ext cx="2808888" cy="2269737"/>
      </dsp:txXfrm>
    </dsp:sp>
    <dsp:sp modelId="{D57C66DF-15A9-4223-AB27-12BB3D75648E}">
      <dsp:nvSpPr>
        <dsp:cNvPr id="0" name=""/>
        <dsp:cNvSpPr/>
      </dsp:nvSpPr>
      <dsp:spPr>
        <a:xfrm>
          <a:off x="551" y="3434476"/>
          <a:ext cx="2399959" cy="160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2600" b="1" i="0" u="none" strike="noStrike" kern="1200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39</a:t>
          </a:r>
        </a:p>
      </dsp:txBody>
      <dsp:txXfrm>
        <a:off x="551" y="3434476"/>
        <a:ext cx="2399959" cy="1605488"/>
      </dsp:txXfrm>
    </dsp:sp>
    <dsp:sp modelId="{78E0EE07-D263-4AB6-831D-B1245BEBF31E}">
      <dsp:nvSpPr>
        <dsp:cNvPr id="0" name=""/>
        <dsp:cNvSpPr/>
      </dsp:nvSpPr>
      <dsp:spPr>
        <a:xfrm>
          <a:off x="2904501" y="3434476"/>
          <a:ext cx="2399959" cy="160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Лікарі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інтерни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2600" b="1" i="0" u="none" strike="noStrike" kern="1200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28</a:t>
          </a:r>
        </a:p>
      </dsp:txBody>
      <dsp:txXfrm>
        <a:off x="2904501" y="3434476"/>
        <a:ext cx="2399959" cy="1605488"/>
      </dsp:txXfrm>
    </dsp:sp>
    <dsp:sp modelId="{7831FC9A-B96F-4A16-8B8D-230E696F7B7C}">
      <dsp:nvSpPr>
        <dsp:cNvPr id="0" name=""/>
        <dsp:cNvSpPr/>
      </dsp:nvSpPr>
      <dsp:spPr>
        <a:xfrm>
          <a:off x="5805116" y="3455788"/>
          <a:ext cx="2399959" cy="160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Середні медичні працівники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21</a:t>
          </a:r>
        </a:p>
      </dsp:txBody>
      <dsp:txXfrm>
        <a:off x="5805116" y="3455788"/>
        <a:ext cx="2399959" cy="16054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48438-27EE-4FBE-BADA-2DEA7D36912C}">
      <dsp:nvSpPr>
        <dsp:cNvPr id="0" name=""/>
        <dsp:cNvSpPr/>
      </dsp:nvSpPr>
      <dsp:spPr>
        <a:xfrm>
          <a:off x="1934767" y="0"/>
          <a:ext cx="2171897" cy="69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У трьох лікарнях існують стаціонарні реабілітаційні відділення на 110 ліжок:</a:t>
          </a:r>
          <a:endParaRPr lang="uk-UA" sz="1300" kern="1200" dirty="0"/>
        </a:p>
      </dsp:txBody>
      <dsp:txXfrm>
        <a:off x="1968557" y="33790"/>
        <a:ext cx="2104317" cy="624607"/>
      </dsp:txXfrm>
    </dsp:sp>
    <dsp:sp modelId="{B90AFECF-20DC-4696-BEDB-B8FE50981E2F}">
      <dsp:nvSpPr>
        <dsp:cNvPr id="0" name=""/>
        <dsp:cNvSpPr/>
      </dsp:nvSpPr>
      <dsp:spPr>
        <a:xfrm>
          <a:off x="1930575" y="728236"/>
          <a:ext cx="2171897" cy="69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ЦМЛ - 30  ліжок;</a:t>
          </a:r>
          <a:endParaRPr lang="uk-UA" sz="1300" kern="1200"/>
        </a:p>
      </dsp:txBody>
      <dsp:txXfrm>
        <a:off x="1964365" y="762026"/>
        <a:ext cx="2104317" cy="624607"/>
      </dsp:txXfrm>
    </dsp:sp>
    <dsp:sp modelId="{66D11D96-B2AC-4B45-A25D-DC00B4913A1C}">
      <dsp:nvSpPr>
        <dsp:cNvPr id="0" name=""/>
        <dsp:cNvSpPr/>
      </dsp:nvSpPr>
      <dsp:spPr>
        <a:xfrm>
          <a:off x="1930575" y="1455033"/>
          <a:ext cx="2171897" cy="69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ЛШМД - 40 ліжок;</a:t>
          </a:r>
          <a:endParaRPr lang="uk-UA" sz="1300" kern="1200"/>
        </a:p>
      </dsp:txBody>
      <dsp:txXfrm>
        <a:off x="1964365" y="1488823"/>
        <a:ext cx="2104317" cy="624607"/>
      </dsp:txXfrm>
    </dsp:sp>
    <dsp:sp modelId="{17B57BD5-C68A-4068-9E09-60279B1DFC6F}">
      <dsp:nvSpPr>
        <dsp:cNvPr id="0" name=""/>
        <dsp:cNvSpPr/>
      </dsp:nvSpPr>
      <dsp:spPr>
        <a:xfrm>
          <a:off x="1930575" y="2181830"/>
          <a:ext cx="2171897" cy="69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ДМЛ -  40 ліжок</a:t>
          </a:r>
          <a:endParaRPr lang="uk-UA" sz="1300" kern="1200"/>
        </a:p>
      </dsp:txBody>
      <dsp:txXfrm>
        <a:off x="1964365" y="2215620"/>
        <a:ext cx="2104317" cy="624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DCC6E-699E-46B8-BE20-AF7A25B033F6}">
      <dsp:nvSpPr>
        <dsp:cNvPr id="0" name=""/>
        <dsp:cNvSpPr/>
      </dsp:nvSpPr>
      <dsp:spPr>
        <a:xfrm>
          <a:off x="487091" y="2053"/>
          <a:ext cx="4058542" cy="2029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Стаціонарну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реабілітаційну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медичну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допомогу</a:t>
          </a:r>
          <a:r>
            <a:rPr lang="ru-RU" sz="1900" b="1" kern="1200" dirty="0" smtClean="0"/>
            <a:t> за 1 квартал 2025 року </a:t>
          </a:r>
          <a:r>
            <a:rPr lang="ru-RU" sz="1900" b="1" kern="1200" dirty="0" err="1" smtClean="0"/>
            <a:t>отримали</a:t>
          </a:r>
          <a:r>
            <a:rPr lang="ru-RU" sz="1900" b="1" kern="1200" dirty="0" smtClean="0"/>
            <a:t> 701 особа в </a:t>
          </a:r>
          <a:r>
            <a:rPr lang="ru-RU" sz="1900" b="1" kern="1200" dirty="0" err="1" smtClean="0"/>
            <a:t>т.ч</a:t>
          </a:r>
          <a:r>
            <a:rPr lang="ru-RU" sz="1900" b="1" kern="1200" dirty="0" smtClean="0"/>
            <a:t>. 321 </a:t>
          </a:r>
          <a:r>
            <a:rPr lang="ru-RU" sz="1900" b="1" kern="1200" dirty="0" err="1" smtClean="0"/>
            <a:t>дитина</a:t>
          </a:r>
          <a:r>
            <a:rPr lang="ru-RU" sz="1900" b="1" kern="1200" dirty="0" smtClean="0"/>
            <a:t>, </a:t>
          </a:r>
          <a:r>
            <a:rPr lang="ru-RU" sz="1900" b="1" kern="1200" dirty="0" err="1" smtClean="0"/>
            <a:t>що</a:t>
          </a:r>
          <a:r>
            <a:rPr lang="ru-RU" sz="1900" b="1" kern="1200" dirty="0" smtClean="0"/>
            <a:t>  на 0,4% </a:t>
          </a:r>
          <a:r>
            <a:rPr lang="ru-RU" sz="1900" b="1" kern="1200" dirty="0" err="1" smtClean="0"/>
            <a:t>більше</a:t>
          </a:r>
          <a:r>
            <a:rPr lang="ru-RU" sz="1900" b="1" kern="1200" dirty="0" smtClean="0"/>
            <a:t> </a:t>
          </a:r>
          <a:r>
            <a:rPr lang="ru-RU" sz="1900" b="1" kern="1200" dirty="0" err="1" smtClean="0"/>
            <a:t>ніж</a:t>
          </a:r>
          <a:r>
            <a:rPr lang="ru-RU" sz="1900" b="1" kern="1200" dirty="0" smtClean="0"/>
            <a:t> у 2024 </a:t>
          </a:r>
          <a:r>
            <a:rPr lang="ru-RU" sz="1900" b="1" kern="1200" dirty="0" err="1" smtClean="0"/>
            <a:t>році</a:t>
          </a:r>
          <a:r>
            <a:rPr lang="ru-RU" sz="1900" b="1" kern="1200" dirty="0" smtClean="0"/>
            <a:t>  (698, в </a:t>
          </a:r>
          <a:r>
            <a:rPr lang="ru-RU" sz="1900" b="1" kern="1200" dirty="0" err="1" smtClean="0"/>
            <a:t>т.ч</a:t>
          </a:r>
          <a:r>
            <a:rPr lang="ru-RU" sz="1900" b="1" kern="1200" dirty="0" smtClean="0"/>
            <a:t>. 323 </a:t>
          </a:r>
          <a:r>
            <a:rPr lang="ru-RU" sz="1900" b="1" kern="1200" dirty="0" err="1" smtClean="0"/>
            <a:t>дитини</a:t>
          </a:r>
          <a:r>
            <a:rPr lang="ru-RU" sz="1900" b="1" kern="1200" dirty="0" smtClean="0"/>
            <a:t>). </a:t>
          </a:r>
          <a:r>
            <a:rPr lang="ru-RU" sz="1900" b="1" kern="1200" dirty="0" err="1" smtClean="0"/>
            <a:t>Хворими</a:t>
          </a:r>
          <a:r>
            <a:rPr lang="ru-RU" sz="1900" b="1" kern="1200" dirty="0" smtClean="0"/>
            <a:t> проведено 10174 </a:t>
          </a:r>
          <a:r>
            <a:rPr lang="ru-RU" sz="1900" b="1" kern="1200" dirty="0" err="1" smtClean="0"/>
            <a:t>ліжко-днів</a:t>
          </a:r>
          <a:r>
            <a:rPr lang="ru-RU" sz="1900" b="1" kern="1200" dirty="0" smtClean="0"/>
            <a:t> (9887 у 2024 </a:t>
          </a:r>
          <a:r>
            <a:rPr lang="ru-RU" sz="1900" b="1" kern="1200" dirty="0" err="1" smtClean="0"/>
            <a:t>році</a:t>
          </a:r>
          <a:r>
            <a:rPr lang="ru-RU" sz="1900" b="1" kern="1200" dirty="0" smtClean="0"/>
            <a:t>).</a:t>
          </a:r>
          <a:endParaRPr lang="uk-UA" sz="1900" kern="1200" dirty="0"/>
        </a:p>
      </dsp:txBody>
      <dsp:txXfrm>
        <a:off x="546526" y="61488"/>
        <a:ext cx="3939672" cy="1910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3C342-D07C-48CD-8B13-50CF8E479959}">
      <dsp:nvSpPr>
        <dsp:cNvPr id="0" name=""/>
        <dsp:cNvSpPr/>
      </dsp:nvSpPr>
      <dsp:spPr>
        <a:xfrm>
          <a:off x="0" y="46708"/>
          <a:ext cx="45720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За реабілітаційним напрямком працюють 18 фізичних терапевтів, 9 </a:t>
          </a:r>
          <a:r>
            <a:rPr lang="uk-UA" sz="1700" b="1" kern="1200" dirty="0" err="1" smtClean="0"/>
            <a:t>ерготерапевтів</a:t>
          </a:r>
          <a:r>
            <a:rPr lang="uk-UA" sz="1700" b="1" kern="1200" dirty="0" smtClean="0"/>
            <a:t> та 11 лікарів фізичної та реабілітаційної медицини.</a:t>
          </a:r>
          <a:endParaRPr lang="uk-UA" sz="1700" kern="1200" dirty="0"/>
        </a:p>
      </dsp:txBody>
      <dsp:txXfrm>
        <a:off x="56315" y="103023"/>
        <a:ext cx="4459370" cy="10409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AECF5-5A3E-499F-B008-65A5D3BCCB04}">
      <dsp:nvSpPr>
        <dsp:cNvPr id="0" name=""/>
        <dsp:cNvSpPr/>
      </dsp:nvSpPr>
      <dsp:spPr>
        <a:xfrm>
          <a:off x="0" y="0"/>
          <a:ext cx="3312368" cy="789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 1 квартал 2025 року амбулаторно </a:t>
          </a:r>
          <a:r>
            <a:rPr lang="ru-RU" sz="1800" b="1" kern="1200" dirty="0" err="1" smtClean="0"/>
            <a:t>проліковано</a:t>
          </a:r>
          <a:r>
            <a:rPr lang="ru-RU" sz="1800" b="1" kern="1200" dirty="0" smtClean="0"/>
            <a:t> 843 особи.</a:t>
          </a:r>
          <a:endParaRPr lang="uk-UA" sz="1800" kern="1200" dirty="0"/>
        </a:p>
      </dsp:txBody>
      <dsp:txXfrm>
        <a:off x="38556" y="38556"/>
        <a:ext cx="3235256" cy="712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4D01E-A151-4667-834C-D0B2F12CA66A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1D7F2-0048-4351-A120-AA34C299817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5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БТІ не зроблено!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3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9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БТІ не зроблено!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1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uk-UA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У БТІ Не готово</a:t>
            </a:r>
            <a:endParaRPr lang="ru-RU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F7EAB73-B007-4D79-9419-8A078CBE4EC5}" type="slidenum">
              <a:rPr lang="ru-RU" sz="1200">
                <a:latin typeface="Calibri" pitchFamily="34" charset="0"/>
              </a:rPr>
              <a:pPr algn="r" eaLnBrk="1" hangingPunct="1"/>
              <a:t>8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2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 БТІ не готово!!!!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6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Роботу по плану у БТІ не готово!!!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7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1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7DD1-0991-4690-B7A3-7765AC7E3152}" type="datetimeFigureOut">
              <a:rPr lang="ru-RU"/>
              <a:pPr>
                <a:defRPr/>
              </a:pPr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BB0A-8BB7-4D3E-B6E4-1231F2E94B3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8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936EA1-3124-408C-A4CA-0EE50005E4A7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4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chart" Target="../charts/chart15.xml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chart" Target="../charts/chart21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chart" Target="../charts/char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chart" Target="../charts/chart22.xml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4.xml"/><Relationship Id="rId5" Type="http://schemas.openxmlformats.org/officeDocument/2006/relationships/image" Target="../media/image31.jpeg"/><Relationship Id="rId4" Type="http://schemas.openxmlformats.org/officeDocument/2006/relationships/chart" Target="../charts/chart23.xml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29.xml"/><Relationship Id="rId7" Type="http://schemas.openxmlformats.org/officeDocument/2006/relationships/chart" Target="../charts/chart32.xml"/><Relationship Id="rId12" Type="http://schemas.openxmlformats.org/officeDocument/2006/relationships/image" Target="../media/image38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11" Type="http://schemas.openxmlformats.org/officeDocument/2006/relationships/image" Target="../media/image37.jpeg"/><Relationship Id="rId5" Type="http://schemas.openxmlformats.org/officeDocument/2006/relationships/chart" Target="../charts/chart31.xml"/><Relationship Id="rId10" Type="http://schemas.openxmlformats.org/officeDocument/2006/relationships/chart" Target="../charts/chart35.xml"/><Relationship Id="rId4" Type="http://schemas.openxmlformats.org/officeDocument/2006/relationships/chart" Target="../charts/chart30.xml"/><Relationship Id="rId9" Type="http://schemas.openxmlformats.org/officeDocument/2006/relationships/chart" Target="../charts/char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image" Target="../media/image46.jpg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61.jpeg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957" y="404664"/>
            <a:ext cx="8496944" cy="2880320"/>
          </a:xfrm>
        </p:spPr>
        <p:txBody>
          <a:bodyPr>
            <a:noAutofit/>
          </a:bodyPr>
          <a:lstStyle/>
          <a:p>
            <a:r>
              <a:rPr lang="uk-UA" sz="320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Підсумки роботи</a:t>
            </a:r>
            <a:r>
              <a:rPr lang="uk-UA" sz="320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lang="uk-UA" sz="320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закладів охорони здоров</a:t>
            </a:r>
            <a:r>
              <a:rPr lang="en-US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’</a:t>
            </a:r>
            <a:r>
              <a:rPr lang="uk-UA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я</a:t>
            </a:r>
            <a:br>
              <a:rPr lang="uk-UA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uk-UA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міста Кропивницького</a:t>
            </a:r>
            <a:b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за І квартал 2025 року</a:t>
            </a:r>
            <a:endParaRPr lang="ru-RU" sz="3200" dirty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3142" y="5706616"/>
            <a:ext cx="5724525" cy="96274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1600" b="1" dirty="0">
                <a:ln w="50800"/>
                <a:solidFill>
                  <a:schemeClr val="bg1"/>
                </a:solidFill>
                <a:latin typeface="Tahoma" pitchFamily="34" charset="0"/>
                <a:ea typeface="Times New Roman"/>
                <a:cs typeface="Tahoma" pitchFamily="34" charset="0"/>
              </a:rPr>
              <a:t>УПРАВЛІННЯ  ОХОРОНИ  ЗДОРОВ’Я</a:t>
            </a:r>
            <a:endParaRPr lang="ru-RU" sz="1600" b="1" dirty="0">
              <a:ln w="50800"/>
              <a:solidFill>
                <a:schemeClr val="bg1"/>
              </a:solidFill>
              <a:latin typeface="Tahoma" pitchFamily="34" charset="0"/>
              <a:ea typeface="Times New Roman"/>
              <a:cs typeface="Tahoma" pitchFamily="34" charset="0"/>
            </a:endParaRPr>
          </a:p>
          <a:p>
            <a:r>
              <a:rPr lang="uk-UA" sz="1600" b="1" dirty="0" smtClean="0">
                <a:ln w="50800"/>
                <a:solidFill>
                  <a:schemeClr val="bg1"/>
                </a:solidFill>
                <a:latin typeface="Tahoma" pitchFamily="34" charset="0"/>
                <a:ea typeface="Times New Roman"/>
                <a:cs typeface="Tahoma" pitchFamily="34" charset="0"/>
              </a:rPr>
              <a:t>КРОПИВНИЦЬКОЇ</a:t>
            </a:r>
            <a:endParaRPr lang="uk-UA" sz="1600" b="1" dirty="0">
              <a:ln w="50800"/>
              <a:solidFill>
                <a:schemeClr val="bg1"/>
              </a:solidFill>
              <a:latin typeface="Tahoma" pitchFamily="34" charset="0"/>
              <a:ea typeface="Times New Roman"/>
              <a:cs typeface="Tahoma" pitchFamily="34" charset="0"/>
            </a:endParaRPr>
          </a:p>
          <a:p>
            <a:r>
              <a:rPr lang="uk-UA" sz="1600" b="1" dirty="0" smtClean="0">
                <a:ln w="50800"/>
                <a:solidFill>
                  <a:schemeClr val="bg1"/>
                </a:solidFill>
                <a:latin typeface="Tahoma" pitchFamily="34" charset="0"/>
                <a:ea typeface="Times New Roman"/>
                <a:cs typeface="Tahoma" pitchFamily="34" charset="0"/>
              </a:rPr>
              <a:t>МІСЬКОЇ РАДИ</a:t>
            </a:r>
            <a:endParaRPr lang="ru-RU" sz="1600" b="1" dirty="0" smtClean="0">
              <a:ln w="50800"/>
              <a:solidFill>
                <a:schemeClr val="bg1"/>
              </a:solidFill>
              <a:latin typeface="Tahoma" pitchFamily="34" charset="0"/>
              <a:ea typeface="Times New Roman"/>
              <a:cs typeface="Tahoma" pitchFamily="34" charset="0"/>
            </a:endParaRPr>
          </a:p>
        </p:txBody>
      </p:sp>
      <p:pic>
        <p:nvPicPr>
          <p:cNvPr id="1026" name="Picture 2" descr="E:\Мои документы\Downloads\simejnij-620x2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67" y="3429000"/>
            <a:ext cx="59055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Серед</a:t>
            </a:r>
            <a:r>
              <a:rPr lang="uk-UA" sz="3600" dirty="0"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3600" u="sng" dirty="0">
                <a:solidFill>
                  <a:srgbClr val="C00000"/>
                </a:solidFill>
                <a:effectLst/>
                <a:latin typeface="Times New Roman"/>
              </a:rPr>
              <a:t>підлітків</a:t>
            </a:r>
            <a:r>
              <a:rPr lang="uk-UA" sz="3600" dirty="0"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показники поширеності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та захворюваності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2800" dirty="0">
                <a:solidFill>
                  <a:prstClr val="black"/>
                </a:solidFill>
                <a:effectLst/>
                <a:latin typeface="Times New Roman"/>
              </a:rPr>
              <a:t>(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на </a:t>
            </a:r>
            <a:r>
              <a:rPr lang="uk-UA" sz="2700" dirty="0" smtClean="0">
                <a:solidFill>
                  <a:prstClr val="black"/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Поширеність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1556792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захворюваність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03980302"/>
              </p:ext>
            </p:extLst>
          </p:nvPr>
        </p:nvGraphicFramePr>
        <p:xfrm>
          <a:off x="142129" y="2048538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72822766"/>
              </p:ext>
            </p:extLst>
          </p:nvPr>
        </p:nvGraphicFramePr>
        <p:xfrm>
          <a:off x="4516622" y="1813383"/>
          <a:ext cx="4644008" cy="395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14" descr="E:\Мои документы\Downloads\041simp.jpg.300x300_q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84088"/>
            <a:ext cx="1917617" cy="137802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ои документы\Downloads\image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08" y="5384088"/>
            <a:ext cx="1931492" cy="1378024"/>
          </a:xfrm>
          <a:prstGeom prst="rect">
            <a:avLst/>
          </a:prstGeom>
          <a:noFill/>
          <a:ln w="2222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4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>
                    <a:lumMod val="75000"/>
                  </a:schemeClr>
                </a:solidFill>
              </a:rPr>
              <a:t>Поширеність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00808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>
                    <a:lumMod val="75000"/>
                  </a:schemeClr>
                </a:solidFill>
              </a:rPr>
              <a:t>захворюваність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93956607"/>
              </p:ext>
            </p:extLst>
          </p:nvPr>
        </p:nvGraphicFramePr>
        <p:xfrm>
          <a:off x="467544" y="2348880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72049733"/>
              </p:ext>
            </p:extLst>
          </p:nvPr>
        </p:nvGraphicFramePr>
        <p:xfrm>
          <a:off x="5004048" y="2276872"/>
          <a:ext cx="41399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2" descr="images (4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14429"/>
            <a:ext cx="25193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E:\Мои документы\Downloads\detskaya_medic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89376"/>
            <a:ext cx="1922512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Мои документы\Downloads\images (9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376"/>
            <a:ext cx="2016224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107504" y="80436"/>
            <a:ext cx="9144000" cy="1508105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vert="horz" wrap="squar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Показники</a:t>
            </a: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поширеності</a:t>
            </a: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та захворюваності </a:t>
            </a:r>
            <a: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  <a:t>дитячого населення </a:t>
            </a:r>
            <a:b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uk-UA" sz="2400" dirty="0" smtClean="0">
                <a:solidFill>
                  <a:schemeClr val="bg1"/>
                </a:solidFill>
                <a:effectLst/>
                <a:latin typeface="+mn-lt"/>
              </a:rPr>
              <a:t>(на 100 тис. відповідного населення)</a:t>
            </a: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3050"/>
            <a:ext cx="496855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0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Показники  </a:t>
            </a:r>
            <a:br>
              <a:rPr lang="uk-UA" sz="40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</a:br>
            <a:r>
              <a:rPr lang="uk-UA" sz="40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онкологічної </a:t>
            </a: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служби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9155145"/>
              </p:ext>
            </p:extLst>
          </p:nvPr>
        </p:nvGraphicFramePr>
        <p:xfrm>
          <a:off x="16808" y="1508030"/>
          <a:ext cx="4747592" cy="302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6048042"/>
              </p:ext>
            </p:extLst>
          </p:nvPr>
        </p:nvGraphicFramePr>
        <p:xfrm>
          <a:off x="5094989" y="1548695"/>
          <a:ext cx="4047363" cy="270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E:\Мои документы\Downloads\1485867773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" y="140979"/>
            <a:ext cx="2034912" cy="131515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images (69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3027"/>
            <a:ext cx="1901207" cy="1315153"/>
          </a:xfrm>
          <a:prstGeom prst="rect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124050"/>
              </p:ext>
            </p:extLst>
          </p:nvPr>
        </p:nvGraphicFramePr>
        <p:xfrm>
          <a:off x="25184" y="4428001"/>
          <a:ext cx="4236582" cy="230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691648"/>
              </p:ext>
            </p:extLst>
          </p:nvPr>
        </p:nvGraphicFramePr>
        <p:xfrm>
          <a:off x="5419368" y="4149080"/>
          <a:ext cx="3617128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03" y="4324205"/>
            <a:ext cx="1833622" cy="128239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0"/>
          <p:cNvSpPr>
            <a:spLocks noGrp="1" noChangeArrowheads="1"/>
          </p:cNvSpPr>
          <p:nvPr>
            <p:ph sz="quarter" idx="2"/>
          </p:nvPr>
        </p:nvSpPr>
        <p:spPr>
          <a:xfrm>
            <a:off x="251520" y="2060848"/>
            <a:ext cx="8579296" cy="4536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u="sng" kern="0" dirty="0">
                <a:solidFill>
                  <a:sysClr val="windowText" lastClr="000000"/>
                </a:solidFill>
              </a:rPr>
              <a:t>З</a:t>
            </a:r>
            <a:r>
              <a:rPr kumimoji="0" lang="uk-UA" sz="2800" b="1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ниження</a:t>
            </a:r>
            <a:r>
              <a:rPr kumimoji="0" 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захворюваності: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dirty="0">
                <a:solidFill>
                  <a:schemeClr val="bg1"/>
                </a:solidFill>
              </a:rPr>
              <a:t>в</a:t>
            </a:r>
            <a:r>
              <a:rPr lang="uk-UA" b="1" dirty="0" smtClean="0">
                <a:solidFill>
                  <a:schemeClr val="bg1"/>
                </a:solidFill>
              </a:rPr>
              <a:t>ітряна </a:t>
            </a:r>
            <a:r>
              <a:rPr lang="uk-UA" b="1" dirty="0">
                <a:solidFill>
                  <a:schemeClr val="bg1"/>
                </a:solidFill>
              </a:rPr>
              <a:t>віспа (0 проти 271,46 у 2024 році),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dirty="0" smtClean="0">
                <a:solidFill>
                  <a:schemeClr val="bg1"/>
                </a:solidFill>
              </a:rPr>
              <a:t>хронічні </a:t>
            </a:r>
            <a:r>
              <a:rPr lang="uk-UA" b="1" dirty="0">
                <a:solidFill>
                  <a:schemeClr val="bg1"/>
                </a:solidFill>
              </a:rPr>
              <a:t>гепатити на 18,2% (16,05 проти 19,61 у 2024 році</a:t>
            </a:r>
            <a:r>
              <a:rPr lang="uk-UA" b="1" dirty="0" smtClean="0">
                <a:solidFill>
                  <a:schemeClr val="bg1"/>
                </a:solidFill>
              </a:rPr>
              <a:t>)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kumimoji="0" lang="uk-UA" sz="2400" b="1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Зростання захворюваності:</a:t>
            </a:r>
          </a:p>
          <a:p>
            <a:pPr marL="137160" indent="0">
              <a:buNone/>
            </a:pPr>
            <a:r>
              <a:rPr lang="uk-UA" sz="2000" b="1" dirty="0" err="1">
                <a:solidFill>
                  <a:schemeClr val="bg1"/>
                </a:solidFill>
              </a:rPr>
              <a:t>Г</a:t>
            </a:r>
            <a:r>
              <a:rPr lang="uk-UA" sz="2000" b="1" dirty="0" err="1" smtClean="0">
                <a:solidFill>
                  <a:schemeClr val="bg1"/>
                </a:solidFill>
              </a:rPr>
              <a:t>астроентероколіти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встановленої </a:t>
            </a:r>
            <a:r>
              <a:rPr lang="uk-UA" sz="2000" b="1" dirty="0" smtClean="0">
                <a:solidFill>
                  <a:schemeClr val="bg1"/>
                </a:solidFill>
              </a:rPr>
              <a:t>етіології  </a:t>
            </a:r>
            <a:r>
              <a:rPr lang="uk-UA" sz="2000" b="1" dirty="0">
                <a:solidFill>
                  <a:schemeClr val="bg1"/>
                </a:solidFill>
              </a:rPr>
              <a:t>на 33,3% (1,78 проти 1,34 у 2024 році);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Грип складає </a:t>
            </a:r>
            <a:r>
              <a:rPr lang="uk-UA" sz="2000" b="1" dirty="0">
                <a:solidFill>
                  <a:schemeClr val="bg1"/>
                </a:solidFill>
              </a:rPr>
              <a:t>122,14 проти 13,82 у 2024 </a:t>
            </a:r>
            <a:r>
              <a:rPr lang="uk-UA" sz="2000" b="1" dirty="0" smtClean="0">
                <a:solidFill>
                  <a:schemeClr val="bg1"/>
                </a:solidFill>
              </a:rPr>
              <a:t>році;</a:t>
            </a:r>
          </a:p>
          <a:p>
            <a:pPr marL="137160" indent="0">
              <a:buNone/>
            </a:pPr>
            <a:r>
              <a:rPr lang="uk-UA" sz="2000" b="1" dirty="0" err="1">
                <a:solidFill>
                  <a:schemeClr val="bg1"/>
                </a:solidFill>
              </a:rPr>
              <a:t>Г</a:t>
            </a:r>
            <a:r>
              <a:rPr lang="uk-UA" sz="2000" b="1" dirty="0" err="1" smtClean="0">
                <a:solidFill>
                  <a:schemeClr val="bg1"/>
                </a:solidFill>
              </a:rPr>
              <a:t>астроентероколіти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невстановленої </a:t>
            </a:r>
            <a:r>
              <a:rPr lang="uk-UA" sz="2000" b="1" dirty="0" smtClean="0">
                <a:solidFill>
                  <a:schemeClr val="bg1"/>
                </a:solidFill>
              </a:rPr>
              <a:t>етіології </a:t>
            </a:r>
            <a:r>
              <a:rPr lang="uk-UA" sz="2000" b="1" dirty="0">
                <a:solidFill>
                  <a:schemeClr val="bg1"/>
                </a:solidFill>
              </a:rPr>
              <a:t>на 50%  ( 1,78 проти 0,89);  </a:t>
            </a:r>
          </a:p>
          <a:p>
            <a:pPr marL="137160" indent="0"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ГРВІ </a:t>
            </a:r>
            <a:r>
              <a:rPr lang="uk-UA" sz="2000" b="1" dirty="0">
                <a:solidFill>
                  <a:schemeClr val="bg1"/>
                </a:solidFill>
              </a:rPr>
              <a:t>на 1,4% ( 5994,92 проти  5911,56 у 2024 році).</a:t>
            </a:r>
            <a:endParaRPr kumimoji="0" lang="uk-UA" sz="2000" b="1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Picture 66" descr="images (36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4994850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Мои документы\Downloads\random-160314165839-thumbnail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04256" cy="165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544012"/>
            <a:ext cx="6516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Показники інфекційної </a:t>
            </a:r>
          </a:p>
          <a:p>
            <a:pPr algn="ctr">
              <a:defRPr/>
            </a:pP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захворюваності </a:t>
            </a:r>
          </a:p>
        </p:txBody>
      </p:sp>
    </p:spTree>
    <p:extLst>
      <p:ext uri="{BB962C8B-B14F-4D97-AF65-F5344CB8AC3E}">
        <p14:creationId xmlns:p14="http://schemas.microsoft.com/office/powerpoint/2010/main" val="36435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0"/>
            <a:ext cx="5364633" cy="1124744"/>
          </a:xfrm>
        </p:spPr>
        <p:txBody>
          <a:bodyPr>
            <a:noAutofit/>
          </a:bodyPr>
          <a:lstStyle/>
          <a:p>
            <a:r>
              <a:rPr lang="uk-UA" sz="4000" u="sng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Імунізація населення </a:t>
            </a:r>
            <a:r>
              <a:rPr lang="uk-UA" sz="4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профщеплення</a:t>
            </a:r>
            <a:r>
              <a:rPr lang="uk-UA" sz="4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проти:</a:t>
            </a:r>
            <a:endParaRPr lang="ru-RU" sz="4000" dirty="0">
              <a:solidFill>
                <a:srgbClr val="0033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3821618"/>
            <a:ext cx="2818656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rgbClr val="0033CC"/>
                </a:solidFill>
              </a:rPr>
              <a:t>Туберкульозу</a:t>
            </a:r>
            <a:endParaRPr lang="ru-RU" b="1" cap="none" dirty="0">
              <a:solidFill>
                <a:srgbClr val="0033CC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half" idx="3"/>
          </p:nvPr>
        </p:nvSpPr>
        <p:spPr>
          <a:xfrm>
            <a:off x="5479988" y="1289825"/>
            <a:ext cx="2016224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rgbClr val="0033CC"/>
                </a:solidFill>
              </a:rPr>
              <a:t>Кору</a:t>
            </a:r>
            <a:endParaRPr lang="ru-RU" b="1" cap="none" dirty="0">
              <a:solidFill>
                <a:srgbClr val="0033CC"/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sz="quarter" idx="2"/>
          </p:nvPr>
        </p:nvSpPr>
        <p:spPr>
          <a:xfrm>
            <a:off x="1187624" y="1332837"/>
            <a:ext cx="2818656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rgbClr val="0033CC"/>
                </a:solidFill>
              </a:rPr>
              <a:t>Дифтерії</a:t>
            </a:r>
            <a:endParaRPr lang="ru-RU" b="1" cap="none" dirty="0">
              <a:solidFill>
                <a:srgbClr val="0033CC"/>
              </a:solidFill>
            </a:endParaRPr>
          </a:p>
        </p:txBody>
      </p:sp>
      <p:sp>
        <p:nvSpPr>
          <p:cNvPr id="16" name="Текст 2"/>
          <p:cNvSpPr>
            <a:spLocks noGrp="1"/>
          </p:cNvSpPr>
          <p:nvPr>
            <p:ph sz="quarter" idx="4"/>
          </p:nvPr>
        </p:nvSpPr>
        <p:spPr>
          <a:xfrm>
            <a:off x="5897156" y="3876745"/>
            <a:ext cx="2818656" cy="597744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uk-UA" b="1" cap="none" dirty="0" smtClean="0">
                <a:solidFill>
                  <a:srgbClr val="0033CC"/>
                </a:solidFill>
              </a:rPr>
              <a:t>Поліомієліту</a:t>
            </a:r>
            <a:endParaRPr lang="ru-RU" b="1" cap="none" dirty="0">
              <a:solidFill>
                <a:srgbClr val="0033CC"/>
              </a:solidFill>
            </a:endParaRPr>
          </a:p>
        </p:txBody>
      </p:sp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13434"/>
              </p:ext>
            </p:extLst>
          </p:nvPr>
        </p:nvGraphicFramePr>
        <p:xfrm>
          <a:off x="3686931" y="1847277"/>
          <a:ext cx="529208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768734"/>
              </p:ext>
            </p:extLst>
          </p:nvPr>
        </p:nvGraphicFramePr>
        <p:xfrm>
          <a:off x="126566" y="1794748"/>
          <a:ext cx="4292364" cy="212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136339"/>
              </p:ext>
            </p:extLst>
          </p:nvPr>
        </p:nvGraphicFramePr>
        <p:xfrm>
          <a:off x="4644008" y="4310188"/>
          <a:ext cx="4499992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15" descr="vacunas-niñ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52" y="117439"/>
            <a:ext cx="1764159" cy="1265885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документы\Downloads\beremennost-i-privivka-ot-grippa_22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6" y="117439"/>
            <a:ext cx="1800200" cy="1246528"/>
          </a:xfrm>
          <a:prstGeom prst="rect">
            <a:avLst/>
          </a:prstGeom>
          <a:noFill/>
          <a:ln w="412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008774"/>
              </p:ext>
            </p:extLst>
          </p:nvPr>
        </p:nvGraphicFramePr>
        <p:xfrm>
          <a:off x="347126" y="4432652"/>
          <a:ext cx="4716016" cy="234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183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97945"/>
            <a:ext cx="6922680" cy="810775"/>
          </a:xfrm>
        </p:spPr>
        <p:txBody>
          <a:bodyPr>
            <a:noAutofit/>
          </a:bodyPr>
          <a:lstStyle/>
          <a:p>
            <a:r>
              <a:rPr lang="uk-UA" sz="48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Стаціонарна </a:t>
            </a:r>
            <a:r>
              <a:rPr lang="uk-UA" sz="48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допомога</a:t>
            </a:r>
            <a:endParaRPr lang="ru-RU" sz="4800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02829131"/>
              </p:ext>
            </p:extLst>
          </p:nvPr>
        </p:nvGraphicFramePr>
        <p:xfrm>
          <a:off x="107504" y="1124744"/>
          <a:ext cx="5209296" cy="342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1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61959069"/>
              </p:ext>
            </p:extLst>
          </p:nvPr>
        </p:nvGraphicFramePr>
        <p:xfrm>
          <a:off x="5004048" y="4077073"/>
          <a:ext cx="4139952" cy="271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9" descr="images (6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9" y="188950"/>
            <a:ext cx="1907705" cy="1067721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037304"/>
              </p:ext>
            </p:extLst>
          </p:nvPr>
        </p:nvGraphicFramePr>
        <p:xfrm>
          <a:off x="132224" y="4149080"/>
          <a:ext cx="3143632" cy="26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863795"/>
              </p:ext>
            </p:extLst>
          </p:nvPr>
        </p:nvGraphicFramePr>
        <p:xfrm>
          <a:off x="4499992" y="980728"/>
          <a:ext cx="445459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Picture 5" descr="images (50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93" y="4161539"/>
            <a:ext cx="2042156" cy="1284320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00576" y="5517257"/>
            <a:ext cx="2016224" cy="1200932"/>
          </a:xfrm>
          <a:prstGeom prst="rect">
            <a:avLst/>
          </a:prstGeom>
          <a:noFill/>
          <a:ln w="34925">
            <a:solidFill>
              <a:srgbClr val="0033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6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864096"/>
          </a:xfrm>
        </p:spPr>
        <p:txBody>
          <a:bodyPr>
            <a:noAutofit/>
          </a:bodyPr>
          <a:lstStyle/>
          <a:p>
            <a:r>
              <a:rPr lang="uk-UA" sz="48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Хірургічна допомога</a:t>
            </a:r>
            <a:endParaRPr lang="ru-RU" sz="4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58124801"/>
              </p:ext>
            </p:extLst>
          </p:nvPr>
        </p:nvGraphicFramePr>
        <p:xfrm>
          <a:off x="207203" y="1412776"/>
          <a:ext cx="508487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974623"/>
              </p:ext>
            </p:extLst>
          </p:nvPr>
        </p:nvGraphicFramePr>
        <p:xfrm>
          <a:off x="4788024" y="3645024"/>
          <a:ext cx="4261792" cy="308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25478"/>
            <a:ext cx="2857500" cy="190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17" y="1268760"/>
            <a:ext cx="2979415" cy="29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8017"/>
            <a:ext cx="9142307" cy="548680"/>
          </a:xfrm>
        </p:spPr>
        <p:txBody>
          <a:bodyPr>
            <a:noAutofit/>
          </a:bodyPr>
          <a:lstStyle/>
          <a:p>
            <a:r>
              <a:rPr lang="uk-UA" sz="2600" u="sng" dirty="0">
                <a:solidFill>
                  <a:srgbClr val="0000FF"/>
                </a:solidFill>
                <a:effectLst/>
                <a:latin typeface="Times New Roman"/>
              </a:rPr>
              <a:t>Робота </a:t>
            </a:r>
            <a:r>
              <a:rPr lang="uk-UA" sz="2600" u="sng" dirty="0" smtClean="0">
                <a:solidFill>
                  <a:srgbClr val="0000FF"/>
                </a:solidFill>
                <a:effectLst/>
                <a:latin typeface="Times New Roman"/>
              </a:rPr>
              <a:t>акушерсько-гінекологічної та педіатричної служб</a:t>
            </a:r>
            <a:endParaRPr lang="ru-RU" sz="2600" u="sng" dirty="0">
              <a:solidFill>
                <a:srgbClr val="0000FF"/>
              </a:solidFill>
            </a:endParaRPr>
          </a:p>
        </p:txBody>
      </p:sp>
      <p:graphicFrame>
        <p:nvGraphicFramePr>
          <p:cNvPr id="14" name="Объект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56349858"/>
              </p:ext>
            </p:extLst>
          </p:nvPr>
        </p:nvGraphicFramePr>
        <p:xfrm>
          <a:off x="35423" y="1311192"/>
          <a:ext cx="4932040" cy="176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91506073"/>
              </p:ext>
            </p:extLst>
          </p:nvPr>
        </p:nvGraphicFramePr>
        <p:xfrm>
          <a:off x="4507326" y="2673213"/>
          <a:ext cx="465441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904629"/>
              </p:ext>
            </p:extLst>
          </p:nvPr>
        </p:nvGraphicFramePr>
        <p:xfrm>
          <a:off x="4650126" y="5351822"/>
          <a:ext cx="4499992" cy="150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64754"/>
              </p:ext>
            </p:extLst>
          </p:nvPr>
        </p:nvGraphicFramePr>
        <p:xfrm>
          <a:off x="5259595" y="3930746"/>
          <a:ext cx="3757075" cy="158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10" descr="images (18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26" y="2934642"/>
            <a:ext cx="1491504" cy="97405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136609"/>
              </p:ext>
            </p:extLst>
          </p:nvPr>
        </p:nvGraphicFramePr>
        <p:xfrm>
          <a:off x="5146166" y="836712"/>
          <a:ext cx="38538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5423" y="397726"/>
            <a:ext cx="4023772" cy="86409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600" u="sng" dirty="0" smtClean="0">
                <a:solidFill>
                  <a:schemeClr val="bg1"/>
                </a:solidFill>
                <a:effectLst/>
                <a:latin typeface="Times New Roman"/>
              </a:rPr>
              <a:t>За даними </a:t>
            </a:r>
          </a:p>
          <a:p>
            <a:r>
              <a:rPr lang="uk-UA" sz="2600" u="sng" dirty="0" smtClean="0">
                <a:solidFill>
                  <a:srgbClr val="FF0000"/>
                </a:solidFill>
                <a:effectLst/>
                <a:latin typeface="Times New Roman"/>
              </a:rPr>
              <a:t>Пологового відділення</a:t>
            </a:r>
            <a:endParaRPr lang="ru-RU" sz="2600" u="sng" dirty="0">
              <a:solidFill>
                <a:srgbClr val="FF00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126247" y="327813"/>
            <a:ext cx="4023772" cy="5994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600" u="sng" dirty="0" smtClean="0">
                <a:solidFill>
                  <a:schemeClr val="bg1"/>
                </a:solidFill>
                <a:effectLst/>
                <a:latin typeface="Times New Roman"/>
              </a:rPr>
              <a:t>За даними </a:t>
            </a:r>
            <a:r>
              <a:rPr lang="uk-UA" sz="2600" u="sng" dirty="0" err="1" smtClean="0">
                <a:solidFill>
                  <a:srgbClr val="FF0000"/>
                </a:solidFill>
                <a:effectLst/>
                <a:latin typeface="Times New Roman"/>
              </a:rPr>
              <a:t>РАЦСу</a:t>
            </a:r>
            <a:endParaRPr lang="ru-RU" sz="2600" u="sng" dirty="0">
              <a:solidFill>
                <a:srgbClr val="FF0000"/>
              </a:solidFill>
            </a:endParaRPr>
          </a:p>
        </p:txBody>
      </p:sp>
      <p:graphicFrame>
        <p:nvGraphicFramePr>
          <p:cNvPr id="18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149380"/>
              </p:ext>
            </p:extLst>
          </p:nvPr>
        </p:nvGraphicFramePr>
        <p:xfrm>
          <a:off x="147026" y="4349709"/>
          <a:ext cx="3912169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515923"/>
              </p:ext>
            </p:extLst>
          </p:nvPr>
        </p:nvGraphicFramePr>
        <p:xfrm>
          <a:off x="164061" y="3232069"/>
          <a:ext cx="3673770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086860"/>
              </p:ext>
            </p:extLst>
          </p:nvPr>
        </p:nvGraphicFramePr>
        <p:xfrm>
          <a:off x="53720" y="5514207"/>
          <a:ext cx="4499992" cy="142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3" name="Picture 15" descr="скачанные файлы (3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92" y="583600"/>
            <a:ext cx="1366255" cy="95060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9002"/>
          <a:stretch/>
        </p:blipFill>
        <p:spPr>
          <a:xfrm>
            <a:off x="3836069" y="4243765"/>
            <a:ext cx="1656184" cy="1012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9128" y="2986786"/>
            <a:ext cx="208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Інформація у проміле</a:t>
            </a:r>
            <a:endParaRPr lang="uk-UA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5146166" y="2465374"/>
            <a:ext cx="208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Інформація у проміле</a:t>
            </a:r>
            <a:endParaRPr lang="uk-UA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206"/>
            <a:ext cx="8280920" cy="707678"/>
          </a:xfrm>
        </p:spPr>
        <p:txBody>
          <a:bodyPr>
            <a:normAutofit/>
          </a:bodyPr>
          <a:lstStyle/>
          <a:p>
            <a:r>
              <a:rPr lang="uk-UA" sz="3600" u="sng" dirty="0" smtClean="0">
                <a:solidFill>
                  <a:srgbClr val="0000FF"/>
                </a:solidFill>
                <a:effectLst/>
                <a:latin typeface="+mn-lt"/>
              </a:rPr>
              <a:t>Амбулаторно-поліклінічна допомога</a:t>
            </a:r>
            <a:endParaRPr lang="ru-RU" sz="3600" u="sng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06360"/>
            <a:ext cx="4536504" cy="838464"/>
          </a:xfrm>
        </p:spPr>
        <p:txBody>
          <a:bodyPr>
            <a:noAutofit/>
          </a:bodyPr>
          <a:lstStyle/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Виявлено захворювань 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при Проведенні профілактичних оглядів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half" idx="3"/>
          </p:nvPr>
        </p:nvSpPr>
        <p:spPr>
          <a:xfrm>
            <a:off x="4427984" y="2103362"/>
            <a:ext cx="4711711" cy="965598"/>
          </a:xfrm>
        </p:spPr>
        <p:txBody>
          <a:bodyPr>
            <a:normAutofit/>
          </a:bodyPr>
          <a:lstStyle/>
          <a:p>
            <a:pPr algn="ctr"/>
            <a:r>
              <a:rPr lang="uk-UA" sz="1600" b="1" u="sng" dirty="0" smtClean="0">
                <a:solidFill>
                  <a:schemeClr val="bg1"/>
                </a:solidFill>
              </a:rPr>
              <a:t>Проліковані в </a:t>
            </a:r>
          </a:p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денних стаціонарах </a:t>
            </a:r>
            <a:r>
              <a:rPr lang="uk-UA" sz="1600" b="1" u="sng" dirty="0" smtClean="0">
                <a:solidFill>
                  <a:schemeClr val="bg1"/>
                </a:solidFill>
              </a:rPr>
              <a:t>та </a:t>
            </a:r>
          </a:p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стаціонарах вдома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26013451"/>
              </p:ext>
            </p:extLst>
          </p:nvPr>
        </p:nvGraphicFramePr>
        <p:xfrm>
          <a:off x="179512" y="1916832"/>
          <a:ext cx="489654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15117387"/>
              </p:ext>
            </p:extLst>
          </p:nvPr>
        </p:nvGraphicFramePr>
        <p:xfrm>
          <a:off x="4751512" y="3068960"/>
          <a:ext cx="4392488" cy="349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E:\Мои документы\Downloads\skidka-10-na-procedury-v-medicinskom-centre-mir.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46" y="735941"/>
            <a:ext cx="1845585" cy="139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 документы\Downloads\bez_nazvaniya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92977"/>
            <a:ext cx="2606626" cy="176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Медичне забезпечення ВПО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000232"/>
              </p:ext>
            </p:extLst>
          </p:nvPr>
        </p:nvGraphicFramePr>
        <p:xfrm>
          <a:off x="113648" y="1561263"/>
          <a:ext cx="8916703" cy="2304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384"/>
                <a:gridCol w="614131"/>
                <a:gridCol w="696802"/>
                <a:gridCol w="708612"/>
                <a:gridCol w="724359"/>
                <a:gridCol w="755852"/>
                <a:gridCol w="696802"/>
                <a:gridCol w="755852"/>
                <a:gridCol w="696802"/>
                <a:gridCol w="755852"/>
                <a:gridCol w="1027489"/>
                <a:gridCol w="885766"/>
              </a:tblGrid>
              <a:tr h="9509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Проведено медоглядів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Проведено ФОГК(осіб)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Амбулаторна допомога(осіб)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Госпіталізовано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Звернення до ЕМД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Зареєстровано вагітних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u="none" strike="noStrike" dirty="0">
                          <a:effectLst/>
                        </a:rPr>
                        <a:t>Народжено дітей</a:t>
                      </a:r>
                      <a:endParaRPr lang="uk-UA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17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Всього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 т.ч. дітей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    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1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15796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8791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3318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25125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9593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4834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4396105" cy="2471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18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37160" indent="0" algn="ctr">
              <a:buNone/>
              <a:defRPr/>
            </a:pP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32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квітня 2025 </a:t>
            </a:r>
            <a:r>
              <a:rPr lang="uk-UA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року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місті функціонують </a:t>
            </a:r>
            <a:r>
              <a:rPr lang="uk-UA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лікувальних закладів із загальним ліжковим </a:t>
            </a:r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фондом </a:t>
            </a:r>
            <a:r>
              <a:rPr lang="uk-UA" sz="32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865</a:t>
            </a:r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ліжок</a:t>
            </a:r>
            <a:endParaRPr lang="uk-UA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\\Ksy\обмен\фото открітие\перинат\1505216538_img_1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77" y="2220423"/>
            <a:ext cx="2620280" cy="1776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1" y="4086628"/>
            <a:ext cx="1989301" cy="26634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3" y="1835745"/>
            <a:ext cx="2004053" cy="1503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6" y="4653135"/>
            <a:ext cx="2785287" cy="2097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8" y="2336452"/>
            <a:ext cx="2661798" cy="2004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05" y="5032965"/>
            <a:ext cx="2280948" cy="1717839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3178460" y="2924799"/>
            <a:ext cx="2829593" cy="2365872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2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48" y="72756"/>
            <a:ext cx="8229600" cy="68204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Психологічна допомога</a:t>
            </a:r>
            <a:endParaRPr lang="uk-UA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3528" y="746599"/>
            <a:ext cx="853244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/>
              <a:t>У </a:t>
            </a:r>
            <a:r>
              <a:rPr lang="uk-UA" dirty="0" smtClean="0"/>
              <a:t>закладах охорони здоров’я </a:t>
            </a:r>
            <a:r>
              <a:rPr lang="uk-UA" dirty="0"/>
              <a:t>комунальної власності міста психологічну допомогу надають  10 лікарів-психологів вторинної ланки  та 110 лікарів первинної ланки. За 1 квартал 2025 року за психологічною допомогою звернулись та отримали допомогу </a:t>
            </a:r>
            <a:r>
              <a:rPr lang="uk-UA" b="1" dirty="0"/>
              <a:t>1506</a:t>
            </a:r>
            <a:r>
              <a:rPr lang="uk-UA" dirty="0"/>
              <a:t> осіб (в </a:t>
            </a:r>
            <a:r>
              <a:rPr lang="uk-UA" dirty="0" err="1"/>
              <a:t>т.ч</a:t>
            </a:r>
            <a:r>
              <a:rPr lang="uk-UA" dirty="0"/>
              <a:t>. </a:t>
            </a:r>
            <a:r>
              <a:rPr lang="uk-UA" b="1" dirty="0"/>
              <a:t>64</a:t>
            </a:r>
            <a:r>
              <a:rPr lang="uk-UA" dirty="0"/>
              <a:t> </a:t>
            </a:r>
            <a:r>
              <a:rPr lang="uk-UA" dirty="0" smtClean="0"/>
              <a:t>дитини), лікарями </a:t>
            </a:r>
            <a:r>
              <a:rPr lang="uk-UA" dirty="0"/>
              <a:t>первинної ланки надано допомогу </a:t>
            </a:r>
            <a:r>
              <a:rPr lang="uk-UA" b="1" dirty="0"/>
              <a:t>703</a:t>
            </a:r>
            <a:r>
              <a:rPr lang="uk-UA" dirty="0"/>
              <a:t> особам (в </a:t>
            </a:r>
            <a:r>
              <a:rPr lang="uk-UA" dirty="0" err="1"/>
              <a:t>т.ч</a:t>
            </a:r>
            <a:r>
              <a:rPr lang="uk-UA" dirty="0"/>
              <a:t>. </a:t>
            </a:r>
            <a:r>
              <a:rPr lang="uk-UA" b="1" dirty="0"/>
              <a:t>43</a:t>
            </a:r>
            <a:r>
              <a:rPr lang="uk-UA" dirty="0"/>
              <a:t> дитини</a:t>
            </a:r>
            <a:r>
              <a:rPr lang="uk-UA" dirty="0" smtClean="0"/>
              <a:t>), </a:t>
            </a:r>
            <a:r>
              <a:rPr lang="uk-UA" dirty="0"/>
              <a:t>із них - </a:t>
            </a:r>
            <a:r>
              <a:rPr lang="uk-UA" b="1" dirty="0"/>
              <a:t>86</a:t>
            </a:r>
            <a:r>
              <a:rPr lang="uk-UA" dirty="0"/>
              <a:t> ВПО (в </a:t>
            </a:r>
            <a:r>
              <a:rPr lang="uk-UA" dirty="0" err="1"/>
              <a:t>т.ч</a:t>
            </a:r>
            <a:r>
              <a:rPr lang="uk-UA" dirty="0" smtClean="0"/>
              <a:t>. </a:t>
            </a:r>
            <a:r>
              <a:rPr lang="uk-UA" b="1" dirty="0" smtClean="0"/>
              <a:t>14</a:t>
            </a:r>
            <a:r>
              <a:rPr lang="uk-UA" dirty="0" smtClean="0"/>
              <a:t> </a:t>
            </a:r>
            <a:r>
              <a:rPr lang="uk-UA" dirty="0"/>
              <a:t>дітей</a:t>
            </a:r>
            <a:r>
              <a:rPr lang="uk-UA" dirty="0" smtClean="0"/>
              <a:t>); лікарями </a:t>
            </a:r>
            <a:r>
              <a:rPr lang="uk-UA" dirty="0"/>
              <a:t>вторинної ланки – </a:t>
            </a:r>
            <a:r>
              <a:rPr lang="uk-UA" b="1" dirty="0"/>
              <a:t>803</a:t>
            </a:r>
            <a:r>
              <a:rPr lang="uk-UA" dirty="0"/>
              <a:t> особи (в </a:t>
            </a:r>
            <a:r>
              <a:rPr lang="uk-UA" dirty="0" err="1"/>
              <a:t>т.ч</a:t>
            </a:r>
            <a:r>
              <a:rPr lang="uk-UA" dirty="0"/>
              <a:t>. </a:t>
            </a:r>
            <a:r>
              <a:rPr lang="uk-UA" b="1" dirty="0"/>
              <a:t>21</a:t>
            </a:r>
            <a:r>
              <a:rPr lang="uk-UA" dirty="0"/>
              <a:t> дитина), із них </a:t>
            </a:r>
            <a:r>
              <a:rPr lang="uk-UA" b="1" dirty="0"/>
              <a:t>223</a:t>
            </a:r>
            <a:r>
              <a:rPr lang="uk-UA" dirty="0"/>
              <a:t> ВПО (в </a:t>
            </a:r>
            <a:r>
              <a:rPr lang="uk-UA" dirty="0" err="1"/>
              <a:t>т.ч</a:t>
            </a:r>
            <a:r>
              <a:rPr lang="uk-UA" dirty="0"/>
              <a:t>. </a:t>
            </a:r>
            <a:r>
              <a:rPr lang="uk-UA" b="1" dirty="0"/>
              <a:t>21</a:t>
            </a:r>
            <a:r>
              <a:rPr lang="uk-UA" dirty="0"/>
              <a:t> дитина).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995936" y="3220934"/>
            <a:ext cx="4572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uk-UA" sz="2000" dirty="0"/>
              <a:t>О</a:t>
            </a:r>
            <a:r>
              <a:rPr lang="uk-UA" sz="2000" dirty="0" smtClean="0"/>
              <a:t>дноразову </a:t>
            </a:r>
            <a:r>
              <a:rPr lang="uk-UA" sz="2000" dirty="0"/>
              <a:t>консультацію отримали 127 осіб в </a:t>
            </a:r>
            <a:r>
              <a:rPr lang="uk-UA" sz="2000" dirty="0" smtClean="0"/>
              <a:t>стаціонарі.</a:t>
            </a:r>
            <a:endParaRPr lang="uk-UA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19905"/>
            <a:ext cx="3168352" cy="1780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666028"/>
            <a:ext cx="3118084" cy="2074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87" y="4666027"/>
            <a:ext cx="3089861" cy="2074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5214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139" y="68002"/>
            <a:ext cx="8229600" cy="796950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Медична реабілітація</a:t>
            </a:r>
            <a:endParaRPr lang="uk-UA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55076546"/>
              </p:ext>
            </p:extLst>
          </p:nvPr>
        </p:nvGraphicFramePr>
        <p:xfrm>
          <a:off x="-1548680" y="880662"/>
          <a:ext cx="6033049" cy="287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39609998"/>
              </p:ext>
            </p:extLst>
          </p:nvPr>
        </p:nvGraphicFramePr>
        <p:xfrm>
          <a:off x="4211960" y="4647240"/>
          <a:ext cx="45720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56689828"/>
              </p:ext>
            </p:extLst>
          </p:nvPr>
        </p:nvGraphicFramePr>
        <p:xfrm>
          <a:off x="4090739" y="3327497"/>
          <a:ext cx="4572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36310150"/>
              </p:ext>
            </p:extLst>
          </p:nvPr>
        </p:nvGraphicFramePr>
        <p:xfrm>
          <a:off x="323528" y="3994947"/>
          <a:ext cx="3312368" cy="79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9" y="5024122"/>
            <a:ext cx="3676540" cy="16544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99506"/>
            <a:ext cx="4519732" cy="23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63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359287" y="1052736"/>
            <a:ext cx="6041852" cy="18288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Виконання бюджету</a:t>
            </a:r>
          </a:p>
          <a:p>
            <a:pPr>
              <a:spcBef>
                <a:spcPct val="20000"/>
              </a:spcBef>
              <a:defRPr/>
            </a:pP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І квартал 2025 року</a:t>
            </a:r>
            <a:endParaRPr lang="uk-UA" sz="36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4" name="Picture 3" descr="E:\Мои документы\Downloads\IMG_31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91" y="3212976"/>
            <a:ext cx="3096344" cy="1854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194" name="Picture 2" descr="E:\Мои документы\Downloads\fro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9" y="3141785"/>
            <a:ext cx="3001257" cy="1925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4" descr="Картинки по запросу зарплата у медиков в 2017 год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76" y="4509120"/>
            <a:ext cx="3181789" cy="178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Мои документы\Downloads\vz26-27_Страница_01_Изображение_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4862"/>
            <a:ext cx="1800199" cy="1670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070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0448" y="2564904"/>
            <a:ext cx="8229600" cy="2088232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bg1"/>
                </a:solidFill>
              </a:rPr>
              <a:t>Профінансовано галузь охорони здоров’я міста Кропивницького за 1 квартал 2025 року на загальну суму </a:t>
            </a:r>
            <a:r>
              <a:rPr lang="uk-UA" u="sng" dirty="0" smtClean="0">
                <a:solidFill>
                  <a:srgbClr val="FF0000"/>
                </a:solidFill>
              </a:rPr>
              <a:t>22 407,5 </a:t>
            </a:r>
            <a:r>
              <a:rPr lang="uk-UA" dirty="0" smtClean="0">
                <a:solidFill>
                  <a:schemeClr val="bg1"/>
                </a:solidFill>
              </a:rPr>
              <a:t>тис. грн, що становить на 94,6% до плану січень-березень 2025 року.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16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Станом на 01 квітня </a:t>
            </a:r>
            <a:r>
              <a:rPr lang="uk-UA" sz="2800" dirty="0" smtClean="0">
                <a:solidFill>
                  <a:sysClr val="windowText" lastClr="000000"/>
                </a:solidFill>
                <a:effectLst/>
                <a:latin typeface="Times New Roman"/>
              </a:rPr>
              <a:t>2025 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року на галузь «Охорона </a:t>
            </a:r>
            <a:r>
              <a:rPr lang="uk-UA" sz="2800" dirty="0" err="1">
                <a:solidFill>
                  <a:sysClr val="windowText" lastClr="000000"/>
                </a:solidFill>
                <a:effectLst/>
                <a:latin typeface="Times New Roman"/>
              </a:rPr>
              <a:t>здоров</a:t>
            </a:r>
            <a:r>
              <a:rPr lang="en-US" sz="2800" dirty="0">
                <a:solidFill>
                  <a:sysClr val="windowText" lastClr="000000"/>
                </a:solidFill>
                <a:effectLst/>
                <a:latin typeface="Times New Roman"/>
              </a:rPr>
              <a:t>’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я» </a:t>
            </a:r>
            <a:r>
              <a:rPr lang="uk-UA" sz="2800" dirty="0" err="1">
                <a:solidFill>
                  <a:sysClr val="windowText" lastClr="000000"/>
                </a:solidFill>
                <a:effectLst/>
                <a:latin typeface="Times New Roman"/>
              </a:rPr>
              <a:t>м.Кропивницького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 на </a:t>
            </a:r>
            <a:r>
              <a:rPr lang="uk-UA" sz="2800" dirty="0" smtClean="0">
                <a:solidFill>
                  <a:sysClr val="windowText" lastClr="000000"/>
                </a:solidFill>
                <a:effectLst/>
                <a:latin typeface="Times New Roman"/>
              </a:rPr>
              <a:t>2025 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рік по загальному фонду затверджено з усіма уточненнями обсяг видатків у сумі </a:t>
            </a:r>
            <a:r>
              <a:rPr lang="uk-UA" sz="2800" u="sng" dirty="0" smtClean="0">
                <a:solidFill>
                  <a:srgbClr val="FF0000"/>
                </a:solidFill>
                <a:effectLst/>
                <a:latin typeface="Times New Roman"/>
              </a:rPr>
              <a:t>90 403,7 </a:t>
            </a:r>
            <a:r>
              <a:rPr lang="uk-UA" sz="2800" dirty="0" err="1">
                <a:solidFill>
                  <a:schemeClr val="bg1"/>
                </a:solidFill>
                <a:effectLst/>
                <a:latin typeface="Times New Roman"/>
              </a:rPr>
              <a:t>т</a:t>
            </a:r>
            <a:r>
              <a:rPr lang="uk-UA" sz="2800" dirty="0" err="1">
                <a:solidFill>
                  <a:sysClr val="windowText" lastClr="000000"/>
                </a:solidFill>
                <a:effectLst/>
                <a:latin typeface="Times New Roman"/>
              </a:rPr>
              <a:t>ис.грн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. у </a:t>
            </a:r>
            <a:r>
              <a:rPr lang="uk-UA" sz="2800" dirty="0" err="1">
                <a:solidFill>
                  <a:sysClr val="windowText" lastClr="000000"/>
                </a:solidFill>
                <a:effectLst/>
                <a:latin typeface="Times New Roman"/>
              </a:rPr>
              <a:t>т.ч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.:</a:t>
            </a:r>
            <a:b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</a:br>
            <a:endParaRPr lang="uk-UA" dirty="0">
              <a:effectLst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148064" y="4732046"/>
            <a:ext cx="3456384" cy="1786395"/>
          </a:xfrm>
          <a:prstGeom prst="rect">
            <a:avLst/>
          </a:prstGeom>
          <a:blipFill rotWithShape="1">
            <a:blip r:embed="rId2">
              <a:duotone>
                <a:schemeClr val="accent3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3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50" y="4732046"/>
            <a:ext cx="3189991" cy="178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3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26801" y="46674"/>
            <a:ext cx="8964488" cy="10780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З загальної суми профінансованих видатків загального фонду </a:t>
            </a:r>
            <a:b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спрямовано на:</a:t>
            </a:r>
            <a:endParaRPr lang="ru-RU" sz="2200" dirty="0">
              <a:ln w="5080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180528" y="1340768"/>
            <a:ext cx="6914840" cy="4976026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2" descr="E:\Мои документы\Downloads\Dostupni-liky-678x3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12" y="5229200"/>
            <a:ext cx="2298981" cy="12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71" y="1484784"/>
            <a:ext cx="2303393" cy="1842714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2407" y="2089660"/>
            <a:ext cx="672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оплату праці з нарахуваннями – 698,1 тис. грн (3,1 %);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придбання медикаментів та перев’язувальних матеріалів – 711,8 тис. грн (3,2 %);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 придбання продуктів харчування – 39,1  тис. грн (0,2 %);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 оплату енергоносіїв та комунальних послуг – 18 549,2 тис. грн (84,0 %)відшкодування витрат, пов’язаних з відпуском лікарських засобів за рецептами лікарів безоплатно і на пільгових умовах громадянам, які мають на це право відповідно до законодавства та на пільгове зубопротезування – 2 068,8 тис. грн (9,4 %);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придбання предметів, матеріалів та інвентарю – 21,8 тис. грн (0,1 %).</a:t>
            </a:r>
          </a:p>
        </p:txBody>
      </p:sp>
    </p:spTree>
    <p:extLst>
      <p:ext uri="{BB962C8B-B14F-4D97-AF65-F5344CB8AC3E}">
        <p14:creationId xmlns:p14="http://schemas.microsoft.com/office/powerpoint/2010/main" val="24066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8916" y="151256"/>
            <a:ext cx="8568952" cy="144655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>
                <a:alpha val="83136"/>
              </a:schemeClr>
            </a:solidFill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За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І квартал 2025 року до </a:t>
            </a:r>
            <a:b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комунальних некомерційних підприємств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надійшло від Національної служби здоров’я </a:t>
            </a:r>
            <a:r>
              <a:rPr lang="uk-UA" sz="22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У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країни коштів на загальну суму – </a:t>
            </a: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156 562,5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тис.грн.:</a:t>
            </a:r>
            <a:endParaRPr lang="ru-RU" sz="2200" dirty="0">
              <a:ln w="50800"/>
              <a:solidFill>
                <a:srgbClr val="0000FF"/>
              </a:solidFill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1621715"/>
            <a:ext cx="8640960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1482199"/>
            <a:ext cx="9011776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5" descr="E:\Мои документы\Downloads\images (10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58" y="5189406"/>
            <a:ext cx="2459048" cy="163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0" y="1577970"/>
            <a:ext cx="9252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</a:rPr>
              <a:t>Використано коштів НСЗУ за І квартал 2025 року усього на </a:t>
            </a:r>
            <a:r>
              <a:rPr lang="uk-UA" b="1" dirty="0" smtClean="0">
                <a:solidFill>
                  <a:schemeClr val="bg1"/>
                </a:solidFill>
              </a:rPr>
              <a:t>суму 161 </a:t>
            </a:r>
            <a:r>
              <a:rPr lang="uk-UA" b="1" dirty="0">
                <a:solidFill>
                  <a:schemeClr val="bg1"/>
                </a:solidFill>
              </a:rPr>
              <a:t>760,5 тис. грн, у тому числі на: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</a:rPr>
              <a:t>оплату праці з нарахуваннями – 147 717,7 тис. грн (91,3 %);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</a:rPr>
              <a:t>придбання медикаментів та перев’язувальних матеріалів – </a:t>
            </a:r>
            <a:r>
              <a:rPr lang="uk-UA" b="1" dirty="0" smtClean="0">
                <a:solidFill>
                  <a:schemeClr val="bg1"/>
                </a:solidFill>
              </a:rPr>
              <a:t>6 </a:t>
            </a:r>
            <a:r>
              <a:rPr lang="uk-UA" b="1" dirty="0">
                <a:solidFill>
                  <a:schemeClr val="bg1"/>
                </a:solidFill>
              </a:rPr>
              <a:t>533,1  тис. грн (4,0 %);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придбання </a:t>
            </a:r>
            <a:r>
              <a:rPr lang="uk-UA" b="1" dirty="0">
                <a:solidFill>
                  <a:schemeClr val="bg1"/>
                </a:solidFill>
              </a:rPr>
              <a:t>продуктів харчування – 2 681,9  тис. грн (1,7 %);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оплату </a:t>
            </a:r>
            <a:r>
              <a:rPr lang="uk-UA" b="1" dirty="0">
                <a:solidFill>
                  <a:schemeClr val="bg1"/>
                </a:solidFill>
              </a:rPr>
              <a:t>енергоносіїв та комунальних послуг – 22,7 тис грн;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придбання </a:t>
            </a:r>
            <a:r>
              <a:rPr lang="uk-UA" b="1" dirty="0">
                <a:solidFill>
                  <a:schemeClr val="bg1"/>
                </a:solidFill>
              </a:rPr>
              <a:t>предметів, матеріалів та інвентарю – 1 620,7 тис. грн (1,0 %);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оплату </a:t>
            </a:r>
            <a:r>
              <a:rPr lang="uk-UA" b="1" dirty="0">
                <a:solidFill>
                  <a:schemeClr val="bg1"/>
                </a:solidFill>
              </a:rPr>
              <a:t>послуг (крім комунальних) – 2 627,3 тис. грн (1,6 %);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навчання </a:t>
            </a:r>
            <a:r>
              <a:rPr lang="uk-UA" b="1" dirty="0">
                <a:solidFill>
                  <a:schemeClr val="bg1"/>
                </a:solidFill>
              </a:rPr>
              <a:t>персоналу – 11,9 тис. грн;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інші </a:t>
            </a:r>
            <a:r>
              <a:rPr lang="uk-UA" b="1" dirty="0">
                <a:solidFill>
                  <a:schemeClr val="bg1"/>
                </a:solidFill>
              </a:rPr>
              <a:t>видатки (податки та збори) – 130,8 тис. грн (0,1%);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виплату </a:t>
            </a:r>
            <a:r>
              <a:rPr lang="uk-UA" b="1" dirty="0">
                <a:solidFill>
                  <a:schemeClr val="bg1"/>
                </a:solidFill>
              </a:rPr>
              <a:t>пенсій і допомоги (відшкодування Пенсійному фонду виплат по пільгових пенсіях при достроковому виході на пенсію) – 380,2 тис. грн   (0,2 %);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bg1"/>
                </a:solidFill>
              </a:rPr>
              <a:t>придбання обладнання і предметів довготривалого користування </a:t>
            </a:r>
            <a:r>
              <a:rPr lang="uk-UA" b="1" dirty="0" smtClean="0">
                <a:solidFill>
                  <a:schemeClr val="bg1"/>
                </a:solidFill>
              </a:rPr>
              <a:t>– </a:t>
            </a:r>
            <a:r>
              <a:rPr lang="uk-UA" b="1" dirty="0">
                <a:solidFill>
                  <a:schemeClr val="bg1"/>
                </a:solidFill>
              </a:rPr>
              <a:t>34,2 тис. грн (0,1%).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374203"/>
            <a:ext cx="8568952" cy="110799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>
                <a:alpha val="83136"/>
              </a:schemeClr>
            </a:solidFill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За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І квартал 2025 року до </a:t>
            </a:r>
            <a:b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комунальних некомерційних підприємств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надійшло власних надходжень до спеціального фонду у сумі – </a:t>
            </a:r>
            <a:r>
              <a:rPr lang="uk-UA" sz="2200" u="sng" dirty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9</a:t>
            </a: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 367,5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тис.грн.:</a:t>
            </a:r>
            <a:endParaRPr lang="ru-RU" sz="2200" dirty="0">
              <a:ln w="50800"/>
              <a:solidFill>
                <a:srgbClr val="0000FF"/>
              </a:solidFill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1621715"/>
            <a:ext cx="8640960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1482199"/>
            <a:ext cx="9011776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139013" y="4467138"/>
            <a:ext cx="5832284" cy="1785104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>
                <a:alpha val="83136"/>
              </a:schemeClr>
            </a:solidFill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За І квартал 2025 року </a:t>
            </a:r>
            <a:b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комунальними некомерційними підприємствами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використано власних надходжень до спеціального фонду у сумі – </a:t>
            </a: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13 915,4 </a:t>
            </a:r>
            <a:r>
              <a:rPr lang="uk-UA" sz="2200" dirty="0" err="1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.:</a:t>
            </a:r>
            <a:endParaRPr lang="ru-RU" sz="2200" dirty="0">
              <a:ln w="50800"/>
              <a:solidFill>
                <a:srgbClr val="0000FF"/>
              </a:solidFill>
              <a:effectLst/>
            </a:endParaRPr>
          </a:p>
        </p:txBody>
      </p:sp>
      <p:pic>
        <p:nvPicPr>
          <p:cNvPr id="8" name="Picture 5" descr="E:\Мои документы\Downloads\images (10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06" y="4467138"/>
            <a:ext cx="2709268" cy="180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005747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 </a:t>
            </a:r>
          </a:p>
          <a:p>
            <a:pPr algn="ctr"/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47953" y="1800744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благодійних внесків – 0,2 тис. грн,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від здачі в оренду майна – 2 185,9 тис. грн;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від послуг, що надаються бюджетними установами (медичні огляди) - </a:t>
            </a:r>
            <a:r>
              <a:rPr lang="uk-UA" sz="2000" b="1" dirty="0" smtClean="0">
                <a:solidFill>
                  <a:schemeClr val="bg1"/>
                </a:solidFill>
              </a:rPr>
              <a:t>4 </a:t>
            </a:r>
            <a:r>
              <a:rPr lang="uk-UA" sz="2000" b="1" dirty="0">
                <a:solidFill>
                  <a:schemeClr val="bg1"/>
                </a:solidFill>
              </a:rPr>
              <a:t>166,6  тис. грн;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від </a:t>
            </a:r>
            <a:r>
              <a:rPr lang="uk-UA" sz="2000" b="1" dirty="0">
                <a:solidFill>
                  <a:schemeClr val="bg1"/>
                </a:solidFill>
              </a:rPr>
              <a:t>реалізації майна – 17,8 тис. грн;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% </a:t>
            </a:r>
            <a:r>
              <a:rPr lang="uk-UA" sz="2000" b="1" dirty="0">
                <a:solidFill>
                  <a:schemeClr val="bg1"/>
                </a:solidFill>
              </a:rPr>
              <a:t>від депозитів – 2 860,3 тис. грн;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інші </a:t>
            </a:r>
            <a:r>
              <a:rPr lang="uk-UA" sz="2000" b="1" dirty="0">
                <a:solidFill>
                  <a:schemeClr val="bg1"/>
                </a:solidFill>
              </a:rPr>
              <a:t>(судові штрафи та рішення) – 96,0 тис. грн;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страхові </a:t>
            </a:r>
            <a:r>
              <a:rPr lang="uk-UA" sz="2000" b="1" dirty="0">
                <a:solidFill>
                  <a:schemeClr val="bg1"/>
                </a:solidFill>
              </a:rPr>
              <a:t>відшкодування – 40,7 тис. </a:t>
            </a:r>
            <a:r>
              <a:rPr lang="uk-UA" sz="2000" b="1" dirty="0" smtClean="0">
                <a:solidFill>
                  <a:schemeClr val="bg1"/>
                </a:solidFill>
              </a:rPr>
              <a:t>грн.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003436"/>
              </p:ext>
            </p:extLst>
          </p:nvPr>
        </p:nvGraphicFramePr>
        <p:xfrm>
          <a:off x="0" y="116633"/>
          <a:ext cx="9144000" cy="23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72561"/>
            <a:ext cx="8928991" cy="4585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безоплатними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лікарськими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засобами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у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разі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амбулаторного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лікування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окремих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груп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населення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за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певними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категоріями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захворювань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зокрема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хворих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на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рідкісні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орфанні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захворювання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ветеранів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війни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та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членів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їх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сімей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- 1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647,1тис.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грн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дітей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з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інвалідністю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медичними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виробами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підгузками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та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ін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.)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– 89,6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тис.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грн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осіб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з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інвалідністю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медичними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виробами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кало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-,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сечоприймачами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та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ін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.) -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165,2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тис.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грн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пільгових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категорій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населення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безкоштовним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зубопротезуванням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та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лікуванням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стоматологічних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захворювань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, у тому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числі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учасників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АТО/ООС,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бойових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дій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у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зв’язку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з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військовою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агресією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російської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федерації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проти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України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та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членів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їх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сімей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– 704,8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грн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стаціонарної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та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амбулаторної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медичної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допомоги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ветеранів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війни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учасникам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бойових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дій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в АТО/ООС у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зв’язку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з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військовою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агресією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російської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федерації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проти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України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та членам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їх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сімей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– 44,5 тис.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грн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дітей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хворих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на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цукровий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діабет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, ланцетами та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інсуліновими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голками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– 222,1 тис.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грн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молочними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сумішами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дітей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першого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року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життя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народжених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від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 ВІЛ-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інфікованих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матерів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– 56,7 тис.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грн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вакцинами 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закладів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охорони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здоров'я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у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разі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відсутності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централізованих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постачань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– 86,4 тис.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грн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проведення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медичних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оглядів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працівників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бюджетних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закладів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–76,4 тис.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грн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підтримки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комунальних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некомерційних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підприємств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 - 18 549,4 тис.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грн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інформаційно-технічне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забезпечення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та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медична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статистика по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галузі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охорони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</a:rPr>
              <a:t>здоров'я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 - 446,6 тис. грн.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62407"/>
            <a:ext cx="2160240" cy="111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1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554484" y="1340768"/>
            <a:ext cx="6041852" cy="18288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4000" dirty="0" smtClean="0">
                <a:solidFill>
                  <a:srgbClr val="0000FF"/>
                </a:solidFill>
                <a:effectLst/>
                <a:latin typeface="+mn-lt"/>
              </a:rPr>
              <a:t>Аналіз роботи за зверненнями громадян</a:t>
            </a:r>
            <a:endParaRPr lang="uk-UA" sz="40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4098" name="Picture 2" descr="E:\Мои документы\Downloads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42" y="3169568"/>
            <a:ext cx="1667135" cy="14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176" y="9925"/>
            <a:ext cx="7416824" cy="682771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Розподіл по характеру звернень:</a:t>
            </a:r>
            <a:endParaRPr lang="ru-RU" sz="3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4" name="Picture 6" descr="images (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89"/>
            <a:ext cx="1743152" cy="10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1850656" y="786462"/>
            <a:ext cx="5832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питання, що порушуються у зверненнях громадян</a:t>
            </a:r>
            <a:r>
              <a:rPr lang="uk-UA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085585328"/>
              </p:ext>
            </p:extLst>
          </p:nvPr>
        </p:nvGraphicFramePr>
        <p:xfrm>
          <a:off x="1815304" y="1432793"/>
          <a:ext cx="6069064" cy="534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65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108520" y="116631"/>
            <a:ext cx="9252520" cy="1897919"/>
          </a:xfrm>
        </p:spPr>
        <p:txBody>
          <a:bodyPr>
            <a:normAutofit fontScale="90000"/>
          </a:bodyPr>
          <a:lstStyle/>
          <a:p>
            <a:r>
              <a:rPr lang="uk-UA" sz="6500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Кадрова </a:t>
            </a:r>
            <a:r>
              <a:rPr lang="uk-UA" sz="6500" u="sng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uk-UA" sz="65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5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700" b="1" u="sng" dirty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Число штатних посад </a:t>
            </a:r>
            <a:r>
              <a:rPr lang="uk-UA" sz="2700" b="1" u="sng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працівників -</a:t>
            </a:r>
            <a:r>
              <a:rPr lang="uk-UA" sz="2200" b="1" u="sng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  </a:t>
            </a:r>
            <a:r>
              <a:rPr lang="uk-UA" sz="3600" u="sng" dirty="0" smtClean="0">
                <a:solidFill>
                  <a:srgbClr val="FFFF00"/>
                </a:solidFill>
                <a:effectLst/>
                <a:latin typeface="Times New Roman"/>
              </a:rPr>
              <a:t>2</a:t>
            </a:r>
            <a:r>
              <a:rPr lang="en-US" sz="3600" u="sng" dirty="0" smtClean="0">
                <a:solidFill>
                  <a:srgbClr val="FFFF00"/>
                </a:solidFill>
                <a:effectLst/>
                <a:latin typeface="Times New Roman"/>
              </a:rPr>
              <a:t>819,5</a:t>
            </a:r>
            <a:r>
              <a:rPr lang="uk-UA" sz="3600" b="0" u="sng" dirty="0" smtClean="0">
                <a:solidFill>
                  <a:srgbClr val="FFFF00"/>
                </a:solidFill>
                <a:effectLst/>
                <a:latin typeface="Times New Roman"/>
              </a:rPr>
              <a:t> </a:t>
            </a:r>
            <a:br>
              <a:rPr lang="uk-UA" sz="3600" b="0" u="sng" dirty="0" smtClean="0">
                <a:solidFill>
                  <a:srgbClr val="FFFF00"/>
                </a:solidFill>
                <a:effectLst/>
                <a:latin typeface="Times New Roman"/>
              </a:rPr>
            </a:br>
            <a:r>
              <a:rPr lang="uk-UA" sz="2700" u="sng" dirty="0" smtClean="0">
                <a:solidFill>
                  <a:schemeClr val="bg1"/>
                </a:solidFill>
                <a:effectLst/>
                <a:latin typeface="Times New Roman"/>
              </a:rPr>
              <a:t>(аналогічний період 202</a:t>
            </a:r>
            <a:r>
              <a:rPr lang="en-US" sz="2700" u="sng" dirty="0" smtClean="0">
                <a:solidFill>
                  <a:schemeClr val="bg1"/>
                </a:solidFill>
                <a:effectLst/>
                <a:latin typeface="Times New Roman"/>
              </a:rPr>
              <a:t>4</a:t>
            </a:r>
            <a:r>
              <a:rPr lang="uk-UA" sz="2700" u="sng" dirty="0" smtClean="0">
                <a:solidFill>
                  <a:schemeClr val="bg1"/>
                </a:solidFill>
                <a:effectLst/>
                <a:latin typeface="Times New Roman"/>
              </a:rPr>
              <a:t> року – </a:t>
            </a:r>
            <a:r>
              <a:rPr lang="uk-UA" sz="2800" u="sng" dirty="0" smtClean="0">
                <a:solidFill>
                  <a:srgbClr val="00B0F0"/>
                </a:solidFill>
                <a:effectLst/>
                <a:latin typeface="Times New Roman"/>
              </a:rPr>
              <a:t>2942</a:t>
            </a:r>
            <a:r>
              <a:rPr lang="en-US" sz="2800" u="sng" dirty="0" smtClean="0">
                <a:solidFill>
                  <a:srgbClr val="00B0F0"/>
                </a:solidFill>
                <a:effectLst/>
                <a:latin typeface="Times New Roman"/>
              </a:rPr>
              <a:t>,5</a:t>
            </a:r>
            <a:r>
              <a:rPr lang="uk-UA" sz="2700" u="sng" dirty="0" smtClean="0">
                <a:solidFill>
                  <a:srgbClr val="00B0F0"/>
                </a:solidFill>
                <a:effectLst/>
                <a:latin typeface="Times New Roman"/>
              </a:rPr>
              <a:t>)</a:t>
            </a:r>
            <a: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</a:br>
            <a:endParaRPr lang="ru-RU" sz="2700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64088" y="1814618"/>
            <a:ext cx="3779912" cy="1224136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Забезпеченість медичними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працівниками</a:t>
            </a:r>
            <a:endParaRPr lang="uk-UA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нас.)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1008836" y="2014551"/>
            <a:ext cx="3312368" cy="59774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фізичних осіб медичних працівників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86087973"/>
              </p:ext>
            </p:extLst>
          </p:nvPr>
        </p:nvGraphicFramePr>
        <p:xfrm>
          <a:off x="4139952" y="3028554"/>
          <a:ext cx="4857667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819674"/>
              </p:ext>
            </p:extLst>
          </p:nvPr>
        </p:nvGraphicFramePr>
        <p:xfrm>
          <a:off x="-252536" y="2760296"/>
          <a:ext cx="5040560" cy="377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68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19571"/>
            <a:ext cx="7308304" cy="1072307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Розподіл </a:t>
            </a:r>
            <a:r>
              <a:rPr lang="uk-UA" sz="3600" dirty="0" smtClean="0">
                <a:solidFill>
                  <a:srgbClr val="0000FF"/>
                </a:solidFill>
                <a:effectLst/>
                <a:latin typeface="Times New Roman"/>
              </a:rPr>
              <a:t>звернень</a:t>
            </a:r>
            <a:endParaRPr lang="ru-RU" sz="3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7170" name="Picture 2" descr="E:\Мои документы\Downloads\Semei--nyii---vr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8" y="93982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85319" y="1644974"/>
            <a:ext cx="3192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 І кварталу </a:t>
            </a:r>
            <a:r>
              <a:rPr lang="uk-UA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2025 </a:t>
            </a: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року </a:t>
            </a:r>
            <a:r>
              <a:rPr lang="uk-UA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надійшло</a:t>
            </a:r>
            <a:r>
              <a:rPr lang="uk-UA" b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129 </a:t>
            </a: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звернень.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Звернення надійшли через</a:t>
            </a:r>
            <a:r>
              <a:rPr lang="uk-UA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19366952"/>
              </p:ext>
            </p:extLst>
          </p:nvPr>
        </p:nvGraphicFramePr>
        <p:xfrm>
          <a:off x="265686" y="2780928"/>
          <a:ext cx="409029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42418898"/>
              </p:ext>
            </p:extLst>
          </p:nvPr>
        </p:nvGraphicFramePr>
        <p:xfrm>
          <a:off x="4509084" y="1844824"/>
          <a:ext cx="4572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6145707" y="1364692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видами: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029293699"/>
              </p:ext>
            </p:extLst>
          </p:nvPr>
        </p:nvGraphicFramePr>
        <p:xfrm>
          <a:off x="2267744" y="5311449"/>
          <a:ext cx="5040560" cy="137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Прямокутник 11"/>
          <p:cNvSpPr/>
          <p:nvPr/>
        </p:nvSpPr>
        <p:spPr>
          <a:xfrm>
            <a:off x="2843808" y="4819575"/>
            <a:ext cx="2957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результатами розгляду: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Мои документы\Downloads\скачанные файлы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66291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E:\Мои документы\Downloads\16-07-13-oxorona-zdoroviy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5187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296144"/>
          </a:xfrm>
          <a:noFill/>
        </p:spPr>
        <p:txBody>
          <a:bodyPr>
            <a:noAutofit/>
          </a:bodyPr>
          <a:lstStyle/>
          <a:p>
            <a:r>
              <a:rPr lang="uk-UA" sz="4400" u="sng" dirty="0">
                <a:solidFill>
                  <a:srgbClr val="0000FF"/>
                </a:solidFill>
                <a:effectLst/>
                <a:latin typeface="Times New Roman"/>
              </a:rPr>
              <a:t>Забезпеченість населення сімейними лікарями</a:t>
            </a:r>
            <a:endParaRPr lang="ru-RU" sz="4400" u="sng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10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89747063"/>
              </p:ext>
            </p:extLst>
          </p:nvPr>
        </p:nvGraphicFramePr>
        <p:xfrm>
          <a:off x="491981" y="1556792"/>
          <a:ext cx="42119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471277"/>
              </p:ext>
            </p:extLst>
          </p:nvPr>
        </p:nvGraphicFramePr>
        <p:xfrm>
          <a:off x="5088484" y="1556792"/>
          <a:ext cx="3888432" cy="284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62069"/>
              </p:ext>
            </p:extLst>
          </p:nvPr>
        </p:nvGraphicFramePr>
        <p:xfrm>
          <a:off x="4044090" y="4401607"/>
          <a:ext cx="4932826" cy="260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 descr="E:\Мои документы\Downloads\images (2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2" y="4683992"/>
            <a:ext cx="3168352" cy="2001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72439165"/>
              </p:ext>
            </p:extLst>
          </p:nvPr>
        </p:nvGraphicFramePr>
        <p:xfrm>
          <a:off x="431800" y="549275"/>
          <a:ext cx="8208963" cy="57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336" name="Picture 16" descr="depositphotos_10599917-stock-photo-collage-of-young-doctors-a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6446" y="942503"/>
            <a:ext cx="2174657" cy="1702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8" y="939216"/>
            <a:ext cx="2216260" cy="1705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2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495" y="756"/>
            <a:ext cx="9144000" cy="105198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rgbClr val="0000FF"/>
                </a:solidFill>
                <a:effectLst/>
                <a:latin typeface="Times New Roman"/>
              </a:rPr>
              <a:t>Показники</a:t>
            </a:r>
            <a:r>
              <a:rPr lang="uk-UA" sz="6000" dirty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6000" b="1" dirty="0">
                <a:solidFill>
                  <a:srgbClr val="0000FF"/>
                </a:solidFill>
                <a:effectLst/>
                <a:latin typeface="Times New Roman"/>
              </a:rPr>
              <a:t>демографії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3812" y="1095574"/>
            <a:ext cx="5940152" cy="1872208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>
                <a:solidFill>
                  <a:srgbClr val="002060"/>
                </a:solidFill>
              </a:rPr>
              <a:t>Чисельність постійного населення         </a:t>
            </a: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 smtClean="0">
                <a:solidFill>
                  <a:srgbClr val="002060"/>
                </a:solidFill>
              </a:rPr>
              <a:t> </a:t>
            </a:r>
            <a:r>
              <a:rPr lang="uk-UA" sz="2400" b="1" cap="none" dirty="0">
                <a:solidFill>
                  <a:srgbClr val="002060"/>
                </a:solidFill>
              </a:rPr>
              <a:t>м. Кропивницького </a:t>
            </a:r>
            <a:endParaRPr lang="uk-UA" sz="2400" b="1" cap="none" dirty="0" smtClean="0">
              <a:solidFill>
                <a:srgbClr val="002060"/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 smtClean="0">
                <a:solidFill>
                  <a:srgbClr val="002060"/>
                </a:solidFill>
              </a:rPr>
              <a:t>з </a:t>
            </a:r>
            <a:r>
              <a:rPr lang="uk-UA" sz="2400" b="1" cap="none" dirty="0">
                <a:solidFill>
                  <a:srgbClr val="002060"/>
                </a:solidFill>
              </a:rPr>
              <a:t>с. Новим станом </a:t>
            </a:r>
            <a:r>
              <a:rPr lang="uk-UA" sz="2400" b="1" cap="none" dirty="0" smtClean="0">
                <a:solidFill>
                  <a:srgbClr val="002060"/>
                </a:solidFill>
              </a:rPr>
              <a:t>на 01.04.2025 року </a:t>
            </a: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u="sng" cap="none" dirty="0" smtClean="0">
                <a:solidFill>
                  <a:srgbClr val="0000FF"/>
                </a:solidFill>
              </a:rPr>
              <a:t>224 340 </a:t>
            </a:r>
            <a:r>
              <a:rPr lang="uk-UA" sz="2400" b="1" cap="none" dirty="0" smtClean="0">
                <a:solidFill>
                  <a:srgbClr val="002060"/>
                </a:solidFill>
              </a:rPr>
              <a:t>осіб</a:t>
            </a:r>
            <a:endParaRPr lang="ru-RU" sz="2400" b="1" cap="none" dirty="0">
              <a:solidFill>
                <a:srgbClr val="002060"/>
              </a:solidFill>
            </a:endParaRPr>
          </a:p>
          <a:p>
            <a:endParaRPr lang="ru-RU" sz="24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8242227"/>
              </p:ext>
            </p:extLst>
          </p:nvPr>
        </p:nvGraphicFramePr>
        <p:xfrm>
          <a:off x="0" y="2564904"/>
          <a:ext cx="914400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84168" y="1412776"/>
            <a:ext cx="3013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Народилося за даними </a:t>
            </a:r>
            <a:r>
              <a:rPr lang="uk-UA" b="1" dirty="0" err="1" smtClean="0">
                <a:solidFill>
                  <a:schemeClr val="bg1"/>
                </a:solidFill>
              </a:rPr>
              <a:t>РАЦСу</a:t>
            </a:r>
            <a:r>
              <a:rPr lang="uk-UA" b="1" dirty="0" smtClean="0">
                <a:solidFill>
                  <a:schemeClr val="bg1"/>
                </a:solidFill>
              </a:rPr>
              <a:t> – 326 осіб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1"/>
                </a:solidFill>
              </a:rPr>
              <a:t>Померло – 572 особи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60648"/>
            <a:ext cx="6143817" cy="136085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uk-UA" sz="44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+mn-ea"/>
                <a:cs typeface="+mn-cs"/>
              </a:rPr>
              <a:t>Структура смертності дорослого населення у % 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16390165"/>
              </p:ext>
            </p:extLst>
          </p:nvPr>
        </p:nvGraphicFramePr>
        <p:xfrm>
          <a:off x="1685695" y="1746520"/>
          <a:ext cx="72008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6" descr="15-08-04-ohorona-zdorovi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17" y="393118"/>
            <a:ext cx="2683028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Картинки по запросу функціональні методи обстеже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0" y="1746520"/>
            <a:ext cx="2252251" cy="136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511466"/>
              </p:ext>
            </p:extLst>
          </p:nvPr>
        </p:nvGraphicFramePr>
        <p:xfrm>
          <a:off x="478263" y="1052737"/>
          <a:ext cx="7868284" cy="259895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5790"/>
                <a:gridCol w="2042401"/>
                <a:gridCol w="1150350"/>
                <a:gridCol w="988976"/>
                <a:gridCol w="2222817"/>
                <a:gridCol w="1037950"/>
              </a:tblGrid>
              <a:tr h="90363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Назва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АЗПСМ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Чисельність постійного населення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лікарів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зареєстрованих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декларацій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з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пацієнтом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системі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e-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Health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одного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</a:tr>
              <a:tr h="33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№1"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84952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№2"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52608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1421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"АЗПСМ"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9521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4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"КЗПО"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2860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43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місту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224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340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149941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4229" name="Picture 3" descr="E:\Мои документы\Downloads\9834ebf86290350e5d6647163a45b32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4394" y="0"/>
            <a:ext cx="1664307" cy="11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572319" y="10597"/>
            <a:ext cx="597666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200" u="sng" dirty="0" smtClean="0">
                <a:ln w="50800"/>
                <a:solidFill>
                  <a:schemeClr val="bg1"/>
                </a:solidFill>
                <a:effectLst/>
                <a:latin typeface="Times New Roman"/>
              </a:rPr>
              <a:t>Кількість зареєстрованих декларацій з пацієнтами </a:t>
            </a:r>
            <a:r>
              <a:rPr lang="uk-UA" sz="2200" u="sng" dirty="0" smtClean="0">
                <a:ln w="50800"/>
                <a:solidFill>
                  <a:srgbClr val="0000FF"/>
                </a:solidFill>
                <a:effectLst/>
                <a:latin typeface="Times New Roman"/>
              </a:rPr>
              <a:t>на 1.04.2025</a:t>
            </a:r>
            <a:endParaRPr lang="ru-RU" sz="2200" u="sng" dirty="0">
              <a:ln w="50800"/>
              <a:solidFill>
                <a:srgbClr val="0000FF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1970" cy="113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95536" y="4005064"/>
            <a:ext cx="8591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В тому числі </a:t>
            </a:r>
            <a:r>
              <a:rPr lang="uk-UA" dirty="0" err="1">
                <a:solidFill>
                  <a:schemeClr val="bg1"/>
                </a:solidFill>
              </a:rPr>
              <a:t>заключені</a:t>
            </a:r>
            <a:r>
              <a:rPr lang="uk-UA" dirty="0">
                <a:solidFill>
                  <a:schemeClr val="bg1"/>
                </a:solidFill>
              </a:rPr>
              <a:t> декларації переселенцями з тимчасово окупованих територій, які постраждали у зв’язку зі збройною агресією російської федерації проти України (ВПО) – </a:t>
            </a:r>
            <a:r>
              <a:rPr lang="uk-UA" b="1" dirty="0" smtClean="0">
                <a:solidFill>
                  <a:srgbClr val="0000FF"/>
                </a:solidFill>
              </a:rPr>
              <a:t>6098 осіб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>
                <a:solidFill>
                  <a:schemeClr val="bg1"/>
                </a:solidFill>
              </a:rPr>
              <a:t>а саме:  </a:t>
            </a:r>
          </a:p>
          <a:p>
            <a:r>
              <a:rPr lang="uk-UA" dirty="0">
                <a:solidFill>
                  <a:schemeClr val="bg1"/>
                </a:solidFill>
              </a:rPr>
              <a:t>       дорослі - </a:t>
            </a:r>
            <a:r>
              <a:rPr lang="uk-UA" b="1" dirty="0" smtClean="0">
                <a:solidFill>
                  <a:srgbClr val="0000FF"/>
                </a:solidFill>
              </a:rPr>
              <a:t>3981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(жінки </a:t>
            </a:r>
            <a:r>
              <a:rPr lang="uk-UA" dirty="0" smtClean="0">
                <a:solidFill>
                  <a:schemeClr val="bg1"/>
                </a:solidFill>
              </a:rPr>
              <a:t>– 2478, </a:t>
            </a:r>
            <a:r>
              <a:rPr lang="uk-UA" dirty="0">
                <a:solidFill>
                  <a:schemeClr val="bg1"/>
                </a:solidFill>
              </a:rPr>
              <a:t>чоловіки – </a:t>
            </a:r>
            <a:r>
              <a:rPr lang="uk-UA" dirty="0" smtClean="0">
                <a:solidFill>
                  <a:schemeClr val="bg1"/>
                </a:solidFill>
              </a:rPr>
              <a:t>1503);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       діти  - </a:t>
            </a:r>
            <a:r>
              <a:rPr lang="uk-UA" b="1" dirty="0" smtClean="0">
                <a:solidFill>
                  <a:srgbClr val="0000FF"/>
                </a:solidFill>
              </a:rPr>
              <a:t>2117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осіб.</a:t>
            </a:r>
          </a:p>
          <a:p>
            <a:r>
              <a:rPr lang="uk-UA" dirty="0">
                <a:solidFill>
                  <a:schemeClr val="bg1"/>
                </a:solidFill>
              </a:rPr>
              <a:t>Станом на </a:t>
            </a:r>
            <a:r>
              <a:rPr lang="uk-UA" dirty="0" smtClean="0">
                <a:solidFill>
                  <a:schemeClr val="bg1"/>
                </a:solidFill>
              </a:rPr>
              <a:t>01.04.2025 </a:t>
            </a:r>
            <a:r>
              <a:rPr lang="uk-UA" dirty="0">
                <a:solidFill>
                  <a:schemeClr val="bg1"/>
                </a:solidFill>
              </a:rPr>
              <a:t>року кількість підписаних декларацій зменшилась в порівнянні з минулим роком  на </a:t>
            </a:r>
            <a:r>
              <a:rPr lang="uk-UA" b="1" dirty="0">
                <a:solidFill>
                  <a:srgbClr val="0000FF"/>
                </a:solidFill>
              </a:rPr>
              <a:t>7</a:t>
            </a:r>
            <a:r>
              <a:rPr lang="uk-UA" b="1" dirty="0" smtClean="0">
                <a:solidFill>
                  <a:srgbClr val="0000FF"/>
                </a:solidFill>
              </a:rPr>
              <a:t>,2</a:t>
            </a:r>
            <a:r>
              <a:rPr lang="uk-UA" b="1" dirty="0">
                <a:solidFill>
                  <a:srgbClr val="0000FF"/>
                </a:solidFill>
              </a:rPr>
              <a:t>% </a:t>
            </a:r>
            <a:r>
              <a:rPr lang="uk-UA" dirty="0">
                <a:solidFill>
                  <a:schemeClr val="bg1"/>
                </a:solidFill>
              </a:rPr>
              <a:t>(на </a:t>
            </a:r>
            <a:r>
              <a:rPr lang="uk-UA" dirty="0" smtClean="0">
                <a:solidFill>
                  <a:schemeClr val="bg1"/>
                </a:solidFill>
              </a:rPr>
              <a:t>01.04.2024 </a:t>
            </a:r>
            <a:r>
              <a:rPr lang="uk-UA" dirty="0">
                <a:solidFill>
                  <a:schemeClr val="bg1"/>
                </a:solidFill>
              </a:rPr>
              <a:t>року було підписано </a:t>
            </a:r>
            <a:r>
              <a:rPr lang="uk-UA" dirty="0" smtClean="0">
                <a:solidFill>
                  <a:schemeClr val="bg1"/>
                </a:solidFill>
              </a:rPr>
              <a:t>161573 </a:t>
            </a:r>
            <a:r>
              <a:rPr lang="uk-UA" dirty="0">
                <a:solidFill>
                  <a:schemeClr val="bg1"/>
                </a:solidFill>
              </a:rPr>
              <a:t>декларацій).</a:t>
            </a:r>
          </a:p>
          <a:p>
            <a:r>
              <a:rPr lang="uk-UA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647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269" y="219859"/>
            <a:ext cx="7139136" cy="176391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Показники поширеності та захворюваності серед </a:t>
            </a:r>
            <a:r>
              <a:rPr lang="uk-UA" sz="3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/>
            </a:r>
            <a:br>
              <a:rPr lang="uk-UA" sz="3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</a:br>
            <a:r>
              <a:rPr lang="uk-UA" sz="3600" u="sng" dirty="0" smtClean="0">
                <a:solidFill>
                  <a:srgbClr val="FF0000"/>
                </a:solidFill>
                <a:effectLst/>
                <a:latin typeface="Times New Roman"/>
              </a:rPr>
              <a:t>дорослого </a:t>
            </a:r>
            <a: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  <a:t>населення </a:t>
            </a:r>
            <a:b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</a:br>
            <a:r>
              <a:rPr lang="uk-UA" sz="27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(на </a:t>
            </a:r>
            <a:r>
              <a:rPr lang="uk-UA" sz="27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474840" cy="5348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Поширеність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2204864"/>
            <a:ext cx="4391471" cy="52208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захворюваність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55299955"/>
              </p:ext>
            </p:extLst>
          </p:nvPr>
        </p:nvGraphicFramePr>
        <p:xfrm>
          <a:off x="107504" y="2636912"/>
          <a:ext cx="4834880" cy="325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26296735"/>
              </p:ext>
            </p:extLst>
          </p:nvPr>
        </p:nvGraphicFramePr>
        <p:xfrm>
          <a:off x="4896357" y="2420888"/>
          <a:ext cx="4331011" cy="345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4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7704212" cy="10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Мои документы\Downloads\images (8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9" y="232635"/>
            <a:ext cx="2051720" cy="175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7">
      <a:dk1>
        <a:sysClr val="windowText" lastClr="000000"/>
      </a:dk1>
      <a:lt1>
        <a:sysClr val="window" lastClr="FFFFFF"/>
      </a:lt1>
      <a:dk2>
        <a:srgbClr val="C9F0FF"/>
      </a:dk2>
      <a:lt2>
        <a:srgbClr val="00B0F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B4DBF"/>
      </a:accent6>
      <a:hlink>
        <a:srgbClr val="FFFFFF"/>
      </a:hlink>
      <a:folHlink>
        <a:srgbClr val="FF00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0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7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10819</TotalTime>
  <Words>1681</Words>
  <Application>Microsoft Office PowerPoint</Application>
  <PresentationFormat>Екран (4:3)</PresentationFormat>
  <Paragraphs>335</Paragraphs>
  <Slides>31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40" baseType="lpstr">
      <vt:lpstr>Arial</vt:lpstr>
      <vt:lpstr>Calibri</vt:lpstr>
      <vt:lpstr>Garamond</vt:lpstr>
      <vt:lpstr>Tahoma</vt:lpstr>
      <vt:lpstr>Times New Roman</vt:lpstr>
      <vt:lpstr>Wingdings</vt:lpstr>
      <vt:lpstr>Wingdings 2</vt:lpstr>
      <vt:lpstr>Wingdings 3</vt:lpstr>
      <vt:lpstr>Апекс</vt:lpstr>
      <vt:lpstr>Підсумки роботи   закладів охорони здоров’я   міста Кропивницького за І квартал 2025 року</vt:lpstr>
      <vt:lpstr>Презентація PowerPoint</vt:lpstr>
      <vt:lpstr>Кадрова ситуація Число штатних посад працівників -  2819,5  (аналогічний період 2024 року – 2942,5) </vt:lpstr>
      <vt:lpstr>Забезпеченість населення сімейними лікарями</vt:lpstr>
      <vt:lpstr>Презентація PowerPoint</vt:lpstr>
      <vt:lpstr>Показники демографії</vt:lpstr>
      <vt:lpstr>Структура смертності дорослого населення у % </vt:lpstr>
      <vt:lpstr>Презентація PowerPoint</vt:lpstr>
      <vt:lpstr>Показники поширеності та захворюваності серед  дорослого населення  (на 100 тис. відповідного населення)</vt:lpstr>
      <vt:lpstr>Серед підлітків показники поширеності  та захворюваності  (на 100 тис. відповідного населення)</vt:lpstr>
      <vt:lpstr>Презентація PowerPoint</vt:lpstr>
      <vt:lpstr>Показники   онкологічної служби</vt:lpstr>
      <vt:lpstr>Презентація PowerPoint</vt:lpstr>
      <vt:lpstr>Імунізація населення профщеплення проти:</vt:lpstr>
      <vt:lpstr>Стаціонарна допомога</vt:lpstr>
      <vt:lpstr>Хірургічна допомога</vt:lpstr>
      <vt:lpstr>Робота акушерсько-гінекологічної та педіатричної служб</vt:lpstr>
      <vt:lpstr>Амбулаторно-поліклінічна допомога</vt:lpstr>
      <vt:lpstr>Медичне забезпечення ВПО</vt:lpstr>
      <vt:lpstr>Психологічна допомога</vt:lpstr>
      <vt:lpstr>Медична реабілітація</vt:lpstr>
      <vt:lpstr>Презентація PowerPoint</vt:lpstr>
      <vt:lpstr>Станом на 01 квітня 2025 року на галузь «Охорона здоров’я» м.Кропивницького на 2025 рік по загальному фонду затверджено з усіма уточненнями обсяг видатків у сумі 90 403,7 тис.грн. у т.ч.: </vt:lpstr>
      <vt:lpstr>Презентація PowerPoint</vt:lpstr>
      <vt:lpstr>За І квартал 2025 року до  комунальних некомерційних підприємств надійшло від Національної служби здоров’я України коштів на загальну суму – 156 562,5 тис.грн.:</vt:lpstr>
      <vt:lpstr>За І квартал 2025 року до  комунальних некомерційних підприємств надійшло власних надходжень до спеціального фонду у сумі – 9 367,5 тис.грн.:</vt:lpstr>
      <vt:lpstr>Презентація PowerPoint</vt:lpstr>
      <vt:lpstr>Презентація PowerPoint</vt:lpstr>
      <vt:lpstr>Розподіл по характеру звернень:</vt:lpstr>
      <vt:lpstr>Розподіл звернень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здоров</dc:creator>
  <cp:lastModifiedBy>User</cp:lastModifiedBy>
  <cp:revision>710</cp:revision>
  <dcterms:created xsi:type="dcterms:W3CDTF">2018-04-12T09:56:02Z</dcterms:created>
  <dcterms:modified xsi:type="dcterms:W3CDTF">2025-05-01T07:29:47Z</dcterms:modified>
</cp:coreProperties>
</file>