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heme/themeOverride7.xml" ContentType="application/vnd.openxmlformats-officedocument.themeOverr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8.xml" ContentType="application/vnd.openxmlformats-officedocument.themeOverr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8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drawings/drawing1.xml" ContentType="application/vnd.openxmlformats-officedocument.drawingml.chartshapes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theme/themeOverride9.xml" ContentType="application/vnd.openxmlformats-officedocument.themeOverride+xml"/>
  <Override PartName="/ppt/charts/chart38.xml" ContentType="application/vnd.openxmlformats-officedocument.drawingml.chart+xml"/>
  <Override PartName="/ppt/theme/themeOverride10.xml" ContentType="application/vnd.openxmlformats-officedocument.themeOverride+xml"/>
  <Override PartName="/ppt/charts/chart39.xml" ContentType="application/vnd.openxmlformats-officedocument.drawingml.chart+xml"/>
  <Override PartName="/ppt/theme/themeOverride11.xml" ContentType="application/vnd.openxmlformats-officedocument.themeOverr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4"/>
  </p:notesMasterIdLst>
  <p:sldIdLst>
    <p:sldId id="256" r:id="rId2"/>
    <p:sldId id="270" r:id="rId3"/>
    <p:sldId id="259" r:id="rId4"/>
    <p:sldId id="260" r:id="rId5"/>
    <p:sldId id="403" r:id="rId6"/>
    <p:sldId id="327" r:id="rId7"/>
    <p:sldId id="261" r:id="rId8"/>
    <p:sldId id="326" r:id="rId9"/>
    <p:sldId id="381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6" r:id="rId19"/>
    <p:sldId id="336" r:id="rId20"/>
    <p:sldId id="394" r:id="rId21"/>
    <p:sldId id="395" r:id="rId22"/>
    <p:sldId id="404" r:id="rId23"/>
    <p:sldId id="305" r:id="rId24"/>
    <p:sldId id="401" r:id="rId25"/>
    <p:sldId id="402" r:id="rId26"/>
    <p:sldId id="298" r:id="rId27"/>
    <p:sldId id="397" r:id="rId28"/>
    <p:sldId id="339" r:id="rId29"/>
    <p:sldId id="340" r:id="rId30"/>
    <p:sldId id="341" r:id="rId31"/>
    <p:sldId id="342" r:id="rId32"/>
    <p:sldId id="29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FF"/>
    <a:srgbClr val="0000CC"/>
    <a:srgbClr val="FFFF66"/>
    <a:srgbClr val="000000"/>
    <a:srgbClr val="800000"/>
    <a:srgbClr val="FFCC66"/>
    <a:srgbClr val="000099"/>
    <a:srgbClr val="FF505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2" autoAdjust="0"/>
    <p:restoredTop sz="92857" autoAdjust="0"/>
  </p:normalViewPr>
  <p:slideViewPr>
    <p:cSldViewPr>
      <p:cViewPr varScale="1">
        <p:scale>
          <a:sx n="107" d="100"/>
          <a:sy n="107" d="100"/>
        </p:scale>
        <p:origin x="13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6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7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8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9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10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1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20"/>
      <c:rotY val="1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94051847643753"/>
          <c:y val="4.7592361532479303E-2"/>
          <c:w val="0.7342707837207656"/>
          <c:h val="0.663491983796672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CADE4">
                <a:lumMod val="60000"/>
                <a:lumOff val="40000"/>
                <a:alpha val="99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2.9902750134738966E-3"/>
                  <c:y val="-2.3742020117422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A97-4F0D-A055-437314D6794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A97-4F0D-A055-437314D6794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A97-4F0D-A055-437314D6794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Лікарями</c:v>
                </c:pt>
                <c:pt idx="1">
                  <c:v>Середніми мед. працівниками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251.8</c:v>
                </c:pt>
                <c:pt idx="1">
                  <c:v>477.8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A97-4F0D-A055-437314D679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>
                <a:alpha val="94000"/>
              </a:srgbClr>
            </a:solidFill>
          </c:spPr>
          <c:invertIfNegative val="0"/>
          <c:dLbls>
            <c:dLbl>
              <c:idx val="0"/>
              <c:layout>
                <c:manualLayout>
                  <c:x val="8.3727700377269107E-2"/>
                  <c:y val="-6.78343431926367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A97-4F0D-A055-437314D6794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A97-4F0D-A055-437314D6794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Лікарями</c:v>
                </c:pt>
                <c:pt idx="1">
                  <c:v>Середніми мед. працівниками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 formatCode="General">
                  <c:v>251.3</c:v>
                </c:pt>
                <c:pt idx="1">
                  <c:v>492.6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A97-4F0D-A055-437314D67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8342000"/>
        <c:axId val="118339280"/>
        <c:axId val="0"/>
      </c:bar3DChart>
      <c:catAx>
        <c:axId val="118342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 b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118339280"/>
        <c:crosses val="autoZero"/>
        <c:auto val="1"/>
        <c:lblAlgn val="ctr"/>
        <c:lblOffset val="100"/>
        <c:noMultiLvlLbl val="0"/>
      </c:catAx>
      <c:valAx>
        <c:axId val="11833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0714"/>
                </a:solidFill>
              </a:defRPr>
            </a:pPr>
            <a:endParaRPr lang="uk-UA"/>
          </a:p>
        </c:txPr>
        <c:crossAx val="11834200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4.4445203839620952E-2"/>
          <c:y val="1.5182464278285586E-4"/>
          <c:w val="0.1723701933459004"/>
          <c:h val="0.17396209829014547"/>
        </c:manualLayout>
      </c:layout>
      <c:overlay val="0"/>
      <c:txPr>
        <a:bodyPr/>
        <a:lstStyle/>
        <a:p>
          <a:pPr>
            <a:defRPr sz="2000" b="1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71967617816075"/>
          <c:y val="0.14160261405332625"/>
          <c:w val="0.67767050155761832"/>
          <c:h val="0.75728401155909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9397724100309356E-2"/>
                  <c:y val="-6.9655702820096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76930223685429"/>
                      <c:h val="0.1337467133281487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31785.3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0.11916771550481944"/>
                  <c:y val="-6.0315448498566217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85256351858861"/>
                      <c:h val="0.1153749120468096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29405.3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250368"/>
        <c:axId val="120250912"/>
        <c:axId val="0"/>
      </c:bar3DChart>
      <c:catAx>
        <c:axId val="1202503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0250912"/>
        <c:crosses val="autoZero"/>
        <c:auto val="1"/>
        <c:lblAlgn val="ctr"/>
        <c:lblOffset val="100"/>
        <c:noMultiLvlLbl val="0"/>
      </c:catAx>
      <c:valAx>
        <c:axId val="120250912"/>
        <c:scaling>
          <c:orientation val="minMax"/>
          <c:min val="24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1">
                    <a:lumMod val="75000"/>
                  </a:schemeClr>
                </a:solidFill>
              </a:defRPr>
            </a:pPr>
            <a:endParaRPr lang="uk-UA"/>
          </a:p>
        </c:txPr>
        <c:crossAx val="120250368"/>
        <c:crosses val="autoZero"/>
        <c:crossBetween val="between"/>
        <c:majorUnit val="2000"/>
        <c:min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354067361122134"/>
          <c:y val="3.7846232255550061E-2"/>
          <c:w val="0.58019986315453487"/>
          <c:h val="0.924307535488899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91547.9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6.7188301828897318E-2"/>
                  <c:y val="-4.1882148371333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72315.5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252000"/>
        <c:axId val="120247648"/>
        <c:axId val="0"/>
      </c:bar3DChart>
      <c:catAx>
        <c:axId val="1202520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0247648"/>
        <c:crosses val="autoZero"/>
        <c:auto val="1"/>
        <c:lblAlgn val="ctr"/>
        <c:lblOffset val="100"/>
        <c:noMultiLvlLbl val="0"/>
      </c:catAx>
      <c:valAx>
        <c:axId val="1202476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uk-UA"/>
          </a:p>
        </c:txPr>
        <c:crossAx val="120252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11134917989716"/>
          <c:y val="0.12166049078070396"/>
          <c:w val="0.26875238909424376"/>
          <c:h val="0.26270181082594712"/>
        </c:manualLayout>
      </c:layout>
      <c:overlay val="0"/>
      <c:txPr>
        <a:bodyPr/>
        <a:lstStyle/>
        <a:p>
          <a:pPr>
            <a:defRPr sz="2000" b="1">
              <a:solidFill>
                <a:schemeClr val="bg1">
                  <a:lumMod val="50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71967617816075"/>
          <c:y val="6.2799168886672169E-2"/>
          <c:w val="0.76049746470490476"/>
          <c:h val="0.836087361451564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66"/>
            </a:solidFill>
            <a:ln>
              <a:solidFill>
                <a:srgbClr val="FFFF00"/>
              </a:solidFill>
            </a:ln>
          </c:spPr>
          <c:invertIfNegative val="0"/>
          <c:dLbls>
            <c:dLbl>
              <c:idx val="0"/>
              <c:layout>
                <c:manualLayout>
                  <c:x val="4.1681210939981631E-2"/>
                  <c:y val="-7.2781555904372575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99618305131311"/>
                      <c:h val="0.14342664654867984"/>
                    </c:manualLayout>
                  </c15:layout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67574.399999999994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4724808403575693"/>
                  <c:y val="-3.752538134060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47946.9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247104"/>
        <c:axId val="120252544"/>
        <c:axId val="0"/>
      </c:bar3DChart>
      <c:catAx>
        <c:axId val="1202471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0252544"/>
        <c:crosses val="autoZero"/>
        <c:auto val="1"/>
        <c:lblAlgn val="ctr"/>
        <c:lblOffset val="100"/>
        <c:noMultiLvlLbl val="0"/>
      </c:catAx>
      <c:valAx>
        <c:axId val="1202525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uk-UA"/>
          </a:p>
        </c:txPr>
        <c:crossAx val="12024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7.8386352133713519E-2"/>
                  <c:y val="-4.1882148371333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16149352012038"/>
                      <c:h val="0.1766665167663503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97844.3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0078223230928487"/>
                  <c:y val="-4.1882148371333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16149352012038"/>
                      <c:h val="0.1766665167663503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82623.3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246560"/>
        <c:axId val="2029827056"/>
        <c:axId val="0"/>
      </c:bar3DChart>
      <c:catAx>
        <c:axId val="1202465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29827056"/>
        <c:crosses val="autoZero"/>
        <c:auto val="1"/>
        <c:lblAlgn val="ctr"/>
        <c:lblOffset val="100"/>
        <c:noMultiLvlLbl val="0"/>
      </c:catAx>
      <c:valAx>
        <c:axId val="2029827056"/>
        <c:scaling>
          <c:orientation val="minMax"/>
          <c:min val="65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50000"/>
                  </a:schemeClr>
                </a:solidFill>
              </a:defRPr>
            </a:pPr>
            <a:endParaRPr lang="uk-UA"/>
          </a:p>
        </c:txPr>
        <c:crossAx val="120246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11134917989716"/>
          <c:y val="0.12166049078070396"/>
          <c:w val="0.26875238909424376"/>
          <c:h val="0.26270181082594712"/>
        </c:manualLayout>
      </c:layout>
      <c:overlay val="0"/>
      <c:txPr>
        <a:bodyPr/>
        <a:lstStyle/>
        <a:p>
          <a:pPr>
            <a:defRPr sz="2000" b="1">
              <a:solidFill>
                <a:schemeClr val="bg1">
                  <a:lumMod val="50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  <a:ln>
          <a:noFill/>
        </a:ln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.19671967617816075"/>
          <c:y val="0.14160261405332625"/>
          <c:w val="0.67767050155761832"/>
          <c:h val="0.75728401155909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dLbl>
              <c:idx val="0"/>
              <c:layout>
                <c:manualLayout>
                  <c:x val="-6.1353368348232616E-3"/>
                  <c:y val="-2.8144036005455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0300022802197"/>
                      <c:h val="0.20038553635884429"/>
                    </c:manualLayout>
                  </c15:layout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85492.800000000003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4264658140963954"/>
                  <c:y val="-4.503045760872907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756383648892548"/>
                      <c:h val="0.1741177694204189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70049.100000000006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29821616"/>
        <c:axId val="2029825968"/>
        <c:axId val="0"/>
      </c:bar3DChart>
      <c:catAx>
        <c:axId val="20298216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29825968"/>
        <c:crosses val="autoZero"/>
        <c:auto val="1"/>
        <c:lblAlgn val="ctr"/>
        <c:lblOffset val="100"/>
        <c:noMultiLvlLbl val="0"/>
      </c:catAx>
      <c:valAx>
        <c:axId val="20298259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50000"/>
                  </a:schemeClr>
                </a:solidFill>
              </a:defRPr>
            </a:pPr>
            <a:endParaRPr lang="uk-UA"/>
          </a:p>
        </c:txPr>
        <c:crossAx val="202982161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975" b="1" i="0" u="none" strike="noStrike" baseline="0">
                <a:solidFill>
                  <a:srgbClr val="000714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000" dirty="0" err="1">
                <a:solidFill>
                  <a:srgbClr val="000714"/>
                </a:solidFill>
              </a:rPr>
              <a:t>Захворюваність</a:t>
            </a:r>
            <a:r>
              <a:rPr lang="ru-RU" sz="2000" dirty="0">
                <a:solidFill>
                  <a:srgbClr val="000714"/>
                </a:solidFill>
              </a:rPr>
              <a:t> </a:t>
            </a:r>
            <a:r>
              <a:rPr lang="ru-RU" sz="2000" dirty="0" err="1">
                <a:solidFill>
                  <a:srgbClr val="000714"/>
                </a:solidFill>
              </a:rPr>
              <a:t>злоякісними</a:t>
            </a:r>
            <a:r>
              <a:rPr lang="ru-RU" sz="2000" dirty="0">
                <a:solidFill>
                  <a:srgbClr val="000714"/>
                </a:solidFill>
              </a:rPr>
              <a:t> </a:t>
            </a:r>
            <a:r>
              <a:rPr lang="ru-RU" sz="2000" dirty="0" err="1">
                <a:solidFill>
                  <a:srgbClr val="000714"/>
                </a:solidFill>
              </a:rPr>
              <a:t>новоутвореннями</a:t>
            </a:r>
            <a:r>
              <a:rPr lang="ru-RU" sz="2000" dirty="0">
                <a:solidFill>
                  <a:srgbClr val="000714"/>
                </a:solidFill>
              </a:rPr>
              <a:t> на 
100 </a:t>
            </a:r>
            <a:r>
              <a:rPr lang="ru-RU" sz="2000" dirty="0" err="1">
                <a:solidFill>
                  <a:srgbClr val="000714"/>
                </a:solidFill>
              </a:rPr>
              <a:t>тис.населення</a:t>
            </a:r>
            <a:endParaRPr lang="ru-RU" sz="2000" dirty="0">
              <a:solidFill>
                <a:srgbClr val="000714"/>
              </a:solidFill>
            </a:endParaRPr>
          </a:p>
        </c:rich>
      </c:tx>
      <c:layout>
        <c:manualLayout>
          <c:xMode val="edge"/>
          <c:yMode val="edge"/>
          <c:x val="4.9797665848286883E-2"/>
          <c:y val="0"/>
        </c:manualLayout>
      </c:layout>
      <c:overlay val="0"/>
      <c:spPr>
        <a:noFill/>
        <a:ln w="3040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500806303490273E-2"/>
          <c:y val="0.28248704069825348"/>
          <c:w val="0.63087248322147649"/>
          <c:h val="0.515520936509045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66"/>
            </a:solidFill>
            <a:ln w="15204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0.18169348176546546"/>
                  <c:y val="-3.9476375409761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0408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365.1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0099"/>
            </a:solidFill>
            <a:ln w="15204">
              <a:solidFill>
                <a:srgbClr val="0000CC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0.32332773237301593"/>
                  <c:y val="-1.18429126229285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0408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391.8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39"/>
        <c:axId val="2029827600"/>
        <c:axId val="2029828144"/>
      </c:barChart>
      <c:catAx>
        <c:axId val="202982760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801">
            <a:solidFill>
              <a:schemeClr val="tx1"/>
            </a:solidFill>
            <a:prstDash val="solid"/>
          </a:ln>
        </c:spPr>
        <c:txPr>
          <a:bodyPr rot="-180000" vert="horz"/>
          <a:lstStyle/>
          <a:p>
            <a:pPr>
              <a:defRPr sz="143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20298281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29828144"/>
        <c:scaling>
          <c:orientation val="minMax"/>
        </c:scaling>
        <c:delete val="0"/>
        <c:axPos val="b"/>
        <c:majorGridlines>
          <c:spPr>
            <a:ln w="380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8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714"/>
                </a:solidFill>
                <a:latin typeface="+mn-lt"/>
                <a:ea typeface="Arial"/>
                <a:cs typeface="Arial"/>
              </a:defRPr>
            </a:pPr>
            <a:endParaRPr lang="uk-UA"/>
          </a:p>
        </c:txPr>
        <c:crossAx val="2029827600"/>
        <c:crosses val="autoZero"/>
        <c:crossBetween val="between"/>
        <c:minorUnit val="2"/>
      </c:valAx>
      <c:spPr>
        <a:noFill/>
        <a:ln w="30408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6735216505546378"/>
          <c:y val="0.61427276724958579"/>
          <c:w val="0.23264784231142124"/>
          <c:h val="0.2788621412922957"/>
        </c:manualLayout>
      </c:layout>
      <c:overlay val="0"/>
      <c:spPr>
        <a:noFill/>
        <a:ln w="30408">
          <a:noFill/>
        </a:ln>
      </c:spPr>
      <c:txPr>
        <a:bodyPr/>
        <a:lstStyle/>
        <a:p>
          <a:pPr>
            <a:defRPr sz="2000" b="1" i="0" u="none" strike="noStrike" baseline="0">
              <a:solidFill>
                <a:srgbClr val="000714"/>
              </a:solidFill>
              <a:latin typeface="Times New Roman"/>
              <a:ea typeface="Times New Roman"/>
              <a:cs typeface="Times New Roman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Питома вага занедбаних форм 
(І</a:t>
            </a:r>
            <a:r>
              <a:rPr lang="en-US"/>
              <a:t>V</a:t>
            </a:r>
            <a:r>
              <a:rPr lang="ru-RU"/>
              <a:t>ст. всі форми та ІІІ ст. візуальної локалізації)</a:t>
            </a:r>
          </a:p>
        </c:rich>
      </c:tx>
      <c:layout>
        <c:manualLayout>
          <c:xMode val="edge"/>
          <c:yMode val="edge"/>
          <c:x val="0.142280702563571"/>
          <c:y val="2.7548090862532893E-2"/>
        </c:manualLayout>
      </c:layout>
      <c:overlay val="0"/>
      <c:spPr>
        <a:noFill/>
        <a:ln w="2527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584453630672613E-2"/>
          <c:y val="0.31304253552099809"/>
          <c:w val="0.81453634085213034"/>
          <c:h val="0.524672262210968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66"/>
            </a:solidFill>
            <a:ln w="25275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7944301017724379"/>
                  <c:y val="5.46647684911391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5275">
                <a:noFill/>
              </a:ln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29.1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0099"/>
            </a:solidFill>
            <a:ln w="25275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9689882029360845"/>
                  <c:y val="-1.95298468939989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5275">
                <a:noFill/>
              </a:ln>
            </c:spPr>
            <c:txPr>
              <a:bodyPr/>
              <a:lstStyle/>
              <a:p>
                <a:pPr>
                  <a:defRPr sz="2400">
                    <a:solidFill>
                      <a:schemeClr val="accent2">
                        <a:lumMod val="40000"/>
                        <a:lumOff val="6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24.6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2"/>
        <c:overlap val="-38"/>
        <c:axId val="2029826512"/>
        <c:axId val="2029821072"/>
      </c:barChart>
      <c:catAx>
        <c:axId val="2029826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2029821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29821072"/>
        <c:scaling>
          <c:orientation val="minMax"/>
          <c:max val="29.5"/>
          <c:min val="20"/>
        </c:scaling>
        <c:delete val="0"/>
        <c:axPos val="b"/>
        <c:majorGridlines>
          <c:spPr>
            <a:ln w="1263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478">
            <a:noFill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2029826512"/>
        <c:crosses val="autoZero"/>
        <c:crossBetween val="between"/>
        <c:majorUnit val="1"/>
        <c:minorUnit val="1.0000000000000002E-2"/>
      </c:valAx>
      <c:spPr>
        <a:noFill/>
        <a:ln w="12637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bg1"/>
          </a:solidFill>
          <a:latin typeface="+mn-lt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714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800" dirty="0" err="1">
                <a:solidFill>
                  <a:srgbClr val="000714"/>
                </a:solidFill>
              </a:rPr>
              <a:t>Питома</a:t>
            </a:r>
            <a:r>
              <a:rPr lang="ru-RU" sz="1800" dirty="0">
                <a:solidFill>
                  <a:srgbClr val="000714"/>
                </a:solidFill>
              </a:rPr>
              <a:t> вага </a:t>
            </a:r>
            <a:r>
              <a:rPr lang="ru-RU" sz="1800" dirty="0" err="1">
                <a:solidFill>
                  <a:srgbClr val="000714"/>
                </a:solidFill>
              </a:rPr>
              <a:t>занедбаних</a:t>
            </a:r>
            <a:r>
              <a:rPr lang="ru-RU" sz="1800" dirty="0">
                <a:solidFill>
                  <a:srgbClr val="000714"/>
                </a:solidFill>
              </a:rPr>
              <a:t> </a:t>
            </a:r>
            <a:r>
              <a:rPr lang="ru-RU" sz="1800" dirty="0" err="1" smtClean="0">
                <a:solidFill>
                  <a:srgbClr val="000714"/>
                </a:solidFill>
              </a:rPr>
              <a:t>випадків</a:t>
            </a:r>
            <a:r>
              <a:rPr lang="ru-RU" sz="1800" dirty="0" smtClean="0">
                <a:solidFill>
                  <a:srgbClr val="000714"/>
                </a:solidFill>
              </a:rPr>
              <a:t> у </a:t>
            </a:r>
            <a:r>
              <a:rPr lang="ru-RU" sz="1800" dirty="0">
                <a:solidFill>
                  <a:srgbClr val="000714"/>
                </a:solidFill>
              </a:rPr>
              <a:t>ІV ст.</a:t>
            </a:r>
          </a:p>
        </c:rich>
      </c:tx>
      <c:layout>
        <c:manualLayout>
          <c:xMode val="edge"/>
          <c:yMode val="edge"/>
          <c:x val="5.471225085593346E-2"/>
          <c:y val="3.6558752787092468E-2"/>
        </c:manualLayout>
      </c:layout>
      <c:overlay val="0"/>
      <c:spPr>
        <a:noFill/>
        <a:ln w="2544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8282208588957052E-2"/>
          <c:y val="0.35634930332863268"/>
          <c:w val="0.74289250154959818"/>
          <c:h val="0.4353692070764834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25441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25441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5941648243796533"/>
                  <c:y val="4.11590736311212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solidFill>
                <a:srgbClr val="FFFF66"/>
              </a:solidFill>
              <a:ln w="25441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21.4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0099"/>
            </a:solidFill>
            <a:ln w="25441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8134902145172688"/>
                  <c:y val="2.8567008624855298E-3"/>
                </c:manualLayout>
              </c:layout>
              <c:numFmt formatCode="#,##0.0" sourceLinked="0"/>
              <c:spPr>
                <a:noFill/>
                <a:ln w="25441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5441">
                <a:noFill/>
              </a:ln>
            </c:spPr>
            <c:txPr>
              <a:bodyPr/>
              <a:lstStyle/>
              <a:p>
                <a:pPr>
                  <a:defRPr sz="2800" b="1" i="0" u="none" strike="noStrike" baseline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19.5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38"/>
        <c:axId val="2039763872"/>
        <c:axId val="2039766592"/>
      </c:barChart>
      <c:catAx>
        <c:axId val="2039763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2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2039766592"/>
        <c:crossesAt val="1"/>
        <c:auto val="1"/>
        <c:lblAlgn val="ctr"/>
        <c:lblOffset val="100"/>
        <c:tickLblSkip val="1"/>
        <c:tickMarkSkip val="1"/>
        <c:noMultiLvlLbl val="0"/>
      </c:catAx>
      <c:valAx>
        <c:axId val="2039766592"/>
        <c:scaling>
          <c:orientation val="minMax"/>
        </c:scaling>
        <c:delete val="0"/>
        <c:axPos val="b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none"/>
        <c:minorTickMark val="in"/>
        <c:tickLblPos val="low"/>
        <c:spPr>
          <a:ln w="9540">
            <a:noFill/>
          </a:ln>
        </c:spPr>
        <c:txPr>
          <a:bodyPr rot="0" vert="horz"/>
          <a:lstStyle/>
          <a:p>
            <a:pPr>
              <a:defRPr sz="1477" b="1" i="0" u="none" strike="noStrike" baseline="0">
                <a:solidFill>
                  <a:srgbClr val="000714"/>
                </a:solidFill>
                <a:latin typeface="+mn-lt"/>
                <a:ea typeface="Arial"/>
                <a:cs typeface="Arial"/>
              </a:defRPr>
            </a:pPr>
            <a:endParaRPr lang="uk-UA"/>
          </a:p>
        </c:txPr>
        <c:crossAx val="2039763872"/>
        <c:crosses val="autoZero"/>
        <c:crossBetween val="between"/>
        <c:minorUnit val="0.5"/>
      </c:valAx>
      <c:spPr>
        <a:noFill/>
        <a:ln w="1272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7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413289757044497"/>
          <c:y val="7.1422736491469949E-2"/>
          <c:w val="0.60987083306533196"/>
          <c:h val="0.58647418805317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dLbl>
              <c:idx val="0"/>
              <c:layout>
                <c:manualLayout>
                  <c:x val="-2.7877286443556151E-2"/>
                  <c:y val="-8.0880523766295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018835264869133E-2"/>
                  <c:y val="-1.5537791088893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Вакцинація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061065657916568"/>
                  <c:y val="-6.2599354182520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1157152869680105E-2"/>
                  <c:y val="-3.1075582177786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Вакцинація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69.400000000000006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39764416"/>
        <c:axId val="2039767680"/>
        <c:axId val="0"/>
      </c:bar3DChart>
      <c:catAx>
        <c:axId val="2039764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660066"/>
                </a:solidFill>
              </a:defRPr>
            </a:pPr>
            <a:endParaRPr lang="uk-UA"/>
          </a:p>
        </c:txPr>
        <c:crossAx val="2039767680"/>
        <c:crosses val="autoZero"/>
        <c:auto val="1"/>
        <c:lblAlgn val="ctr"/>
        <c:lblOffset val="100"/>
        <c:noMultiLvlLbl val="0"/>
      </c:catAx>
      <c:valAx>
        <c:axId val="2039767680"/>
        <c:scaling>
          <c:orientation val="minMax"/>
          <c:max val="54"/>
          <c:min val="1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uk-UA"/>
          </a:p>
        </c:txPr>
        <c:crossAx val="2039764416"/>
        <c:crosses val="autoZero"/>
        <c:crossBetween val="between"/>
        <c:majorUnit val="14"/>
        <c:min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29986210379405"/>
          <c:y val="5.6277222639093474E-2"/>
          <c:w val="0.86370013789620592"/>
          <c:h val="0.666151078998885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4.4092323075213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86.3</c:v>
                </c:pt>
                <c:pt idx="1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8.2638218668137323E-2"/>
                  <c:y val="-3.5800619854498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5846384052035259E-2"/>
                  <c:y val="-0.11099102015484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83</c:v>
                </c:pt>
                <c:pt idx="1">
                  <c:v>80.3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39767136"/>
        <c:axId val="1966997120"/>
        <c:axId val="0"/>
      </c:bar3DChart>
      <c:catAx>
        <c:axId val="2039767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660066"/>
                </a:solidFill>
              </a:defRPr>
            </a:pPr>
            <a:endParaRPr lang="uk-UA"/>
          </a:p>
        </c:txPr>
        <c:crossAx val="1966997120"/>
        <c:crosses val="autoZero"/>
        <c:auto val="1"/>
        <c:lblAlgn val="ctr"/>
        <c:lblOffset val="100"/>
        <c:noMultiLvlLbl val="0"/>
      </c:catAx>
      <c:valAx>
        <c:axId val="19669971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uk-UA"/>
          </a:p>
        </c:txPr>
        <c:crossAx val="2039767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20"/>
      <c:rotY val="0"/>
      <c:rAngAx val="0"/>
      <c:perspective val="0"/>
    </c:view3D>
    <c:floor>
      <c:thickness val="0"/>
      <c:spPr>
        <a:solidFill>
          <a:schemeClr val="tx1">
            <a:lumMod val="7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26622685833666"/>
          <c:y val="0.1239541469849057"/>
          <c:w val="0.79522614790523427"/>
          <c:h val="0.697137005469176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CADE4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1.0689048018233664E-2"/>
                  <c:y val="-3.042397121461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183-4D4E-A581-7398B19BC8D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9953735299252E-2"/>
                  <c:y val="-1.5431116226195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183-4D4E-A581-7398B19BC8D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195613185836495E-3"/>
                  <c:y val="-2.4689785961912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183-4D4E-A581-7398B19BC8D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3417080641833446E-2"/>
                  <c:y val="-1.2632859480610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183-4D4E-A581-7398B19BC8D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Всього</c:v>
                </c:pt>
                <c:pt idx="1">
                  <c:v>Лікарі</c:v>
                </c:pt>
                <c:pt idx="2">
                  <c:v>в т.ч. лікарі- організатори</c:v>
                </c:pt>
                <c:pt idx="3">
                  <c:v>Середні мед. працівників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2520</c:v>
                </c:pt>
                <c:pt idx="1">
                  <c:v>496</c:v>
                </c:pt>
                <c:pt idx="2">
                  <c:v>22</c:v>
                </c:pt>
                <c:pt idx="3">
                  <c:v>1064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83-4D4E-A581-7398B19BC8D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>
                <a:alpha val="93725"/>
              </a:srgbClr>
            </a:solidFill>
          </c:spPr>
          <c:invertIfNegative val="0"/>
          <c:dLbls>
            <c:dLbl>
              <c:idx val="0"/>
              <c:layout>
                <c:manualLayout>
                  <c:x val="7.4823432317044136E-2"/>
                  <c:y val="-1.9234218099265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183-4D4E-A581-7398B19BC8D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394882050142578E-2"/>
                  <c:y val="-7.6059928036527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183-4D4E-A581-7398B19BC8D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2.4689785961912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183-4D4E-A581-7398B19BC8D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705834031908914E-2"/>
                  <c:y val="-2.2817978410958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183-4D4E-A581-7398B19BC8D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Всього</c:v>
                </c:pt>
                <c:pt idx="1">
                  <c:v>Лікарі</c:v>
                </c:pt>
                <c:pt idx="2">
                  <c:v>в т.ч. лікарі- організатори</c:v>
                </c:pt>
                <c:pt idx="3">
                  <c:v>Середні мед. працівників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2698</c:v>
                </c:pt>
                <c:pt idx="1">
                  <c:v>511</c:v>
                </c:pt>
                <c:pt idx="2">
                  <c:v>28</c:v>
                </c:pt>
                <c:pt idx="3">
                  <c:v>1105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183-4D4E-A581-7398B19BC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44"/>
        <c:shape val="cylinder"/>
        <c:axId val="118340368"/>
        <c:axId val="118344176"/>
        <c:axId val="0"/>
      </c:bar3DChart>
      <c:catAx>
        <c:axId val="118340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>
                <a:solidFill>
                  <a:srgbClr val="000714"/>
                </a:solidFill>
              </a:defRPr>
            </a:pPr>
            <a:endParaRPr lang="uk-UA"/>
          </a:p>
        </c:txPr>
        <c:crossAx val="118344176"/>
        <c:crosses val="autoZero"/>
        <c:auto val="1"/>
        <c:lblAlgn val="ctr"/>
        <c:lblOffset val="100"/>
        <c:noMultiLvlLbl val="0"/>
      </c:catAx>
      <c:valAx>
        <c:axId val="118344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0714"/>
                </a:solidFill>
              </a:defRPr>
            </a:pPr>
            <a:endParaRPr lang="uk-UA"/>
          </a:p>
        </c:txPr>
        <c:crossAx val="118340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17475747381113"/>
          <c:y val="0.28727595237880954"/>
          <c:w val="0.90676332491319922"/>
          <c:h val="0.563568692937248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2757328038820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89</c:v>
                </c:pt>
                <c:pt idx="1">
                  <c:v>70.2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6.7188301828897318E-2"/>
                  <c:y val="-4.1882148371333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4895856150641732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65.3</c:v>
                </c:pt>
                <c:pt idx="1">
                  <c:v>49.1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66993312"/>
        <c:axId val="2037357856"/>
        <c:axId val="0"/>
      </c:bar3DChart>
      <c:catAx>
        <c:axId val="1966993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660066"/>
                </a:solidFill>
              </a:defRPr>
            </a:pPr>
            <a:endParaRPr lang="uk-UA"/>
          </a:p>
        </c:txPr>
        <c:crossAx val="2037357856"/>
        <c:crosses val="autoZero"/>
        <c:auto val="1"/>
        <c:lblAlgn val="ctr"/>
        <c:lblOffset val="100"/>
        <c:noMultiLvlLbl val="0"/>
      </c:catAx>
      <c:valAx>
        <c:axId val="20373578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uk-UA"/>
          </a:p>
        </c:txPr>
        <c:crossAx val="1966993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024408868498177"/>
          <c:y val="6.2784194613296929E-2"/>
          <c:w val="0.68975591131501823"/>
          <c:h val="0.658191773580903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69829993592127E-2"/>
                  <c:y val="-6.0727460201126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87.8</c:v>
                </c:pt>
                <c:pt idx="1">
                  <c:v>87.5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4.8350269367993859E-2"/>
                  <c:y val="-7.5006020582131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513879769316572E-2"/>
                  <c:y val="-2.7603391000512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72.599999999999994</c:v>
                </c:pt>
                <c:pt idx="1">
                  <c:v>69.599999999999994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37351872"/>
        <c:axId val="2037355680"/>
        <c:axId val="0"/>
      </c:bar3DChart>
      <c:catAx>
        <c:axId val="2037351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660066"/>
                </a:solidFill>
              </a:defRPr>
            </a:pPr>
            <a:endParaRPr lang="uk-UA"/>
          </a:p>
        </c:txPr>
        <c:crossAx val="2037355680"/>
        <c:crosses val="autoZero"/>
        <c:auto val="1"/>
        <c:lblAlgn val="ctr"/>
        <c:lblOffset val="100"/>
        <c:noMultiLvlLbl val="0"/>
      </c:catAx>
      <c:valAx>
        <c:axId val="20373556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uk-UA"/>
          </a:p>
        </c:txPr>
        <c:crossAx val="203735187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0"/>
          <c:w val="0.18521439106980864"/>
          <c:h val="0.46015939545530815"/>
        </c:manualLayout>
      </c:layout>
      <c:overlay val="0"/>
      <c:txPr>
        <a:bodyPr/>
        <a:lstStyle/>
        <a:p>
          <a:pPr>
            <a:defRPr sz="2000" b="1">
              <a:solidFill>
                <a:schemeClr val="bg1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97122029489627"/>
          <c:y val="0.14224438259036232"/>
          <c:w val="0.85454468352722712"/>
          <c:h val="0.669929349160276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4.4092323075213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87.8</c:v>
                </c:pt>
                <c:pt idx="1">
                  <c:v>77.5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8.2638218668137323E-2"/>
                  <c:y val="-3.5800619854498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5846384052035259E-2"/>
                  <c:y val="-0.11099102015484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70.099999999999994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37351328"/>
        <c:axId val="2037356768"/>
        <c:axId val="0"/>
      </c:bar3DChart>
      <c:catAx>
        <c:axId val="2037351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660066"/>
                </a:solidFill>
              </a:defRPr>
            </a:pPr>
            <a:endParaRPr lang="uk-UA"/>
          </a:p>
        </c:txPr>
        <c:crossAx val="2037356768"/>
        <c:crosses val="autoZero"/>
        <c:auto val="1"/>
        <c:lblAlgn val="ctr"/>
        <c:lblOffset val="100"/>
        <c:noMultiLvlLbl val="0"/>
      </c:catAx>
      <c:valAx>
        <c:axId val="20373567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uk-UA"/>
          </a:p>
        </c:txPr>
        <c:crossAx val="2037351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20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592860015757663"/>
          <c:y val="3.8517828142507357E-2"/>
          <c:w val="0.83407150614306635"/>
          <c:h val="0.678480562561563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9281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1962689422486056E-2"/>
                  <c:y val="-2.9756882942493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2209401709401712E-3"/>
                  <c:y val="-5.7891366307681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30011236977635E-2"/>
                  <c:y val="-3.0136736963442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18562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Робота ліжка</c:v>
                </c:pt>
                <c:pt idx="1">
                  <c:v>План виконання 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239.5</c:v>
                </c:pt>
                <c:pt idx="1">
                  <c:v>92.6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 w="18562">
              <a:noFill/>
            </a:ln>
          </c:spPr>
          <c:invertIfNegative val="0"/>
          <c:dLbls>
            <c:dLbl>
              <c:idx val="0"/>
              <c:layout>
                <c:manualLayout>
                  <c:x val="5.6036303738970263E-2"/>
                  <c:y val="-4.681156536342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369661290758926"/>
                  <c:y val="-3.8228140151565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6501406264122551E-2"/>
                  <c:y val="-2.0519789926354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18562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Робота ліжка</c:v>
                </c:pt>
                <c:pt idx="1">
                  <c:v>План виконання 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>
                  <c:v>220.4</c:v>
                </c:pt>
                <c:pt idx="1">
                  <c:v>86.7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4"/>
        <c:gapDepth val="72"/>
        <c:shape val="cylinder"/>
        <c:axId val="2037357312"/>
        <c:axId val="2037350784"/>
        <c:axId val="0"/>
      </c:bar3DChart>
      <c:catAx>
        <c:axId val="203735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714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2037350784"/>
        <c:crosses val="min"/>
        <c:auto val="1"/>
        <c:lblAlgn val="ctr"/>
        <c:lblOffset val="100"/>
        <c:tickLblSkip val="1"/>
        <c:tickMarkSkip val="1"/>
        <c:noMultiLvlLbl val="0"/>
      </c:catAx>
      <c:valAx>
        <c:axId val="2037350784"/>
        <c:scaling>
          <c:orientation val="minMax"/>
          <c:min val="0"/>
        </c:scaling>
        <c:delete val="0"/>
        <c:axPos val="l"/>
        <c:majorGridlines>
          <c:spPr>
            <a:ln w="9281">
              <a:noFill/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2037357312"/>
        <c:crosses val="autoZero"/>
        <c:crossBetween val="between"/>
        <c:majorUnit val="50"/>
        <c:minorUnit val="10"/>
      </c:valAx>
      <c:spPr>
        <a:noFill/>
        <a:ln w="185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2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800">
                <a:solidFill>
                  <a:schemeClr val="bg1"/>
                </a:solidFill>
              </a:defRPr>
            </a:pPr>
            <a:r>
              <a:rPr lang="ru-RU" sz="1800" dirty="0" err="1" smtClean="0">
                <a:solidFill>
                  <a:schemeClr val="bg1"/>
                </a:solidFill>
              </a:rPr>
              <a:t>Проліковано</a:t>
            </a:r>
            <a:r>
              <a:rPr lang="ru-RU" sz="1800" baseline="0" dirty="0" smtClean="0">
                <a:solidFill>
                  <a:schemeClr val="bg1"/>
                </a:solidFill>
              </a:rPr>
              <a:t> </a:t>
            </a:r>
            <a:r>
              <a:rPr lang="ru-RU" sz="1800" baseline="0" dirty="0" err="1" smtClean="0">
                <a:solidFill>
                  <a:schemeClr val="bg1"/>
                </a:solidFill>
              </a:rPr>
              <a:t>хворих</a:t>
            </a:r>
            <a:r>
              <a:rPr lang="ru-RU" sz="1800" baseline="0" dirty="0" smtClean="0">
                <a:solidFill>
                  <a:schemeClr val="bg1"/>
                </a:solidFill>
              </a:rPr>
              <a:t> </a:t>
            </a:r>
          </a:p>
          <a:p>
            <a:pPr algn="l">
              <a:defRPr sz="1800">
                <a:solidFill>
                  <a:schemeClr val="bg1"/>
                </a:solidFill>
              </a:defRPr>
            </a:pPr>
            <a:r>
              <a:rPr lang="ru-RU" sz="1800" baseline="0" dirty="0" smtClean="0">
                <a:solidFill>
                  <a:schemeClr val="bg1"/>
                </a:solidFill>
              </a:rPr>
              <a:t>(</a:t>
            </a:r>
            <a:r>
              <a:rPr lang="ru-RU" sz="1800" baseline="0" dirty="0" err="1" smtClean="0">
                <a:solidFill>
                  <a:schemeClr val="bg1"/>
                </a:solidFill>
              </a:rPr>
              <a:t>абс.ч</a:t>
            </a:r>
            <a:r>
              <a:rPr lang="ru-RU" sz="1800" baseline="0" dirty="0" smtClean="0">
                <a:solidFill>
                  <a:schemeClr val="bg1"/>
                </a:solidFill>
              </a:rPr>
              <a:t>.), що на </a:t>
            </a:r>
            <a:r>
              <a:rPr lang="ru-RU" sz="1800" u="sng" baseline="0" dirty="0" smtClean="0">
                <a:solidFill>
                  <a:srgbClr val="C00000"/>
                </a:solidFill>
              </a:rPr>
              <a:t>9,2%</a:t>
            </a:r>
            <a:r>
              <a:rPr lang="ru-RU" sz="1800" baseline="0" dirty="0" smtClean="0">
                <a:solidFill>
                  <a:schemeClr val="bg1"/>
                </a:solidFill>
              </a:rPr>
              <a:t> </a:t>
            </a:r>
            <a:r>
              <a:rPr lang="ru-RU" sz="1800" baseline="0" dirty="0" err="1" smtClean="0">
                <a:solidFill>
                  <a:schemeClr val="bg1"/>
                </a:solidFill>
              </a:rPr>
              <a:t>більше</a:t>
            </a:r>
            <a:r>
              <a:rPr lang="ru-RU" sz="1800" baseline="0" dirty="0" smtClean="0">
                <a:solidFill>
                  <a:schemeClr val="bg1"/>
                </a:solidFill>
              </a:rPr>
              <a:t> за аналогічний період </a:t>
            </a:r>
            <a:r>
              <a:rPr lang="ru-RU" sz="1800" baseline="0" dirty="0" err="1" smtClean="0">
                <a:solidFill>
                  <a:schemeClr val="bg1"/>
                </a:solidFill>
              </a:rPr>
              <a:t>минулого</a:t>
            </a:r>
            <a:r>
              <a:rPr lang="ru-RU" sz="1800" baseline="0" dirty="0" smtClean="0">
                <a:solidFill>
                  <a:schemeClr val="bg1"/>
                </a:solidFill>
              </a:rPr>
              <a:t> року</a:t>
            </a:r>
            <a:endParaRPr lang="ru-RU" sz="18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5.3552340985681728E-2"/>
          <c:y val="0.6074843951985226"/>
        </c:manualLayout>
      </c:layout>
      <c:overlay val="0"/>
    </c:title>
    <c:autoTitleDeleted val="0"/>
    <c:view3D>
      <c:rotX val="10"/>
      <c:hPercent val="100"/>
      <c:rotY val="2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22475112192922"/>
          <c:y val="3.693739612188366E-2"/>
          <c:w val="0.56123667235627017"/>
          <c:h val="0.531933665743305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dLbl>
              <c:idx val="0"/>
              <c:layout>
                <c:manualLayout>
                  <c:x val="-6.1526589011265023E-2"/>
                  <c:y val="-1.4382411634341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Проліковано хворих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26289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7019178162594092"/>
                  <c:y val="-2.8678855032317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Проліковано хворих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24075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37356224"/>
        <c:axId val="2037352416"/>
        <c:axId val="0"/>
      </c:bar3DChart>
      <c:catAx>
        <c:axId val="20373562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37352416"/>
        <c:crosses val="autoZero"/>
        <c:auto val="1"/>
        <c:lblAlgn val="ctr"/>
        <c:lblOffset val="100"/>
        <c:noMultiLvlLbl val="0"/>
      </c:catAx>
      <c:valAx>
        <c:axId val="20373524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714"/>
                </a:solidFill>
              </a:defRPr>
            </a:pPr>
            <a:endParaRPr lang="uk-UA"/>
          </a:p>
        </c:txPr>
        <c:crossAx val="2037356224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8534918679069332"/>
          <c:y val="0.30781665743305636"/>
          <c:w val="0.20821592213659762"/>
          <c:h val="0.24248317636195751"/>
        </c:manualLayout>
      </c:layout>
      <c:overlay val="0"/>
      <c:txPr>
        <a:bodyPr/>
        <a:lstStyle/>
        <a:p>
          <a:pPr>
            <a:defRPr sz="2400" b="1">
              <a:solidFill>
                <a:schemeClr val="bg1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>
                <a:solidFill>
                  <a:schemeClr val="bg1"/>
                </a:solidFill>
              </a:defRPr>
            </a:pPr>
            <a:r>
              <a:rPr lang="ru-RU" sz="2200" dirty="0" err="1" smtClean="0">
                <a:solidFill>
                  <a:schemeClr val="bg1"/>
                </a:solidFill>
              </a:rPr>
              <a:t>Летальність</a:t>
            </a:r>
            <a:endParaRPr lang="ru-RU" sz="22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1815530571008312"/>
          <c:y val="0.76417711706436919"/>
        </c:manualLayout>
      </c:layout>
      <c:overlay val="0"/>
    </c:title>
    <c:autoTitleDeleted val="0"/>
    <c:view3D>
      <c:rotX val="10"/>
      <c:hPercent val="100"/>
      <c:rotY val="2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375751360210105E-2"/>
          <c:y val="0.12092090955800643"/>
          <c:w val="0.83600243285473619"/>
          <c:h val="0.620777521538075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4.5375206058937329E-2"/>
                  <c:y val="-1.398409107660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2.36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266386378833769"/>
                  <c:y val="7.0547736514757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37354592"/>
        <c:axId val="2037352960"/>
        <c:axId val="0"/>
      </c:bar3DChart>
      <c:catAx>
        <c:axId val="2037354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7352960"/>
        <c:crossesAt val="1"/>
        <c:auto val="1"/>
        <c:lblAlgn val="ctr"/>
        <c:lblOffset val="100"/>
        <c:noMultiLvlLbl val="0"/>
      </c:catAx>
      <c:valAx>
        <c:axId val="2037352960"/>
        <c:scaling>
          <c:logBase val="2"/>
          <c:orientation val="minMax"/>
          <c:max val="3"/>
          <c:min val="1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714"/>
                </a:solidFill>
              </a:defRPr>
            </a:pPr>
            <a:endParaRPr lang="uk-UA"/>
          </a:p>
        </c:txPr>
        <c:crossAx val="2037354592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>
                <a:solidFill>
                  <a:schemeClr val="bg1"/>
                </a:solidFill>
              </a:defRPr>
            </a:pPr>
            <a:r>
              <a:rPr lang="ru-RU" sz="2200" dirty="0" smtClean="0">
                <a:solidFill>
                  <a:schemeClr val="bg1"/>
                </a:solidFill>
              </a:rPr>
              <a:t>Проведено </a:t>
            </a:r>
            <a:r>
              <a:rPr lang="ru-RU" sz="2200" dirty="0" err="1" smtClean="0">
                <a:solidFill>
                  <a:schemeClr val="bg1"/>
                </a:solidFill>
              </a:rPr>
              <a:t>хворими</a:t>
            </a:r>
            <a:r>
              <a:rPr lang="ru-RU" sz="2200" dirty="0" smtClean="0">
                <a:solidFill>
                  <a:schemeClr val="bg1"/>
                </a:solidFill>
              </a:rPr>
              <a:t> л/д</a:t>
            </a:r>
            <a:endParaRPr lang="ru-RU" sz="22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1012032409695841"/>
          <c:y val="0.7462558279748418"/>
        </c:manualLayout>
      </c:layout>
      <c:overlay val="0"/>
    </c:title>
    <c:autoTitleDeleted val="0"/>
    <c:view3D>
      <c:rotX val="10"/>
      <c:hPercent val="100"/>
      <c:rotY val="2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493456601943754"/>
          <c:y val="3.945629218122302E-2"/>
          <c:w val="0.71396042685479"/>
          <c:h val="0.686399084339473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7.0938404410212694E-2"/>
                  <c:y val="-1.7703593407286247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207130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039318255805218"/>
                  <c:y val="-2.54908850512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201703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37353504"/>
        <c:axId val="2037354048"/>
        <c:axId val="0"/>
      </c:bar3DChart>
      <c:catAx>
        <c:axId val="2037353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7354048"/>
        <c:crosses val="autoZero"/>
        <c:auto val="1"/>
        <c:lblAlgn val="ctr"/>
        <c:lblOffset val="100"/>
        <c:noMultiLvlLbl val="0"/>
      </c:catAx>
      <c:valAx>
        <c:axId val="20373540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714"/>
                </a:solidFill>
              </a:defRPr>
            </a:pPr>
            <a:endParaRPr lang="uk-UA"/>
          </a:p>
        </c:txPr>
        <c:crossAx val="2037353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  <c:spPr>
        <a:solidFill>
          <a:schemeClr val="tx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388889446096725E-2"/>
          <c:y val="0.15844242929923885"/>
          <c:w val="0.75923036093105101"/>
          <c:h val="0.532012032676641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7.5471698113207544E-2"/>
                  <c:y val="3.8341162075337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029924971083248E-2"/>
                  <c:y val="-2.7908720736455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Оперовані в терміновій хірургії</c:v>
                </c:pt>
                <c:pt idx="1">
                  <c:v>Оперовані в плановому порядку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68.8</c:v>
                </c:pt>
                <c:pt idx="1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3.7706205813040065E-2"/>
                  <c:y val="-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2361524330275678E-2"/>
                  <c:y val="-7.4006634921701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Оперовані в терміновій хірургії</c:v>
                </c:pt>
                <c:pt idx="1">
                  <c:v>Оперовані в плановому порядку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69.900000000000006</c:v>
                </c:pt>
                <c:pt idx="1">
                  <c:v>7.6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037355136"/>
        <c:axId val="2011779424"/>
        <c:axId val="0"/>
      </c:bar3DChart>
      <c:catAx>
        <c:axId val="2037355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uk-UA"/>
          </a:p>
        </c:txPr>
        <c:crossAx val="2011779424"/>
        <c:crosses val="autoZero"/>
        <c:auto val="1"/>
        <c:lblAlgn val="ctr"/>
        <c:lblOffset val="100"/>
        <c:noMultiLvlLbl val="0"/>
      </c:catAx>
      <c:valAx>
        <c:axId val="2011779424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uk-UA"/>
          </a:p>
        </c:txPr>
        <c:crossAx val="2037355136"/>
        <c:crosses val="autoZero"/>
        <c:crossBetween val="between"/>
        <c:majorUnit val="30"/>
        <c:minorUnit val="10"/>
      </c:valAx>
    </c:plotArea>
    <c:legend>
      <c:legendPos val="r"/>
      <c:layout>
        <c:manualLayout>
          <c:xMode val="edge"/>
          <c:yMode val="edge"/>
          <c:x val="0.81784869132527682"/>
          <c:y val="0.3075381805122428"/>
          <c:w val="0.16466809324984655"/>
          <c:h val="0.22906240391894442"/>
        </c:manualLayout>
      </c:layout>
      <c:overlay val="0"/>
      <c:txPr>
        <a:bodyPr/>
        <a:lstStyle/>
        <a:p>
          <a:pPr>
            <a:defRPr sz="2000" b="1">
              <a:solidFill>
                <a:schemeClr val="accent6">
                  <a:lumMod val="50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  <c:spPr>
        <a:solidFill>
          <a:schemeClr val="tx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81326022972938"/>
          <c:y val="4.6795574626498693E-2"/>
          <c:w val="0.79716544465570982"/>
          <c:h val="0.760619576219926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9.1211606795051026E-2"/>
                  <c:y val="2.8566300624165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0251572327044E-2"/>
                  <c:y val="-1.150234862260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"Хірургія одного дня"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288974058818993"/>
                  <c:y val="1.7420881499113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635220125786164"/>
                  <c:y val="-1.150234862260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"Хірургія одного дня"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2"/>
        <c:gapDepth val="144"/>
        <c:shape val="cylinder"/>
        <c:axId val="2011775072"/>
        <c:axId val="2011776704"/>
        <c:axId val="0"/>
      </c:bar3DChart>
      <c:catAx>
        <c:axId val="2011775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uk-UA"/>
          </a:p>
        </c:txPr>
        <c:crossAx val="2011776704"/>
        <c:crosses val="autoZero"/>
        <c:auto val="1"/>
        <c:lblAlgn val="ctr"/>
        <c:lblOffset val="100"/>
        <c:noMultiLvlLbl val="0"/>
      </c:catAx>
      <c:valAx>
        <c:axId val="2011776704"/>
        <c:scaling>
          <c:orientation val="minMax"/>
          <c:max val="7.5000000000000009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uk-UA"/>
          </a:p>
        </c:txPr>
        <c:crossAx val="2011775072"/>
        <c:crosses val="autoZero"/>
        <c:crossBetween val="between"/>
        <c:majorUnit val="0.70000000000000007"/>
        <c:min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hPercent val="130"/>
      <c:rotY val="0"/>
      <c:depthPercent val="70"/>
      <c:rAngAx val="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2253">
          <a:noFill/>
        </a:ln>
      </c:spPr>
    </c:sideWall>
    <c:backWall>
      <c:thickness val="0"/>
      <c:spPr>
        <a:noFill/>
        <a:ln w="12253">
          <a:noFill/>
        </a:ln>
      </c:spPr>
    </c:backWall>
    <c:plotArea>
      <c:layout>
        <c:manualLayout>
          <c:layoutTarget val="inner"/>
          <c:xMode val="edge"/>
          <c:yMode val="edge"/>
          <c:x val="0.66358249885699949"/>
          <c:y val="0.25388151316520391"/>
          <c:w val="0.25840943310610826"/>
          <c:h val="0.53221794800577726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66"/>
            </a:solidFill>
            <a:ln w="12253">
              <a:noFill/>
            </a:ln>
          </c:spPr>
          <c:invertIfNegative val="0"/>
          <c:dLbls>
            <c:dLbl>
              <c:idx val="0"/>
              <c:layout>
                <c:manualLayout>
                  <c:x val="-9.7402552758498601E-2"/>
                  <c:y val="-2.2868639595600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51520964176816"/>
                      <c:h val="0.2645101933118542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6655287755888712"/>
                  <c:y val="-8.67343707113147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12410841654778887"/>
                  <c:y val="0.11016949152542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2510699001426533"/>
                  <c:y val="0.35254237288135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" sourceLinked="0"/>
            <c:spPr>
              <a:solidFill>
                <a:srgbClr val="00B0F0"/>
              </a:solidFill>
              <a:ln w="1225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Смертність дітей до 1-го року життя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4.57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6127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6.1367956796298397E-2"/>
                  <c:y val="-1.5740612154205087E-2"/>
                </c:manualLayout>
              </c:layout>
              <c:numFmt formatCode="#,##0.00" sourceLinked="0"/>
              <c:spPr>
                <a:noFill/>
                <a:ln w="12253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6462014593539938E-2"/>
                  <c:y val="-1.7702841467348612E-2"/>
                </c:manualLayout>
              </c:layout>
              <c:numFmt formatCode="#,##0.00" sourceLinked="0"/>
              <c:spPr>
                <a:noFill/>
                <a:ln w="12253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1225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 pitchFamily="18" charset="0"/>
                    <a:ea typeface="Garamond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Смертність дітей до 1-го року життя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3.7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238"/>
        <c:shape val="cylinder"/>
        <c:axId val="2011777248"/>
        <c:axId val="2011777792"/>
        <c:axId val="0"/>
      </c:bar3DChart>
      <c:catAx>
        <c:axId val="2011777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kern="0" baseline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2011777792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2011777792"/>
        <c:scaling>
          <c:orientation val="minMax"/>
          <c:max val="8.5"/>
          <c:min val="1"/>
        </c:scaling>
        <c:delete val="0"/>
        <c:axPos val="b"/>
        <c:majorGridlines>
          <c:spPr>
            <a:ln w="6127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2011777248"/>
        <c:crosses val="autoZero"/>
        <c:crossBetween val="between"/>
        <c:majorUnit val="2"/>
        <c:minorUnit val="1"/>
      </c:valAx>
      <c:spPr>
        <a:noFill/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20"/>
      <c:rotY val="1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081498937600761E-2"/>
          <c:y val="4.7592361532479303E-2"/>
          <c:w val="0.6715690557365217"/>
          <c:h val="0.667500328246356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CADE4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1.8066410887092946E-2"/>
                  <c:y val="-7.1842711920897681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EFC-4FF6-BB95-95453C83673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EFC-4FF6-BB95-95453C83673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EFC-4FF6-BB95-95453C83673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Штатні посади лікарів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154.25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EFC-4FF6-BB95-95453C8367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5.9605979164094623E-2"/>
                  <c:y val="-5.4884053287008516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EFC-4FF6-BB95-95453C83673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EFC-4FF6-BB95-95453C83673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Штатні посади лікарів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161.5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EFC-4FF6-BB95-95453C836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39761696"/>
        <c:axId val="2039763328"/>
        <c:axId val="0"/>
      </c:bar3DChart>
      <c:catAx>
        <c:axId val="2039761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800" b="1">
                <a:solidFill>
                  <a:srgbClr val="000714"/>
                </a:solidFill>
              </a:defRPr>
            </a:pPr>
            <a:endParaRPr lang="uk-UA"/>
          </a:p>
        </c:txPr>
        <c:crossAx val="2039763328"/>
        <c:crosses val="autoZero"/>
        <c:auto val="1"/>
        <c:lblAlgn val="ctr"/>
        <c:lblOffset val="100"/>
        <c:noMultiLvlLbl val="0"/>
      </c:catAx>
      <c:valAx>
        <c:axId val="2039763328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2039761696"/>
        <c:crosses val="autoZero"/>
        <c:crossBetween val="between"/>
        <c:majorUnit val="20"/>
        <c:minorUnit val="5"/>
      </c:valAx>
    </c:plotArea>
    <c:legend>
      <c:legendPos val="r"/>
      <c:layout>
        <c:manualLayout>
          <c:xMode val="edge"/>
          <c:yMode val="edge"/>
          <c:x val="0.77725126129776434"/>
          <c:y val="7.4524232156023065E-2"/>
          <c:w val="0.20802835632642125"/>
          <c:h val="0.29803191059579237"/>
        </c:manualLayout>
      </c:layout>
      <c:overlay val="0"/>
      <c:txPr>
        <a:bodyPr/>
        <a:lstStyle/>
        <a:p>
          <a:pPr>
            <a:defRPr sz="2000" b="1">
              <a:solidFill>
                <a:schemeClr val="bg1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  <c:spPr>
        <a:noFill/>
        <a:ln w="12191">
          <a:noFill/>
        </a:ln>
      </c:spPr>
    </c:sideWall>
    <c:backWall>
      <c:thickness val="0"/>
      <c:spPr>
        <a:noFill/>
        <a:ln w="12191">
          <a:noFill/>
        </a:ln>
      </c:spPr>
    </c:backWall>
    <c:plotArea>
      <c:layout>
        <c:manualLayout>
          <c:layoutTarget val="inner"/>
          <c:xMode val="edge"/>
          <c:yMode val="edge"/>
          <c:x val="0.48061374331332146"/>
          <c:y val="6.745550658687087E-2"/>
          <c:w val="0.46978416850518845"/>
          <c:h val="0.66718674685196566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 w="12191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5639916693185232"/>
                  <c:y val="-2.3256215400835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Mode val="edge"/>
                  <c:yMode val="edge"/>
                  <c:x val="0.21540656205420827"/>
                  <c:y val="0.18305084745762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12410841654778887"/>
                  <c:y val="0.11016949152542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2510699001426533"/>
                  <c:y val="0.35254237288135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" sourceLinked="0"/>
            <c:spPr>
              <a:noFill/>
              <a:ln w="12191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Мертвонароджуваність (2024 - 16, 2023 - 5)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4.55</c:v>
                </c:pt>
              </c:numCache>
            </c:numRef>
          </c:val>
        </c:ser>
        <c:ser>
          <c:idx val="2"/>
          <c:order val="1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609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12191">
                <a:noFill/>
              </a:ln>
            </c:spPr>
          </c:dPt>
          <c:dLbls>
            <c:dLbl>
              <c:idx val="0"/>
              <c:layout>
                <c:manualLayout>
                  <c:x val="-0.1618396210482152"/>
                  <c:y val="5.6691476936863421E-3"/>
                </c:manualLayout>
              </c:layout>
              <c:numFmt formatCode="#,##0.00" sourceLinked="0"/>
              <c:spPr>
                <a:noFill/>
                <a:ln w="12191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Mode val="edge"/>
                  <c:yMode val="edge"/>
                  <c:x val="0.2253922967189729"/>
                  <c:y val="0.12372881355932204"/>
                </c:manualLayout>
              </c:layout>
              <c:numFmt formatCode="#,##0.00" sourceLinked="0"/>
              <c:spPr>
                <a:noFill/>
                <a:ln w="12191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12191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 pitchFamily="18" charset="0"/>
                    <a:ea typeface="Garamond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Мертвонароджуваність (2024 - 16, 2023 - 5)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14.68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"/>
        <c:gapDepth val="162"/>
        <c:shape val="cylinder"/>
        <c:axId val="2011778336"/>
        <c:axId val="2011778880"/>
        <c:axId val="0"/>
      </c:bar3DChart>
      <c:catAx>
        <c:axId val="2011778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24">
            <a:solidFill>
              <a:schemeClr val="tx1"/>
            </a:solidFill>
            <a:prstDash val="solid"/>
          </a:ln>
        </c:spPr>
        <c:txPr>
          <a:bodyPr rot="0" vert="horz" anchor="b" anchorCtr="0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2011778880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2011778880"/>
        <c:scaling>
          <c:orientation val="minMax"/>
        </c:scaling>
        <c:delete val="0"/>
        <c:axPos val="b"/>
        <c:majorGridlines>
          <c:spPr>
            <a:ln w="6096">
              <a:noFill/>
              <a:prstDash val="solid"/>
            </a:ln>
          </c:spPr>
        </c:majorGridlines>
        <c:numFmt formatCode="0" sourceLinked="0"/>
        <c:majorTickMark val="out"/>
        <c:minorTickMark val="out"/>
        <c:tickLblPos val="low"/>
        <c:spPr>
          <a:ln w="152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2011778336"/>
        <c:crosses val="autoZero"/>
        <c:crossBetween val="between"/>
      </c:valAx>
      <c:spPr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0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80"/>
      <c:rAngAx val="0"/>
      <c:perspective val="2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7424">
          <a:noFill/>
        </a:ln>
      </c:spPr>
    </c:sideWall>
    <c:backWall>
      <c:thickness val="0"/>
      <c:spPr>
        <a:noFill/>
        <a:ln w="17424">
          <a:noFill/>
        </a:ln>
      </c:spPr>
    </c:backWall>
    <c:plotArea>
      <c:layout>
        <c:manualLayout>
          <c:layoutTarget val="inner"/>
          <c:xMode val="edge"/>
          <c:yMode val="edge"/>
          <c:x val="0.44876799105687271"/>
          <c:y val="0.20739948757815949"/>
          <c:w val="0.45603002335593512"/>
          <c:h val="0.6081963896255195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 w="17424">
              <a:noFill/>
            </a:ln>
          </c:spPr>
          <c:invertIfNegative val="0"/>
          <c:dLbls>
            <c:dLbl>
              <c:idx val="0"/>
              <c:layout>
                <c:manualLayout>
                  <c:x val="-0.13389777952263396"/>
                  <c:y val="3.340753790470647E-3"/>
                </c:manualLayout>
              </c:layout>
              <c:spPr>
                <a:noFill/>
                <a:ln w="1742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496860473912935E-2"/>
                  <c:y val="-9.0680981245986215E-3"/>
                </c:manualLayout>
              </c:layout>
              <c:spPr>
                <a:noFill/>
                <a:ln w="1742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0132425043410868"/>
                  <c:y val="-3.868861052562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964707035637438"/>
                  <c:y val="-1.5127324569042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7424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Перинатальна смертність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15.58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dist="50800" sx="1000" sy="1000" algn="ctr" rotWithShape="0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-0.15359900986804895"/>
                  <c:y val="2.5003792792764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9843497080915922E-3"/>
                  <c:y val="2.25652434282373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5140384921287218"/>
                  <c:y val="-3.8689980273775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621302858470262"/>
                  <c:y val="-5.5638466452183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7424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Перинатальна смертність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7.25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"/>
        <c:gapDepth val="322"/>
        <c:shape val="cylinder"/>
        <c:axId val="2011779968"/>
        <c:axId val="2011780512"/>
        <c:axId val="0"/>
      </c:bar3DChart>
      <c:catAx>
        <c:axId val="2011779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1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2011780512"/>
        <c:crosses val="autoZero"/>
        <c:auto val="0"/>
        <c:lblAlgn val="ctr"/>
        <c:lblOffset val="100"/>
        <c:tickLblSkip val="1"/>
        <c:tickMarkSkip val="5"/>
        <c:noMultiLvlLbl val="0"/>
      </c:catAx>
      <c:valAx>
        <c:axId val="2011780512"/>
        <c:scaling>
          <c:orientation val="minMax"/>
        </c:scaling>
        <c:delete val="0"/>
        <c:axPos val="b"/>
        <c:majorGridlines>
          <c:spPr>
            <a:ln w="8712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87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2011779968"/>
        <c:crosses val="autoZero"/>
        <c:crossBetween val="between"/>
      </c:valAx>
      <c:spPr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3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20"/>
      <c:rAngAx val="0"/>
      <c:perspective val="14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2253">
          <a:noFill/>
        </a:ln>
      </c:spPr>
    </c:sideWall>
    <c:backWall>
      <c:thickness val="0"/>
      <c:spPr>
        <a:noFill/>
        <a:ln w="12253">
          <a:noFill/>
        </a:ln>
      </c:spPr>
    </c:backWall>
    <c:plotArea>
      <c:layout>
        <c:manualLayout>
          <c:layoutTarget val="inner"/>
          <c:xMode val="edge"/>
          <c:yMode val="edge"/>
          <c:x val="0.10176018580847832"/>
          <c:y val="0.1544778754741537"/>
          <c:w val="0.86056354209817731"/>
          <c:h val="0.52641224387766439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12253">
              <a:noFill/>
            </a:ln>
          </c:spPr>
          <c:invertIfNegative val="0"/>
          <c:dLbls>
            <c:dLbl>
              <c:idx val="0"/>
              <c:layout>
                <c:manualLayout>
                  <c:x val="-4.2956774526367994E-2"/>
                  <c:y val="1.1435457393377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54672454195573E-2"/>
                  <c:y val="2.4501561374009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+mn-lt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Народилось дітей всього</c:v>
                </c:pt>
                <c:pt idx="1">
                  <c:v>Середньорічне чило народжених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 formatCode="0">
                  <c:v>1074</c:v>
                </c:pt>
                <c:pt idx="1">
                  <c:v>1093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  <a:ln w="6127">
              <a:noFill/>
              <a:prstDash val="solid"/>
            </a:ln>
            <a:effectLst>
              <a:outerShdw sx="1000" sy="1000" algn="ctr" rotWithShape="0">
                <a:srgbClr val="000000"/>
              </a:outerShdw>
            </a:effectLst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2.2767664574215571E-2"/>
                  <c:y val="2.0671635022222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882345671432825E-2"/>
                  <c:y val="3.7975327001454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+mn-lt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Народилось дітей всього</c:v>
                </c:pt>
                <c:pt idx="1">
                  <c:v>Середньорічне чило народжених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 formatCode="0">
                  <c:v>1095</c:v>
                </c:pt>
                <c:pt idx="1">
                  <c:v>1190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8"/>
        <c:gapDepth val="60"/>
        <c:shape val="cylinder"/>
        <c:axId val="2011781056"/>
        <c:axId val="2011781600"/>
        <c:axId val="0"/>
      </c:bar3DChart>
      <c:catAx>
        <c:axId val="201178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kern="0" baseline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2011781600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2011781600"/>
        <c:scaling>
          <c:orientation val="minMax"/>
          <c:max val="1500"/>
          <c:min val="0"/>
        </c:scaling>
        <c:delete val="0"/>
        <c:axPos val="l"/>
        <c:majorGridlines>
          <c:spPr>
            <a:ln w="6127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2011781056"/>
        <c:crosses val="autoZero"/>
        <c:crossBetween val="between"/>
        <c:majorUnit val="400"/>
        <c:minorUnit val="100"/>
      </c:valAx>
      <c:spPr>
        <a:noFill/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20"/>
      <c:rAngAx val="0"/>
      <c:perspective val="17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2253">
          <a:noFill/>
        </a:ln>
      </c:spPr>
    </c:sideWall>
    <c:backWall>
      <c:thickness val="0"/>
      <c:spPr>
        <a:noFill/>
        <a:ln w="12253">
          <a:noFill/>
        </a:ln>
      </c:spPr>
    </c:backWall>
    <c:plotArea>
      <c:layout>
        <c:manualLayout>
          <c:layoutTarget val="inner"/>
          <c:xMode val="edge"/>
          <c:yMode val="edge"/>
          <c:x val="0.35955568081361872"/>
          <c:y val="4.0139361576994451E-2"/>
          <c:w val="0.38493199568535535"/>
          <c:h val="0.76226906054147603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 w="12253">
              <a:noFill/>
            </a:ln>
          </c:spPr>
          <c:invertIfNegative val="0"/>
          <c:dLbls>
            <c:dLbl>
              <c:idx val="0"/>
              <c:layout>
                <c:manualLayout>
                  <c:x val="-0.2653107030762118"/>
                  <c:y val="1.316333087389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6750553523491294"/>
                  <c:y val="5.784049826429900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12410841654778887"/>
                  <c:y val="0.11016949152542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2510699001426533"/>
                  <c:y val="0.35254237288135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 w="1225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Народилось дітей живими</c:v>
                </c:pt>
                <c:pt idx="1">
                  <c:v>Пологи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892</c:v>
                </c:pt>
                <c:pt idx="1">
                  <c:v>886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6127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12253">
                <a:noFill/>
              </a:ln>
            </c:spPr>
          </c:dPt>
          <c:dLbls>
            <c:dLbl>
              <c:idx val="0"/>
              <c:layout>
                <c:manualLayout>
                  <c:x val="-0.1525277284005481"/>
                  <c:y val="-2.0164916605184483E-4"/>
                </c:manualLayout>
              </c:layout>
              <c:spPr>
                <a:noFill/>
                <a:ln w="12253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46270914266713"/>
                  <c:y val="2.5757728558509555E-4"/>
                </c:manualLayout>
              </c:layout>
              <c:spPr>
                <a:noFill/>
                <a:ln w="12253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225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 pitchFamily="18" charset="0"/>
                    <a:ea typeface="Garamond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Народилось дітей живими</c:v>
                </c:pt>
                <c:pt idx="1">
                  <c:v>Пологи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891</c:v>
                </c:pt>
                <c:pt idx="1">
                  <c:v>884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226"/>
        <c:shape val="cylinder"/>
        <c:axId val="2011782144"/>
        <c:axId val="2011775616"/>
        <c:axId val="0"/>
      </c:bar3DChart>
      <c:catAx>
        <c:axId val="2011782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kern="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2011775616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2011775616"/>
        <c:scaling>
          <c:orientation val="minMax"/>
          <c:max val="450"/>
          <c:min val="0"/>
        </c:scaling>
        <c:delete val="0"/>
        <c:axPos val="b"/>
        <c:majorGridlines>
          <c:spPr>
            <a:ln w="6127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2011782144"/>
        <c:crosses val="autoZero"/>
        <c:crossBetween val="between"/>
        <c:majorUnit val="200"/>
        <c:minorUnit val="50"/>
      </c:valAx>
      <c:spPr>
        <a:noFill/>
        <a:ln w="25400">
          <a:solidFill>
            <a:srgbClr val="0033CC"/>
          </a:solidFill>
        </a:ln>
      </c:spPr>
    </c:plotArea>
    <c:legend>
      <c:legendPos val="r"/>
      <c:layout>
        <c:manualLayout>
          <c:xMode val="edge"/>
          <c:yMode val="edge"/>
          <c:x val="0.78391253923325843"/>
          <c:y val="0.16475501389630123"/>
          <c:w val="0.200637464416347"/>
          <c:h val="0.5346863149381107"/>
        </c:manualLayout>
      </c:layout>
      <c:overlay val="0"/>
      <c:spPr>
        <a:noFill/>
        <a:ln w="28575">
          <a:noFill/>
        </a:ln>
      </c:spPr>
      <c:txPr>
        <a:bodyPr/>
        <a:lstStyle/>
        <a:p>
          <a:pPr>
            <a:defRPr sz="2400">
              <a:solidFill>
                <a:srgbClr val="000714"/>
              </a:solidFill>
              <a:latin typeface="+mn-lt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80"/>
      <c:rAngAx val="0"/>
      <c:perspective val="2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7424">
          <a:noFill/>
        </a:ln>
      </c:spPr>
    </c:sideWall>
    <c:backWall>
      <c:thickness val="0"/>
      <c:spPr>
        <a:noFill/>
        <a:ln w="17424">
          <a:noFill/>
        </a:ln>
      </c:spPr>
    </c:backWall>
    <c:plotArea>
      <c:layout>
        <c:manualLayout>
          <c:layoutTarget val="inner"/>
          <c:xMode val="edge"/>
          <c:yMode val="edge"/>
          <c:x val="0.40244027252658715"/>
          <c:y val="5.0263165203866249E-2"/>
          <c:w val="0.53899645323468803"/>
          <c:h val="0.6767843696379415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 w="17424">
              <a:noFill/>
            </a:ln>
          </c:spPr>
          <c:invertIfNegative val="0"/>
          <c:dLbls>
            <c:dLbl>
              <c:idx val="0"/>
              <c:layout>
                <c:manualLayout>
                  <c:x val="-0.18559844519390165"/>
                  <c:y val="-1.6319945931933488E-2"/>
                </c:manualLayout>
              </c:layout>
              <c:spPr>
                <a:noFill/>
                <a:ln w="1742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496860473912935E-2"/>
                  <c:y val="-9.0680981245986215E-3"/>
                </c:manualLayout>
              </c:layout>
              <c:spPr>
                <a:noFill/>
                <a:ln w="1742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0132425043410868"/>
                  <c:y val="-3.868861052562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964707035637438"/>
                  <c:y val="-1.5127324569042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7424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Перинатальна смертність 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5.6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dist="50800" sx="1000" sy="1000" algn="ctr" rotWithShape="0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-0.18287181832286725"/>
                  <c:y val="5.34354207557184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9843497080915922E-3"/>
                  <c:y val="2.25652434282373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5140384921287218"/>
                  <c:y val="-3.8689980273775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621302858470262"/>
                  <c:y val="-5.5638466452183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7424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Перинатальна смертність 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4.47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"/>
        <c:gapDepth val="322"/>
        <c:shape val="cylinder"/>
        <c:axId val="2011776160"/>
        <c:axId val="1968284816"/>
        <c:axId val="0"/>
      </c:bar3DChart>
      <c:catAx>
        <c:axId val="2011776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1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968284816"/>
        <c:crosses val="autoZero"/>
        <c:auto val="0"/>
        <c:lblAlgn val="ctr"/>
        <c:lblOffset val="100"/>
        <c:tickLblSkip val="1"/>
        <c:tickMarkSkip val="5"/>
        <c:noMultiLvlLbl val="0"/>
      </c:catAx>
      <c:valAx>
        <c:axId val="1968284816"/>
        <c:scaling>
          <c:orientation val="minMax"/>
        </c:scaling>
        <c:delete val="0"/>
        <c:axPos val="b"/>
        <c:majorGridlines>
          <c:spPr>
            <a:ln w="8712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87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2011776160"/>
        <c:crosses val="autoZero"/>
        <c:crossBetween val="between"/>
        <c:majorUnit val="5"/>
        <c:minorUnit val="5"/>
      </c:valAx>
      <c:spPr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3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80"/>
      <c:rAngAx val="0"/>
      <c:perspective val="2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7424">
          <a:noFill/>
        </a:ln>
      </c:spPr>
    </c:sideWall>
    <c:backWall>
      <c:thickness val="0"/>
      <c:spPr>
        <a:noFill/>
        <a:ln w="17424">
          <a:noFill/>
        </a:ln>
      </c:spPr>
    </c:backWall>
    <c:plotArea>
      <c:layout>
        <c:manualLayout>
          <c:layoutTarget val="inner"/>
          <c:xMode val="edge"/>
          <c:yMode val="edge"/>
          <c:x val="0.40987514188422247"/>
          <c:y val="0.12125388845683813"/>
          <c:w val="0.53899645323468803"/>
          <c:h val="0.6326918536829241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 w="17424">
              <a:noFill/>
            </a:ln>
          </c:spPr>
          <c:invertIfNegative val="0"/>
          <c:dLbls>
            <c:dLbl>
              <c:idx val="0"/>
              <c:layout>
                <c:manualLayout>
                  <c:x val="-0.22189630815211622"/>
                  <c:y val="-5.2971544828352406E-3"/>
                </c:manualLayout>
              </c:layout>
              <c:spPr>
                <a:solidFill>
                  <a:srgbClr val="00B0F0"/>
                </a:solidFill>
                <a:ln w="17424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10533049156588"/>
                      <c:h val="0.2204069339517831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0496860473912935E-2"/>
                  <c:y val="-9.0680981245986215E-3"/>
                </c:manualLayout>
              </c:layout>
              <c:spPr>
                <a:solidFill>
                  <a:srgbClr val="00B0F0"/>
                </a:solidFill>
                <a:ln w="17424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0132425043410868"/>
                  <c:y val="-3.868861052562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964707035637438"/>
                  <c:y val="-1.5127324569042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00B0F0"/>
              </a:solidFill>
              <a:ln w="17424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Рання неонатальна смертність                                             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2.74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dist="50800" sx="1000" sy="1000" algn="ctr" rotWithShape="0">
                <a:srgbClr val="000000"/>
              </a:outerShdw>
            </a:effectLst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21398427228705116"/>
                  <c:y val="-1.6703005221642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9843497080915922E-3"/>
                  <c:y val="2.25652434282373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5140384921287218"/>
                  <c:y val="-3.8689980273775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621302858470262"/>
                  <c:y val="-5.5638466452183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7424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Рання неонатальна смертність                                             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1.86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"/>
        <c:gapDepth val="322"/>
        <c:shape val="cylinder"/>
        <c:axId val="1968284272"/>
        <c:axId val="1968285360"/>
        <c:axId val="0"/>
      </c:bar3DChart>
      <c:catAx>
        <c:axId val="19682842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1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968285360"/>
        <c:crosses val="autoZero"/>
        <c:auto val="0"/>
        <c:lblAlgn val="ctr"/>
        <c:lblOffset val="100"/>
        <c:tickLblSkip val="1"/>
        <c:tickMarkSkip val="3"/>
        <c:noMultiLvlLbl val="0"/>
      </c:catAx>
      <c:valAx>
        <c:axId val="1968285360"/>
        <c:scaling>
          <c:orientation val="minMax"/>
        </c:scaling>
        <c:delete val="0"/>
        <c:axPos val="b"/>
        <c:majorGridlines>
          <c:spPr>
            <a:ln w="8712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87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968284272"/>
        <c:crosses val="autoZero"/>
        <c:crossBetween val="between"/>
        <c:majorUnit val="2"/>
        <c:minorUnit val="2"/>
      </c:valAx>
      <c:spPr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3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  <c:spPr>
        <a:noFill/>
        <a:ln w="12191">
          <a:noFill/>
        </a:ln>
      </c:spPr>
    </c:sideWall>
    <c:backWall>
      <c:thickness val="0"/>
      <c:spPr>
        <a:noFill/>
        <a:ln w="12191">
          <a:noFill/>
        </a:ln>
      </c:spPr>
    </c:backWall>
    <c:plotArea>
      <c:layout>
        <c:manualLayout>
          <c:layoutTarget val="inner"/>
          <c:xMode val="edge"/>
          <c:yMode val="edge"/>
          <c:x val="0.48061374331332146"/>
          <c:y val="0.15177488982045947"/>
          <c:w val="0.46978416850518845"/>
          <c:h val="0.58286736361837699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 w="12191">
              <a:noFill/>
            </a:ln>
          </c:spPr>
          <c:invertIfNegative val="0"/>
          <c:dLbls>
            <c:dLbl>
              <c:idx val="0"/>
              <c:layout>
                <c:manualLayout>
                  <c:x val="-9.7132394902035485E-2"/>
                  <c:y val="1.0970896181565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Mode val="edge"/>
                  <c:yMode val="edge"/>
                  <c:x val="0.21540656205420827"/>
                  <c:y val="0.18305084745762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12410841654778887"/>
                  <c:y val="0.11016949152542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2510699001426533"/>
                  <c:y val="0.35254237288135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" sourceLinked="0"/>
            <c:spPr>
              <a:noFill/>
              <a:ln w="12191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Мертвонароджуваність (2024 - 4, 2023 - 1)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1.1200000000000001</c:v>
                </c:pt>
              </c:numCache>
            </c:numRef>
          </c:val>
        </c:ser>
        <c:ser>
          <c:idx val="2"/>
          <c:order val="1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609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12191">
                <a:noFill/>
              </a:ln>
            </c:spPr>
          </c:dPt>
          <c:dLbls>
            <c:dLbl>
              <c:idx val="0"/>
              <c:layout>
                <c:manualLayout>
                  <c:x val="-0.22392862031754723"/>
                  <c:y val="-3.262435088864259E-3"/>
                </c:manualLayout>
              </c:layout>
              <c:numFmt formatCode="#,##0.00" sourceLinked="0"/>
              <c:spPr>
                <a:noFill/>
                <a:ln w="12191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Mode val="edge"/>
                  <c:yMode val="edge"/>
                  <c:x val="0.2253922967189729"/>
                  <c:y val="0.12372881355932204"/>
                </c:manualLayout>
              </c:layout>
              <c:numFmt formatCode="#,##0.00" sourceLinked="0"/>
              <c:spPr>
                <a:noFill/>
                <a:ln w="12191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12191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 pitchFamily="18" charset="0"/>
                    <a:ea typeface="Garamond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Мертвонароджуваність (2024 - 4, 2023 - 1)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4.47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"/>
        <c:gapDepth val="162"/>
        <c:shape val="cylinder"/>
        <c:axId val="1968288624"/>
        <c:axId val="1968285904"/>
        <c:axId val="0"/>
      </c:bar3DChart>
      <c:catAx>
        <c:axId val="1968288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24">
            <a:solidFill>
              <a:schemeClr val="tx1"/>
            </a:solidFill>
            <a:prstDash val="solid"/>
          </a:ln>
        </c:spPr>
        <c:txPr>
          <a:bodyPr rot="0" vert="horz" anchor="b" anchorCtr="0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968285904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1968285904"/>
        <c:scaling>
          <c:orientation val="minMax"/>
          <c:max val="5"/>
          <c:min val="0"/>
        </c:scaling>
        <c:delete val="0"/>
        <c:axPos val="b"/>
        <c:majorGridlines>
          <c:spPr>
            <a:ln w="6096">
              <a:noFill/>
              <a:prstDash val="solid"/>
            </a:ln>
          </c:spPr>
        </c:majorGridlines>
        <c:numFmt formatCode="0" sourceLinked="0"/>
        <c:majorTickMark val="out"/>
        <c:minorTickMark val="out"/>
        <c:tickLblPos val="low"/>
        <c:spPr>
          <a:ln w="152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968288624"/>
        <c:crosses val="autoZero"/>
        <c:crossBetween val="between"/>
      </c:valAx>
      <c:spPr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0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10"/>
      <c:rotY val="0"/>
      <c:rAngAx val="0"/>
      <c:perspective val="0"/>
    </c:view3D>
    <c:floor>
      <c:thickness val="0"/>
      <c:spPr>
        <a:solidFill>
          <a:schemeClr val="tx1">
            <a:lumMod val="7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966484171297635E-2"/>
          <c:y val="0.24612811156710696"/>
          <c:w val="0.89452600312096708"/>
          <c:h val="0.598385181105832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0689048018233664E-2"/>
                  <c:y val="-3.042397121461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155873870789329E-2"/>
                  <c:y val="-3.0366929749309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131515183439123E-3"/>
                  <c:y val="-2.6992826443830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75089875951434E-2"/>
                  <c:y val="-3.3741033054788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35F-461A-9B19-BADC384DA995}"/>
                </c:ex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Денні стаціонари</c:v>
                </c:pt>
                <c:pt idx="1">
                  <c:v>Стаціонари вдома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4051</c:v>
                </c:pt>
                <c:pt idx="1">
                  <c:v>1541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5F-461A-9B19-BADC384DA9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>
                <a:alpha val="93725"/>
              </a:srgbClr>
            </a:solidFill>
          </c:spPr>
          <c:invertIfNegative val="0"/>
          <c:dLbls>
            <c:dLbl>
              <c:idx val="0"/>
              <c:layout>
                <c:manualLayout>
                  <c:x val="1.9947193763333246E-2"/>
                  <c:y val="-2.7421629808794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8765045168426878E-3"/>
                  <c:y val="-2.7850698851184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905212146751298E-2"/>
                  <c:y val="-4.7237446276703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705834031908914E-2"/>
                  <c:y val="-2.2817978410958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35F-461A-9B19-BADC384DA995}"/>
                </c:ex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Денні стаціонари</c:v>
                </c:pt>
                <c:pt idx="1">
                  <c:v>Стаціонари вдома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3442</c:v>
                </c:pt>
                <c:pt idx="1">
                  <c:v>1730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35F-461A-9B19-BADC384DA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4"/>
        <c:gapDepth val="136"/>
        <c:shape val="cylinder"/>
        <c:axId val="118337648"/>
        <c:axId val="118340912"/>
        <c:axId val="0"/>
      </c:bar3DChart>
      <c:catAx>
        <c:axId val="118337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ctr" anchorCtr="0"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uk-UA"/>
          </a:p>
        </c:txPr>
        <c:crossAx val="118340912"/>
        <c:crosses val="autoZero"/>
        <c:auto val="1"/>
        <c:lblAlgn val="ctr"/>
        <c:lblOffset val="100"/>
        <c:noMultiLvlLbl val="0"/>
      </c:catAx>
      <c:valAx>
        <c:axId val="118340912"/>
        <c:scaling>
          <c:orientation val="minMax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118337648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10"/>
      <c:rotY val="0"/>
      <c:rAngAx val="0"/>
      <c:perspective val="0"/>
    </c:view3D>
    <c:floor>
      <c:thickness val="0"/>
      <c:spPr>
        <a:solidFill>
          <a:schemeClr val="tx1">
            <a:lumMod val="7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6.4445016674936087E-2"/>
          <c:w val="0.53202104733669708"/>
          <c:h val="0.598385181105832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0689048018233664E-2"/>
                  <c:y val="-3.042397121461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155873870789329E-2"/>
                  <c:y val="-3.0366929749309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131515183439123E-3"/>
                  <c:y val="-2.6992826443830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75089875951434E-2"/>
                  <c:y val="-3.3741033054788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35F-461A-9B19-BADC384DA995}"/>
                </c:ex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К-ть відвідувань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767665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5F-461A-9B19-BADC384DA9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>
                <a:alpha val="93725"/>
              </a:srgbClr>
            </a:solidFill>
          </c:spPr>
          <c:invertIfNegative val="0"/>
          <c:dLbls>
            <c:dLbl>
              <c:idx val="0"/>
              <c:layout>
                <c:manualLayout>
                  <c:x val="1.9947193763333246E-2"/>
                  <c:y val="-2.7421629808794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8765045168426878E-3"/>
                  <c:y val="-2.7850698851184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905212146751298E-2"/>
                  <c:y val="-4.7237446276703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705834031908914E-2"/>
                  <c:y val="-2.2817978410958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35F-461A-9B19-BADC384DA995}"/>
                </c:ex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К-ть відвідувань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839199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35F-461A-9B19-BADC384DA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4"/>
        <c:gapDepth val="136"/>
        <c:shape val="cylinder"/>
        <c:axId val="118343088"/>
        <c:axId val="118339824"/>
        <c:axId val="0"/>
      </c:bar3DChart>
      <c:catAx>
        <c:axId val="118343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ctr" anchorCtr="0"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uk-UA"/>
          </a:p>
        </c:txPr>
        <c:crossAx val="118339824"/>
        <c:crosses val="autoZero"/>
        <c:auto val="1"/>
        <c:lblAlgn val="ctr"/>
        <c:lblOffset val="100"/>
        <c:noMultiLvlLbl val="0"/>
      </c:catAx>
      <c:valAx>
        <c:axId val="118339824"/>
        <c:scaling>
          <c:orientation val="minMax"/>
          <c:max val="1000000"/>
          <c:min val="0"/>
        </c:scaling>
        <c:delete val="0"/>
        <c:axPos val="r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118343088"/>
        <c:crosses val="max"/>
        <c:crossBetween val="between"/>
        <c:minorUnit val="200"/>
      </c:valAx>
    </c:plotArea>
    <c:legend>
      <c:legendPos val="r"/>
      <c:layout>
        <c:manualLayout>
          <c:xMode val="edge"/>
          <c:yMode val="edge"/>
          <c:x val="0.7507779917691787"/>
          <c:y val="2.520326394689703E-2"/>
          <c:w val="0.2492220082308213"/>
          <c:h val="0.40011263170896638"/>
        </c:manualLayout>
      </c:layout>
      <c:overlay val="0"/>
      <c:txPr>
        <a:bodyPr/>
        <a:lstStyle/>
        <a:p>
          <a:pPr>
            <a:defRPr sz="2400" b="1">
              <a:solidFill>
                <a:srgbClr val="000099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10"/>
      <c:rotY val="0"/>
      <c:rAngAx val="0"/>
      <c:perspective val="0"/>
    </c:view3D>
    <c:floor>
      <c:thickness val="0"/>
      <c:spPr>
        <a:solidFill>
          <a:schemeClr val="tx1">
            <a:lumMod val="7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2372656035740679"/>
          <c:w val="0.66527793208162056"/>
          <c:h val="0.523053212550829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0689048018233664E-2"/>
                  <c:y val="-3.042397121461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155873870789329E-2"/>
                  <c:y val="-3.0366929749309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131515183439123E-3"/>
                  <c:y val="-2.6992826443830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75089875951434E-2"/>
                  <c:y val="-3.3741033054788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35F-461A-9B19-BADC384DA995}"/>
                </c:ex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К-ть амбулаторних операцій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12697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5F-461A-9B19-BADC384DA9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>
                <a:alpha val="93725"/>
              </a:srgbClr>
            </a:solidFill>
          </c:spPr>
          <c:invertIfNegative val="0"/>
          <c:dLbls>
            <c:dLbl>
              <c:idx val="0"/>
              <c:layout>
                <c:manualLayout>
                  <c:x val="1.9947193763333246E-2"/>
                  <c:y val="-2.7421629808794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8765045168426878E-3"/>
                  <c:y val="-2.7850698851184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905212146751298E-2"/>
                  <c:y val="-4.7237446276703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705834031908914E-2"/>
                  <c:y val="-2.2817978410958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35F-461A-9B19-BADC384DA995}"/>
                </c:ex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К-ть амбулаторних операцій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12496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35F-461A-9B19-BADC384DA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4"/>
        <c:gapDepth val="136"/>
        <c:shape val="cylinder"/>
        <c:axId val="118342544"/>
        <c:axId val="118343632"/>
        <c:axId val="0"/>
      </c:bar3DChart>
      <c:catAx>
        <c:axId val="118342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ctr" anchorCtr="0"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uk-UA"/>
          </a:p>
        </c:txPr>
        <c:crossAx val="118343632"/>
        <c:crosses val="autoZero"/>
        <c:auto val="1"/>
        <c:lblAlgn val="ctr"/>
        <c:lblOffset val="100"/>
        <c:noMultiLvlLbl val="0"/>
      </c:catAx>
      <c:valAx>
        <c:axId val="118343632"/>
        <c:scaling>
          <c:orientation val="minMax"/>
          <c:max val="15000"/>
          <c:min val="0"/>
        </c:scaling>
        <c:delete val="0"/>
        <c:axPos val="r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118342544"/>
        <c:crosses val="max"/>
        <c:crossBetween val="between"/>
        <c:majorUnit val="5000"/>
        <c:minorUnit val="2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1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081498937600761E-2"/>
          <c:y val="4.7592361532479303E-2"/>
          <c:w val="0.86998464291004707"/>
          <c:h val="0.667500328246356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370-47B2-9DA4-503717BB31C9}"/>
              </c:ext>
            </c:extLst>
          </c:dPt>
          <c:dLbls>
            <c:dLbl>
              <c:idx val="0"/>
              <c:layout>
                <c:manualLayout>
                  <c:x val="-3.9734011035810833E-2"/>
                  <c:y val="-5.1800746886709555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370-47B2-9DA4-503717BB31C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370-47B2-9DA4-503717BB31C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370-47B2-9DA4-503717BB31C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Укомплектованість сімейними лікарями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70-47B2-9DA4-503717BB31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5.9605979164094623E-2"/>
                  <c:y val="-5.4884053287008516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000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370-47B2-9DA4-503717BB31C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370-47B2-9DA4-503717BB31C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Укомплектованість сімейними лікарями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370-47B2-9DA4-503717BB3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39765504"/>
        <c:axId val="2039766048"/>
        <c:axId val="0"/>
      </c:bar3DChart>
      <c:catAx>
        <c:axId val="2039765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800" b="1">
                <a:solidFill>
                  <a:srgbClr val="000714"/>
                </a:solidFill>
              </a:defRPr>
            </a:pPr>
            <a:endParaRPr lang="uk-UA"/>
          </a:p>
        </c:txPr>
        <c:crossAx val="2039766048"/>
        <c:crosses val="autoZero"/>
        <c:auto val="1"/>
        <c:lblAlgn val="ctr"/>
        <c:lblOffset val="100"/>
        <c:noMultiLvlLbl val="0"/>
      </c:catAx>
      <c:valAx>
        <c:axId val="2039766048"/>
        <c:scaling>
          <c:orientation val="minMax"/>
          <c:max val="8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0714"/>
                </a:solidFill>
              </a:defRPr>
            </a:pPr>
            <a:endParaRPr lang="uk-UA"/>
          </a:p>
        </c:txPr>
        <c:crossAx val="2039765504"/>
        <c:crosses val="autoZero"/>
        <c:crossBetween val="between"/>
        <c:majorUnit val="1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1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081498937600761E-2"/>
          <c:y val="3.8550713531555467E-2"/>
          <c:w val="0.86998464291004707"/>
          <c:h val="0.732382241749259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3.9734011035810833E-2"/>
                  <c:y val="-5.1800746886709555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962-428E-9449-35BEB8C7F68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962-428E-9449-35BEB8C7F68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962-428E-9449-35BEB8C7F681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Забезпеченість лікарями сімейної медицини на 100 тис. населення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962-428E-9449-35BEB8C7F6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5.9605979164094623E-2"/>
                  <c:y val="-5.4884053287008516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000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962-428E-9449-35BEB8C7F68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962-428E-9449-35BEB8C7F681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Забезпеченість лікарями сімейної медицини на 100 тис. населення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962-428E-9449-35BEB8C7F6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39762784"/>
        <c:axId val="2039761152"/>
        <c:axId val="0"/>
      </c:bar3DChart>
      <c:catAx>
        <c:axId val="2039762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800" b="1">
                <a:solidFill>
                  <a:srgbClr val="000714"/>
                </a:solidFill>
              </a:defRPr>
            </a:pPr>
            <a:endParaRPr lang="uk-UA"/>
          </a:p>
        </c:txPr>
        <c:crossAx val="2039761152"/>
        <c:crosses val="autoZero"/>
        <c:auto val="1"/>
        <c:lblAlgn val="ctr"/>
        <c:lblOffset val="100"/>
        <c:noMultiLvlLbl val="0"/>
      </c:catAx>
      <c:valAx>
        <c:axId val="2039761152"/>
        <c:scaling>
          <c:orientation val="minMax"/>
          <c:max val="65"/>
          <c:min val="5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uk-UA"/>
          </a:p>
        </c:txPr>
        <c:crossAx val="2039762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23909701166387"/>
          <c:y val="3.8384865604615896E-2"/>
          <c:w val="0.87179526635737781"/>
          <c:h val="0.63007403159376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6.4723242046831903E-3"/>
                  <c:y val="-5.8275888833497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9C7-4CC9-8C6A-D5769441BB6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8347159703880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9C7-4CC9-8C6A-D5769441BB6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823705920581099E-3"/>
                  <c:y val="-3.4646528526964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9C7-4CC9-8C6A-D5769441BB6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0054285268822309"/>
                  <c:y val="1.1446750783117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9C7-4CC9-8C6A-D5769441BB6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000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Діти 0-14 років</c:v>
                </c:pt>
                <c:pt idx="1">
                  <c:v>Підлітки 15-17 років</c:v>
                </c:pt>
                <c:pt idx="2">
                  <c:v>Особи пенсійного віку</c:v>
                </c:pt>
                <c:pt idx="3">
                  <c:v>Особи працездат- ного віку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35024</c:v>
                </c:pt>
                <c:pt idx="1">
                  <c:v>7087</c:v>
                </c:pt>
                <c:pt idx="2">
                  <c:v>52243</c:v>
                </c:pt>
                <c:pt idx="3">
                  <c:v>129986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9C7-4CC9-8C6A-D5769441B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253632"/>
        <c:axId val="120251456"/>
        <c:axId val="0"/>
      </c:bar3DChart>
      <c:catAx>
        <c:axId val="120253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0000"/>
                </a:solidFill>
              </a:defRPr>
            </a:pPr>
            <a:endParaRPr lang="uk-UA"/>
          </a:p>
        </c:txPr>
        <c:crossAx val="120251456"/>
        <c:crossesAt val="0"/>
        <c:auto val="1"/>
        <c:lblAlgn val="ctr"/>
        <c:lblOffset val="100"/>
        <c:noMultiLvlLbl val="0"/>
      </c:catAx>
      <c:valAx>
        <c:axId val="1202514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</a:defRPr>
            </a:pPr>
            <a:endParaRPr lang="uk-UA"/>
          </a:p>
        </c:txPr>
        <c:crossAx val="120253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2800">
                <a:solidFill>
                  <a:schemeClr val="bg1"/>
                </a:solidFill>
              </a:defRPr>
            </a:pPr>
            <a:r>
              <a:rPr lang="uk-UA" dirty="0" smtClean="0"/>
              <a:t>2024 рік</a:t>
            </a:r>
            <a:endParaRPr lang="ru-RU" dirty="0"/>
          </a:p>
        </c:rich>
      </c:tx>
      <c:layout>
        <c:manualLayout>
          <c:xMode val="edge"/>
          <c:yMode val="edge"/>
          <c:x val="9.6786391341551394E-3"/>
          <c:y val="0.13110393212713214"/>
        </c:manualLayout>
      </c:layout>
      <c:overlay val="0"/>
    </c:title>
    <c:autoTitleDeleted val="0"/>
    <c:view3D>
      <c:rotX val="30"/>
      <c:rotY val="1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4706912321766373E-2"/>
          <c:w val="0.65872599122973252"/>
          <c:h val="0.841944692598843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Дорослі</c:v>
                </c:pt>
              </c:strCache>
            </c:strRef>
          </c:tx>
          <c:explosion val="61"/>
          <c:dPt>
            <c:idx val="0"/>
            <c:bubble3D val="0"/>
            <c:explosion val="26"/>
            <c:spPr>
              <a:solidFill>
                <a:srgbClr val="00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90-47B8-B18A-9A86767E5AC7}"/>
              </c:ext>
            </c:extLst>
          </c:dPt>
          <c:dPt>
            <c:idx val="1"/>
            <c:bubble3D val="0"/>
            <c:explosion val="15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90-47B8-B18A-9A86767E5AC7}"/>
              </c:ext>
            </c:extLst>
          </c:dPt>
          <c:dPt>
            <c:idx val="2"/>
            <c:bubble3D val="0"/>
            <c:explosion val="15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290-47B8-B18A-9A86767E5AC7}"/>
              </c:ext>
            </c:extLst>
          </c:dPt>
          <c:dLbls>
            <c:dLbl>
              <c:idx val="0"/>
              <c:layout>
                <c:manualLayout>
                  <c:x val="2.7468843331133141E-2"/>
                  <c:y val="-3.69205552503298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90-47B8-B18A-9A86767E5A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1745492330917477E-2"/>
                  <c:y val="6.517711882850155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290-47B8-B18A-9A86767E5A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6555546115791059E-2"/>
                  <c:y val="1.90806424856904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290-47B8-B18A-9A86767E5A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хвороби системи кровообігу</c:v>
                </c:pt>
                <c:pt idx="1">
                  <c:v>новоутворення</c:v>
                </c:pt>
                <c:pt idx="2">
                  <c:v>травми та отруєння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59.4</c:v>
                </c:pt>
                <c:pt idx="1">
                  <c:v>17.399999999999999</c:v>
                </c:pt>
                <c:pt idx="2">
                  <c:v>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290-47B8-B18A-9A86767E5A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4.0685348686747225E-2"/>
          <c:y val="0.72886206310572677"/>
          <c:w val="0.68334858218367889"/>
          <c:h val="0.27113793689427323"/>
        </c:manualLayout>
      </c:layout>
      <c:overlay val="0"/>
      <c:txPr>
        <a:bodyPr/>
        <a:lstStyle/>
        <a:p>
          <a:pPr>
            <a:defRPr sz="2400" b="1" kern="900" spc="-100" baseline="0">
              <a:solidFill>
                <a:srgbClr val="800000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2800">
                <a:solidFill>
                  <a:schemeClr val="bg1"/>
                </a:solidFill>
              </a:defRPr>
            </a:pPr>
            <a:r>
              <a:rPr lang="uk-UA" dirty="0" smtClean="0"/>
              <a:t>2023 рік</a:t>
            </a:r>
            <a:endParaRPr lang="ru-RU" dirty="0"/>
          </a:p>
        </c:rich>
      </c:tx>
      <c:layout>
        <c:manualLayout>
          <c:xMode val="edge"/>
          <c:yMode val="edge"/>
          <c:x val="1.1836963254956711E-2"/>
          <c:y val="0.12196885983328493"/>
        </c:manualLayout>
      </c:layout>
      <c:overlay val="0"/>
    </c:title>
    <c:autoTitleDeleted val="0"/>
    <c:view3D>
      <c:rotX val="30"/>
      <c:rotY val="1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4706912321766373E-2"/>
          <c:w val="0.65872599122973252"/>
          <c:h val="0.841944692598843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Дорослі</c:v>
                </c:pt>
              </c:strCache>
            </c:strRef>
          </c:tx>
          <c:explosion val="61"/>
          <c:dPt>
            <c:idx val="0"/>
            <c:bubble3D val="0"/>
            <c:explosion val="26"/>
            <c:spPr>
              <a:solidFill>
                <a:srgbClr val="00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90-47B8-B18A-9A86767E5AC7}"/>
              </c:ext>
            </c:extLst>
          </c:dPt>
          <c:dPt>
            <c:idx val="1"/>
            <c:bubble3D val="0"/>
            <c:explosion val="15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90-47B8-B18A-9A86767E5AC7}"/>
              </c:ext>
            </c:extLst>
          </c:dPt>
          <c:dPt>
            <c:idx val="2"/>
            <c:bubble3D val="0"/>
            <c:explosion val="15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290-47B8-B18A-9A86767E5AC7}"/>
              </c:ext>
            </c:extLst>
          </c:dPt>
          <c:dLbls>
            <c:dLbl>
              <c:idx val="0"/>
              <c:layout>
                <c:manualLayout>
                  <c:x val="2.7468843331133141E-2"/>
                  <c:y val="-3.69205552503298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90-47B8-B18A-9A86767E5A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1745492330917477E-2"/>
                  <c:y val="6.517711882850155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290-47B8-B18A-9A86767E5A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6555546115791059E-2"/>
                  <c:y val="1.90806424856904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290-47B8-B18A-9A86767E5A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хвороби системи кровообігу</c:v>
                </c:pt>
                <c:pt idx="1">
                  <c:v>новоутворення</c:v>
                </c:pt>
                <c:pt idx="2">
                  <c:v>хвороби органів травлення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66.2</c:v>
                </c:pt>
                <c:pt idx="1">
                  <c:v>15.6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290-47B8-B18A-9A86767E5A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4.0685348686747225E-2"/>
          <c:y val="0.72886206310572677"/>
          <c:w val="0.68334858218367889"/>
          <c:h val="0.27113793689427323"/>
        </c:manualLayout>
      </c:layout>
      <c:overlay val="0"/>
      <c:txPr>
        <a:bodyPr/>
        <a:lstStyle/>
        <a:p>
          <a:pPr>
            <a:defRPr sz="2400" b="1" kern="900" spc="-100" baseline="0">
              <a:solidFill>
                <a:srgbClr val="800000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4.4839650584963392E-3"/>
                  <c:y val="-6.6329415242182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50048864627092"/>
                      <c:h val="0.1340160930971343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103243.2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2704567665739586"/>
                  <c:y val="1.1687449979401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71428786631991"/>
                      <c:h val="0.18076589301473933"/>
                    </c:manualLayout>
                  </c15:layout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105200.1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248192"/>
        <c:axId val="120249824"/>
        <c:axId val="0"/>
      </c:bar3DChart>
      <c:catAx>
        <c:axId val="1202481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0249824"/>
        <c:crosses val="autoZero"/>
        <c:auto val="1"/>
        <c:lblAlgn val="ctr"/>
        <c:lblOffset val="100"/>
        <c:noMultiLvlLbl val="0"/>
      </c:catAx>
      <c:valAx>
        <c:axId val="120249824"/>
        <c:scaling>
          <c:orientation val="minMax"/>
          <c:min val="74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1">
                    <a:lumMod val="75000"/>
                  </a:schemeClr>
                </a:solidFill>
              </a:defRPr>
            </a:pPr>
            <a:endParaRPr lang="uk-UA"/>
          </a:p>
        </c:txPr>
        <c:crossAx val="120248192"/>
        <c:crosses val="autoZero"/>
        <c:crossBetween val="between"/>
        <c:majorUnit val="4000"/>
        <c:minorUnit val="1000"/>
      </c:valAx>
    </c:plotArea>
    <c:legend>
      <c:legendPos val="r"/>
      <c:layout>
        <c:manualLayout>
          <c:xMode val="edge"/>
          <c:yMode val="edge"/>
          <c:x val="0.74615532360811132"/>
          <c:y val="0.20537049819627676"/>
          <c:w val="0.2329195061189058"/>
          <c:h val="0.2921566577102932"/>
        </c:manualLayout>
      </c:layout>
      <c:overlay val="0"/>
      <c:txPr>
        <a:bodyPr/>
        <a:lstStyle/>
        <a:p>
          <a:pPr>
            <a:defRPr sz="2400" b="1">
              <a:solidFill>
                <a:schemeClr val="bg1">
                  <a:lumMod val="75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E0D6BE-2CB9-4DD7-B2A0-5364F7E02AC0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uk-UA"/>
        </a:p>
      </dgm:t>
    </dgm:pt>
    <dgm:pt modelId="{9C4DD6EB-C9D7-4998-A24A-BF99DEA127B5}">
      <dgm:prSet phldrT="[Текст]"/>
      <dgm:spPr/>
      <dgm:t>
        <a:bodyPr/>
        <a:lstStyle/>
        <a:p>
          <a:r>
            <a:rPr lang="uk-UA" dirty="0" smtClean="0"/>
            <a:t>Лікарня швидкої медичної допомоги – 5 лікарів та          1 медсестра</a:t>
          </a:r>
          <a:endParaRPr lang="uk-UA" dirty="0"/>
        </a:p>
      </dgm:t>
    </dgm:pt>
    <dgm:pt modelId="{ACCA6F0B-6664-4767-984A-B1288BDD73CB}" type="parTrans" cxnId="{BA822490-90C1-443F-ADA4-8B26D8914D0D}">
      <dgm:prSet/>
      <dgm:spPr/>
      <dgm:t>
        <a:bodyPr/>
        <a:lstStyle/>
        <a:p>
          <a:endParaRPr lang="uk-UA"/>
        </a:p>
      </dgm:t>
    </dgm:pt>
    <dgm:pt modelId="{92D6F1B4-DE64-41E6-A3C1-B2AEC0CD4F15}" type="sibTrans" cxnId="{BA822490-90C1-443F-ADA4-8B26D8914D0D}">
      <dgm:prSet/>
      <dgm:spPr/>
      <dgm:t>
        <a:bodyPr/>
        <a:lstStyle/>
        <a:p>
          <a:endParaRPr lang="uk-UA"/>
        </a:p>
      </dgm:t>
    </dgm:pt>
    <dgm:pt modelId="{8FEA4C5F-BDAB-4E97-B3F9-E918F3AD9972}">
      <dgm:prSet phldrT="[Текст]"/>
      <dgm:spPr/>
      <dgm:t>
        <a:bodyPr/>
        <a:lstStyle/>
        <a:p>
          <a:r>
            <a:rPr lang="uk-UA" dirty="0" smtClean="0"/>
            <a:t>Поліклінічне об’єднання – 10 лікарів та              12 </a:t>
          </a:r>
          <a:r>
            <a:rPr lang="uk-UA" dirty="0" err="1" smtClean="0"/>
            <a:t>медсестер</a:t>
          </a:r>
          <a:endParaRPr lang="uk-UA" dirty="0"/>
        </a:p>
      </dgm:t>
    </dgm:pt>
    <dgm:pt modelId="{A01FD723-4ED3-41CE-8402-63F6903F1CC5}" type="parTrans" cxnId="{3EC8D89A-F127-4B13-BA8A-F3C6E3109B95}">
      <dgm:prSet/>
      <dgm:spPr/>
      <dgm:t>
        <a:bodyPr/>
        <a:lstStyle/>
        <a:p>
          <a:endParaRPr lang="uk-UA"/>
        </a:p>
      </dgm:t>
    </dgm:pt>
    <dgm:pt modelId="{308170D3-FD37-44D0-8EE6-1303CCDE5D55}" type="sibTrans" cxnId="{3EC8D89A-F127-4B13-BA8A-F3C6E3109B95}">
      <dgm:prSet/>
      <dgm:spPr/>
      <dgm:t>
        <a:bodyPr/>
        <a:lstStyle/>
        <a:p>
          <a:endParaRPr lang="uk-UA"/>
        </a:p>
      </dgm:t>
    </dgm:pt>
    <dgm:pt modelId="{AF4C64D1-5DB1-4C3D-A912-CE41F376757E}">
      <dgm:prSet phldrT="[Текст]"/>
      <dgm:spPr/>
      <dgm:t>
        <a:bodyPr/>
        <a:lstStyle/>
        <a:p>
          <a:r>
            <a:rPr lang="uk-UA" dirty="0" smtClean="0"/>
            <a:t>Центральна міська лікарня – 16 лікарів та 1 медсестра</a:t>
          </a:r>
          <a:endParaRPr lang="uk-UA" dirty="0"/>
        </a:p>
      </dgm:t>
    </dgm:pt>
    <dgm:pt modelId="{3524ABB2-56F1-4A7B-96AA-93EC5343EA87}" type="parTrans" cxnId="{C259D803-512D-434D-8139-28A18F1CF1E8}">
      <dgm:prSet/>
      <dgm:spPr/>
      <dgm:t>
        <a:bodyPr/>
        <a:lstStyle/>
        <a:p>
          <a:endParaRPr lang="uk-UA"/>
        </a:p>
      </dgm:t>
    </dgm:pt>
    <dgm:pt modelId="{FAB24B28-D629-43F2-8C36-7BC94FC97728}" type="sibTrans" cxnId="{C259D803-512D-434D-8139-28A18F1CF1E8}">
      <dgm:prSet/>
      <dgm:spPr/>
      <dgm:t>
        <a:bodyPr/>
        <a:lstStyle/>
        <a:p>
          <a:endParaRPr lang="uk-UA"/>
        </a:p>
      </dgm:t>
    </dgm:pt>
    <dgm:pt modelId="{CE2654FB-6307-4666-A813-9707241016E8}" type="pres">
      <dgm:prSet presAssocID="{BFE0D6BE-2CB9-4DD7-B2A0-5364F7E02AC0}" presName="diagram" presStyleCnt="0">
        <dgm:presLayoutVars>
          <dgm:dir/>
          <dgm:resizeHandles val="exact"/>
        </dgm:presLayoutVars>
      </dgm:prSet>
      <dgm:spPr/>
    </dgm:pt>
    <dgm:pt modelId="{7E4D27F3-9CF4-4690-89D1-C4D1BCBCF658}" type="pres">
      <dgm:prSet presAssocID="{9C4DD6EB-C9D7-4998-A24A-BF99DEA127B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F03EEA-B300-4EF2-9605-FC39F3E3EE4D}" type="pres">
      <dgm:prSet presAssocID="{92D6F1B4-DE64-41E6-A3C1-B2AEC0CD4F15}" presName="sibTrans" presStyleCnt="0"/>
      <dgm:spPr/>
    </dgm:pt>
    <dgm:pt modelId="{CE2C7B23-7BCD-4C9D-B8F8-EFE50A368C06}" type="pres">
      <dgm:prSet presAssocID="{8FEA4C5F-BDAB-4E97-B3F9-E918F3AD997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916A0F2-6212-4A85-8AAE-B4D2B65FAF9B}" type="pres">
      <dgm:prSet presAssocID="{308170D3-FD37-44D0-8EE6-1303CCDE5D55}" presName="sibTrans" presStyleCnt="0"/>
      <dgm:spPr/>
    </dgm:pt>
    <dgm:pt modelId="{9467F7AF-D4D4-4467-BDB4-1238340FF082}" type="pres">
      <dgm:prSet presAssocID="{AF4C64D1-5DB1-4C3D-A912-CE41F376757E}" presName="node" presStyleLbl="node1" presStyleIdx="2" presStyleCnt="3">
        <dgm:presLayoutVars>
          <dgm:bulletEnabled val="1"/>
        </dgm:presLayoutVars>
      </dgm:prSet>
      <dgm:spPr/>
    </dgm:pt>
  </dgm:ptLst>
  <dgm:cxnLst>
    <dgm:cxn modelId="{68E1514E-0433-4F4F-9C29-3AA889884C04}" type="presOf" srcId="{8FEA4C5F-BDAB-4E97-B3F9-E918F3AD9972}" destId="{CE2C7B23-7BCD-4C9D-B8F8-EFE50A368C06}" srcOrd="0" destOrd="0" presId="urn:microsoft.com/office/officeart/2005/8/layout/default"/>
    <dgm:cxn modelId="{BA822490-90C1-443F-ADA4-8B26D8914D0D}" srcId="{BFE0D6BE-2CB9-4DD7-B2A0-5364F7E02AC0}" destId="{9C4DD6EB-C9D7-4998-A24A-BF99DEA127B5}" srcOrd="0" destOrd="0" parTransId="{ACCA6F0B-6664-4767-984A-B1288BDD73CB}" sibTransId="{92D6F1B4-DE64-41E6-A3C1-B2AEC0CD4F15}"/>
    <dgm:cxn modelId="{D0ED6127-FC4F-490A-AB70-AD3CD0265D1F}" type="presOf" srcId="{BFE0D6BE-2CB9-4DD7-B2A0-5364F7E02AC0}" destId="{CE2654FB-6307-4666-A813-9707241016E8}" srcOrd="0" destOrd="0" presId="urn:microsoft.com/office/officeart/2005/8/layout/default"/>
    <dgm:cxn modelId="{BFB0A28C-4CD1-45C9-82E7-64B5705FD732}" type="presOf" srcId="{AF4C64D1-5DB1-4C3D-A912-CE41F376757E}" destId="{9467F7AF-D4D4-4467-BDB4-1238340FF082}" srcOrd="0" destOrd="0" presId="urn:microsoft.com/office/officeart/2005/8/layout/default"/>
    <dgm:cxn modelId="{F4C1B7FA-25C3-434F-93E9-9887ED83B82A}" type="presOf" srcId="{9C4DD6EB-C9D7-4998-A24A-BF99DEA127B5}" destId="{7E4D27F3-9CF4-4690-89D1-C4D1BCBCF658}" srcOrd="0" destOrd="0" presId="urn:microsoft.com/office/officeart/2005/8/layout/default"/>
    <dgm:cxn modelId="{C259D803-512D-434D-8139-28A18F1CF1E8}" srcId="{BFE0D6BE-2CB9-4DD7-B2A0-5364F7E02AC0}" destId="{AF4C64D1-5DB1-4C3D-A912-CE41F376757E}" srcOrd="2" destOrd="0" parTransId="{3524ABB2-56F1-4A7B-96AA-93EC5343EA87}" sibTransId="{FAB24B28-D629-43F2-8C36-7BC94FC97728}"/>
    <dgm:cxn modelId="{3EC8D89A-F127-4B13-BA8A-F3C6E3109B95}" srcId="{BFE0D6BE-2CB9-4DD7-B2A0-5364F7E02AC0}" destId="{8FEA4C5F-BDAB-4E97-B3F9-E918F3AD9972}" srcOrd="1" destOrd="0" parTransId="{A01FD723-4ED3-41CE-8402-63F6903F1CC5}" sibTransId="{308170D3-FD37-44D0-8EE6-1303CCDE5D55}"/>
    <dgm:cxn modelId="{99615BB2-6287-4110-A2C9-545C1BDF06A6}" type="presParOf" srcId="{CE2654FB-6307-4666-A813-9707241016E8}" destId="{7E4D27F3-9CF4-4690-89D1-C4D1BCBCF658}" srcOrd="0" destOrd="0" presId="urn:microsoft.com/office/officeart/2005/8/layout/default"/>
    <dgm:cxn modelId="{96F48EAC-8E90-4ABC-ADEF-6D4239B97A00}" type="presParOf" srcId="{CE2654FB-6307-4666-A813-9707241016E8}" destId="{7AF03EEA-B300-4EF2-9605-FC39F3E3EE4D}" srcOrd="1" destOrd="0" presId="urn:microsoft.com/office/officeart/2005/8/layout/default"/>
    <dgm:cxn modelId="{CD56B95F-9C27-4577-BC14-9FF9BFB55F7A}" type="presParOf" srcId="{CE2654FB-6307-4666-A813-9707241016E8}" destId="{CE2C7B23-7BCD-4C9D-B8F8-EFE50A368C06}" srcOrd="2" destOrd="0" presId="urn:microsoft.com/office/officeart/2005/8/layout/default"/>
    <dgm:cxn modelId="{4A5BFA87-42B4-4365-99E9-E91D53E7E346}" type="presParOf" srcId="{CE2654FB-6307-4666-A813-9707241016E8}" destId="{0916A0F2-6212-4A85-8AAE-B4D2B65FAF9B}" srcOrd="3" destOrd="0" presId="urn:microsoft.com/office/officeart/2005/8/layout/default"/>
    <dgm:cxn modelId="{EFA9AC8A-49D6-41F2-9C52-86FC5009435A}" type="presParOf" srcId="{CE2654FB-6307-4666-A813-9707241016E8}" destId="{9467F7AF-D4D4-4467-BDB4-1238340FF08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D4F51E-7134-446E-A0D3-8EADFD147DC8}" type="doc">
      <dgm:prSet loTypeId="urn:microsoft.com/office/officeart/2005/8/layout/orgChart1" loCatId="hierarchy" qsTypeId="urn:microsoft.com/office/officeart/2005/8/quickstyle/3d4" qsCatId="3D" csTypeId="urn:microsoft.com/office/officeart/2005/8/colors/accent6_5" csCatId="accent6" phldr="1"/>
      <dgm:spPr/>
    </dgm:pt>
    <dgm:pt modelId="{B35D6605-0B8F-4233-8B81-F0B1F85DB2D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3200" b="1" u="sng" dirty="0" smtClean="0">
              <a:effectLst/>
              <a:latin typeface="Times New Roman"/>
            </a:rPr>
            <a:t>Станом на 01.10.2024 року </a:t>
          </a:r>
          <a:r>
            <a:rPr lang="uk-UA" sz="3200" b="1" u="sng" dirty="0" err="1" smtClean="0">
              <a:effectLst/>
              <a:latin typeface="Times New Roman"/>
            </a:rPr>
            <a:t>працевлаштовано</a:t>
          </a:r>
          <a:r>
            <a:rPr lang="uk-UA" sz="3200" b="1" u="sng" dirty="0" smtClean="0">
              <a:effectLst/>
              <a:latin typeface="Times New Roman"/>
            </a:rPr>
            <a:t> молодих спеціалістів: </a:t>
          </a:r>
          <a:endParaRPr kumimoji="0" lang="ru-RU" sz="3200" b="1" i="0" u="none" strike="noStrike" cap="none" normalizeH="0" baseline="0" dirty="0">
            <a:ln/>
            <a:effectLst/>
            <a:latin typeface="Times New Roman" pitchFamily="18" charset="0"/>
          </a:endParaRPr>
        </a:p>
      </dgm:t>
    </dgm:pt>
    <dgm:pt modelId="{5BFB785C-803C-445A-A160-27B68B0F4C36}" type="parTrans" cxnId="{CEAA5EC1-3ECE-4697-BAE4-692CF0F09E9E}">
      <dgm:prSet/>
      <dgm:spPr/>
      <dgm:t>
        <a:bodyPr/>
        <a:lstStyle/>
        <a:p>
          <a:endParaRPr lang="ru-RU"/>
        </a:p>
      </dgm:t>
    </dgm:pt>
    <dgm:pt modelId="{CDD2BE77-7FCD-43F6-9F05-4657FE9EFE6C}" type="sibTrans" cxnId="{CEAA5EC1-3ECE-4697-BAE4-692CF0F09E9E}">
      <dgm:prSet/>
      <dgm:spPr/>
      <dgm:t>
        <a:bodyPr/>
        <a:lstStyle/>
        <a:p>
          <a:endParaRPr lang="ru-RU"/>
        </a:p>
      </dgm:t>
    </dgm:pt>
    <dgm:pt modelId="{F42DCFE5-6A16-4B09-A169-062D9ABBAA9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cap="none" normalizeH="0" baseline="0" dirty="0" smtClean="0">
              <a:ln/>
              <a:effectLst/>
              <a:latin typeface="Times New Roman" pitchFamily="18" charset="0"/>
            </a:rPr>
            <a:t>Молоді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cap="none" normalizeH="0" baseline="0" dirty="0" smtClean="0">
              <a:ln/>
              <a:effectLst/>
              <a:latin typeface="Times New Roman" pitchFamily="18" charset="0"/>
            </a:rPr>
            <a:t>лікарі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cap="none" normalizeH="0" baseline="0" dirty="0" smtClean="0">
              <a:ln/>
              <a:effectLst/>
              <a:latin typeface="Times New Roman" pitchFamily="18" charset="0"/>
            </a:rPr>
            <a:t>38</a:t>
          </a:r>
          <a:endParaRPr kumimoji="0" lang="ru-RU" sz="3600" b="1" i="0" u="none" strike="noStrike" cap="none" normalizeH="0" baseline="0" dirty="0">
            <a:ln/>
            <a:effectLst/>
            <a:latin typeface="Times New Roman" pitchFamily="18" charset="0"/>
          </a:endParaRPr>
        </a:p>
      </dgm:t>
    </dgm:pt>
    <dgm:pt modelId="{D1E1525B-8575-4E67-90E4-35118D5644EC}" type="parTrans" cxnId="{EB8EE01B-7262-49EB-8AD6-B2670E64055B}">
      <dgm:prSet/>
      <dgm:spPr/>
      <dgm:t>
        <a:bodyPr/>
        <a:lstStyle/>
        <a:p>
          <a:endParaRPr lang="ru-RU"/>
        </a:p>
      </dgm:t>
    </dgm:pt>
    <dgm:pt modelId="{B5565427-8721-41A1-9C20-F1A5FF0E8206}" type="sibTrans" cxnId="{EB8EE01B-7262-49EB-8AD6-B2670E64055B}">
      <dgm:prSet/>
      <dgm:spPr/>
      <dgm:t>
        <a:bodyPr/>
        <a:lstStyle/>
        <a:p>
          <a:endParaRPr lang="ru-RU"/>
        </a:p>
      </dgm:t>
    </dgm:pt>
    <dgm:pt modelId="{4D19616A-DC0D-4894-8BDB-B5597F4841B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0" u="none" strike="noStrike" cap="none" normalizeH="0" baseline="0" dirty="0" smtClean="0">
              <a:ln/>
              <a:effectLst/>
              <a:latin typeface="+mn-lt"/>
            </a:rPr>
            <a:t>Середній мед. персонал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cap="none" normalizeH="0" baseline="0" dirty="0" smtClean="0">
              <a:ln/>
              <a:effectLst/>
              <a:latin typeface="+mn-lt"/>
            </a:rPr>
            <a:t>21</a:t>
          </a:r>
          <a:endParaRPr kumimoji="0" lang="ru-RU" sz="3600" b="1" i="0" u="none" strike="noStrike" cap="none" normalizeH="0" baseline="0" dirty="0">
            <a:ln/>
            <a:effectLst/>
            <a:latin typeface="+mn-lt"/>
          </a:endParaRPr>
        </a:p>
      </dgm:t>
    </dgm:pt>
    <dgm:pt modelId="{4C20A1FA-0D8C-4645-9C38-78A3FB5CAE80}" type="parTrans" cxnId="{88D8C6C4-A2C6-4BAA-B3A3-2BC53EAD93D5}">
      <dgm:prSet/>
      <dgm:spPr/>
      <dgm:t>
        <a:bodyPr/>
        <a:lstStyle/>
        <a:p>
          <a:endParaRPr lang="ru-RU"/>
        </a:p>
      </dgm:t>
    </dgm:pt>
    <dgm:pt modelId="{85149302-35ED-47FE-8E4C-EE3263DCFE07}" type="sibTrans" cxnId="{88D8C6C4-A2C6-4BAA-B3A3-2BC53EAD93D5}">
      <dgm:prSet/>
      <dgm:spPr/>
      <dgm:t>
        <a:bodyPr/>
        <a:lstStyle/>
        <a:p>
          <a:endParaRPr lang="ru-RU"/>
        </a:p>
      </dgm:t>
    </dgm:pt>
    <dgm:pt modelId="{D12427D6-7D9D-4DB8-B13D-EAB78A914BB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cap="none" normalizeH="0" baseline="0" dirty="0" smtClean="0">
              <a:ln/>
              <a:effectLst/>
              <a:latin typeface="+mn-lt"/>
            </a:rPr>
            <a:t>Лікарі-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uk-UA" sz="2600" b="1" i="0" u="none" strike="noStrike" cap="none" normalizeH="0" baseline="0" dirty="0" smtClean="0">
              <a:ln/>
              <a:effectLst/>
              <a:latin typeface="+mn-lt"/>
            </a:rPr>
            <a:t>інтерни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uk-UA" sz="2600" b="1" i="0" u="none" strike="noStrike" cap="none" normalizeH="0" baseline="0" dirty="0" smtClean="0">
            <a:ln/>
            <a:effectLst/>
            <a:latin typeface="Arial" charset="0"/>
          </a:endParaRP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uk-UA" sz="3600" b="1" i="0" u="none" strike="noStrike" cap="none" normalizeH="0" baseline="0" dirty="0" smtClean="0">
              <a:ln/>
              <a:effectLst/>
              <a:latin typeface="+mn-lt"/>
            </a:rPr>
            <a:t>31</a:t>
          </a:r>
          <a:endParaRPr kumimoji="0" lang="ru-RU" sz="3600" b="1" i="0" u="none" strike="noStrike" cap="none" normalizeH="0" baseline="0" dirty="0">
            <a:ln/>
            <a:effectLst/>
            <a:latin typeface="+mn-lt"/>
          </a:endParaRPr>
        </a:p>
      </dgm:t>
    </dgm:pt>
    <dgm:pt modelId="{67183E54-BE9E-4D50-8245-88B981522275}" type="parTrans" cxnId="{D7F172BB-8728-46A1-9CF3-E25C49057283}">
      <dgm:prSet/>
      <dgm:spPr/>
      <dgm:t>
        <a:bodyPr/>
        <a:lstStyle/>
        <a:p>
          <a:endParaRPr lang="ru-RU"/>
        </a:p>
      </dgm:t>
    </dgm:pt>
    <dgm:pt modelId="{E80CEB23-9805-4DD1-A81F-A1F5EB75F4DA}" type="sibTrans" cxnId="{D7F172BB-8728-46A1-9CF3-E25C49057283}">
      <dgm:prSet/>
      <dgm:spPr/>
      <dgm:t>
        <a:bodyPr/>
        <a:lstStyle/>
        <a:p>
          <a:endParaRPr lang="ru-RU"/>
        </a:p>
      </dgm:t>
    </dgm:pt>
    <dgm:pt modelId="{5B01B647-9B23-4E25-AFCA-E2E938C56857}" type="pres">
      <dgm:prSet presAssocID="{1ED4F51E-7134-446E-A0D3-8EADFD147D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2D01873-D6C2-4AE7-A079-CBAD7B504657}" type="pres">
      <dgm:prSet presAssocID="{B35D6605-0B8F-4233-8B81-F0B1F85DB2DD}" presName="hierRoot1" presStyleCnt="0">
        <dgm:presLayoutVars>
          <dgm:hierBranch/>
        </dgm:presLayoutVars>
      </dgm:prSet>
      <dgm:spPr/>
    </dgm:pt>
    <dgm:pt modelId="{0737504F-0223-4D1F-A9EC-9469FD8790A1}" type="pres">
      <dgm:prSet presAssocID="{B35D6605-0B8F-4233-8B81-F0B1F85DB2DD}" presName="rootComposite1" presStyleCnt="0"/>
      <dgm:spPr/>
    </dgm:pt>
    <dgm:pt modelId="{6AE67681-40FC-4101-A701-F4ED88829FC9}" type="pres">
      <dgm:prSet presAssocID="{B35D6605-0B8F-4233-8B81-F0B1F85DB2DD}" presName="rootText1" presStyleLbl="node0" presStyleIdx="0" presStyleCnt="1" custScaleX="195049" custScaleY="127753" custLinFactNeighborX="-2676" custLinFactNeighborY="-642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ABD64B-1F5D-4A1D-BE72-B42124895275}" type="pres">
      <dgm:prSet presAssocID="{B35D6605-0B8F-4233-8B81-F0B1F85DB2D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6DC7D62-571E-40A5-B5C0-E820ADCA71B2}" type="pres">
      <dgm:prSet presAssocID="{B35D6605-0B8F-4233-8B81-F0B1F85DB2DD}" presName="hierChild2" presStyleCnt="0"/>
      <dgm:spPr/>
    </dgm:pt>
    <dgm:pt modelId="{D15D2B95-2F45-4E32-A8D7-22D54FBBDA86}" type="pres">
      <dgm:prSet presAssocID="{D1E1525B-8575-4E67-90E4-35118D5644EC}" presName="Name35" presStyleLbl="parChTrans1D2" presStyleIdx="0" presStyleCnt="3"/>
      <dgm:spPr/>
      <dgm:t>
        <a:bodyPr/>
        <a:lstStyle/>
        <a:p>
          <a:endParaRPr lang="ru-RU"/>
        </a:p>
      </dgm:t>
    </dgm:pt>
    <dgm:pt modelId="{E92E91A6-B471-41A9-95B4-D03BCE99B44C}" type="pres">
      <dgm:prSet presAssocID="{F42DCFE5-6A16-4B09-A169-062D9ABBAA90}" presName="hierRoot2" presStyleCnt="0">
        <dgm:presLayoutVars>
          <dgm:hierBranch/>
        </dgm:presLayoutVars>
      </dgm:prSet>
      <dgm:spPr/>
    </dgm:pt>
    <dgm:pt modelId="{57901B45-C23F-465D-8A5E-5B8D5D48FA7B}" type="pres">
      <dgm:prSet presAssocID="{F42DCFE5-6A16-4B09-A169-062D9ABBAA90}" presName="rootComposite" presStyleCnt="0"/>
      <dgm:spPr/>
    </dgm:pt>
    <dgm:pt modelId="{D57C66DF-15A9-4223-AB27-12BB3D75648E}" type="pres">
      <dgm:prSet presAssocID="{F42DCFE5-6A16-4B09-A169-062D9ABBAA90}" presName="rootText" presStyleLbl="node2" presStyleIdx="0" presStyleCnt="3" custScaleX="97862" custScaleY="1662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2C83C7-F410-4B93-86AC-785ABE7CC621}" type="pres">
      <dgm:prSet presAssocID="{F42DCFE5-6A16-4B09-A169-062D9ABBAA90}" presName="rootConnector" presStyleLbl="node2" presStyleIdx="0" presStyleCnt="3"/>
      <dgm:spPr/>
      <dgm:t>
        <a:bodyPr/>
        <a:lstStyle/>
        <a:p>
          <a:endParaRPr lang="ru-RU"/>
        </a:p>
      </dgm:t>
    </dgm:pt>
    <dgm:pt modelId="{B5B28565-635F-4CFA-B6B4-A8E153291EC1}" type="pres">
      <dgm:prSet presAssocID="{F42DCFE5-6A16-4B09-A169-062D9ABBAA90}" presName="hierChild4" presStyleCnt="0"/>
      <dgm:spPr/>
    </dgm:pt>
    <dgm:pt modelId="{4EC29251-2ACC-4A72-A229-14844A2188B4}" type="pres">
      <dgm:prSet presAssocID="{F42DCFE5-6A16-4B09-A169-062D9ABBAA90}" presName="hierChild5" presStyleCnt="0"/>
      <dgm:spPr/>
    </dgm:pt>
    <dgm:pt modelId="{15547539-9CE5-4166-BCEF-C8442A1C6701}" type="pres">
      <dgm:prSet presAssocID="{4C20A1FA-0D8C-4645-9C38-78A3FB5CAE80}" presName="Name35" presStyleLbl="parChTrans1D2" presStyleIdx="1" presStyleCnt="3"/>
      <dgm:spPr/>
      <dgm:t>
        <a:bodyPr/>
        <a:lstStyle/>
        <a:p>
          <a:endParaRPr lang="ru-RU"/>
        </a:p>
      </dgm:t>
    </dgm:pt>
    <dgm:pt modelId="{85D5B49F-9D20-4DFC-A8D2-A301B20EE40B}" type="pres">
      <dgm:prSet presAssocID="{4D19616A-DC0D-4894-8BDB-B5597F4841BE}" presName="hierRoot2" presStyleCnt="0">
        <dgm:presLayoutVars>
          <dgm:hierBranch/>
        </dgm:presLayoutVars>
      </dgm:prSet>
      <dgm:spPr/>
    </dgm:pt>
    <dgm:pt modelId="{26F98531-26F8-486E-B46F-A8A7CBDAEA57}" type="pres">
      <dgm:prSet presAssocID="{4D19616A-DC0D-4894-8BDB-B5597F4841BE}" presName="rootComposite" presStyleCnt="0"/>
      <dgm:spPr/>
    </dgm:pt>
    <dgm:pt modelId="{78E0EE07-D263-4AB6-831D-B1245BEBF31E}" type="pres">
      <dgm:prSet presAssocID="{4D19616A-DC0D-4894-8BDB-B5597F4841BE}" presName="rootText" presStyleLbl="node2" presStyleIdx="1" presStyleCnt="3" custScaleY="141733" custLinFactNeighborX="4977" custLinFactNeighborY="5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F186F0-F7A2-4DC2-90F4-31FB2FD0A6FD}" type="pres">
      <dgm:prSet presAssocID="{4D19616A-DC0D-4894-8BDB-B5597F4841BE}" presName="rootConnector" presStyleLbl="node2" presStyleIdx="1" presStyleCnt="3"/>
      <dgm:spPr/>
      <dgm:t>
        <a:bodyPr/>
        <a:lstStyle/>
        <a:p>
          <a:endParaRPr lang="ru-RU"/>
        </a:p>
      </dgm:t>
    </dgm:pt>
    <dgm:pt modelId="{E76619BD-5120-4D04-A456-7EBB0C60E0D8}" type="pres">
      <dgm:prSet presAssocID="{4D19616A-DC0D-4894-8BDB-B5597F4841BE}" presName="hierChild4" presStyleCnt="0"/>
      <dgm:spPr/>
    </dgm:pt>
    <dgm:pt modelId="{A63A18C6-DDBD-447E-8C94-4F03C6559A1E}" type="pres">
      <dgm:prSet presAssocID="{4D19616A-DC0D-4894-8BDB-B5597F4841BE}" presName="hierChild5" presStyleCnt="0"/>
      <dgm:spPr/>
    </dgm:pt>
    <dgm:pt modelId="{3918F421-51D3-4E7D-9459-73C54B11BF59}" type="pres">
      <dgm:prSet presAssocID="{67183E54-BE9E-4D50-8245-88B981522275}" presName="Name35" presStyleLbl="parChTrans1D2" presStyleIdx="2" presStyleCnt="3"/>
      <dgm:spPr/>
      <dgm:t>
        <a:bodyPr/>
        <a:lstStyle/>
        <a:p>
          <a:endParaRPr lang="ru-RU"/>
        </a:p>
      </dgm:t>
    </dgm:pt>
    <dgm:pt modelId="{A4E756EB-4C06-4FF5-9591-2E36FFF3DDD6}" type="pres">
      <dgm:prSet presAssocID="{D12427D6-7D9D-4DB8-B13D-EAB78A914BBE}" presName="hierRoot2" presStyleCnt="0">
        <dgm:presLayoutVars>
          <dgm:hierBranch/>
        </dgm:presLayoutVars>
      </dgm:prSet>
      <dgm:spPr/>
    </dgm:pt>
    <dgm:pt modelId="{B406EFB9-B661-421B-BE73-2508CBB63BD9}" type="pres">
      <dgm:prSet presAssocID="{D12427D6-7D9D-4DB8-B13D-EAB78A914BBE}" presName="rootComposite" presStyleCnt="0"/>
      <dgm:spPr/>
    </dgm:pt>
    <dgm:pt modelId="{7831FC9A-B96F-4A16-8B8D-230E696F7B7C}" type="pres">
      <dgm:prSet presAssocID="{D12427D6-7D9D-4DB8-B13D-EAB78A914BBE}" presName="rootText" presStyleLbl="node2" presStyleIdx="2" presStyleCnt="3" custScaleX="87669" custScaleY="162704" custLinFactNeighborX="-139" custLinFactNeighborY="1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2F620C-7D19-4072-816F-E303D544DC47}" type="pres">
      <dgm:prSet presAssocID="{D12427D6-7D9D-4DB8-B13D-EAB78A914BBE}" presName="rootConnector" presStyleLbl="node2" presStyleIdx="2" presStyleCnt="3"/>
      <dgm:spPr/>
      <dgm:t>
        <a:bodyPr/>
        <a:lstStyle/>
        <a:p>
          <a:endParaRPr lang="ru-RU"/>
        </a:p>
      </dgm:t>
    </dgm:pt>
    <dgm:pt modelId="{D4FBEFE9-DB82-454C-85DD-64433A38ACFE}" type="pres">
      <dgm:prSet presAssocID="{D12427D6-7D9D-4DB8-B13D-EAB78A914BBE}" presName="hierChild4" presStyleCnt="0"/>
      <dgm:spPr/>
    </dgm:pt>
    <dgm:pt modelId="{C6D2FAA9-ECE7-46E9-979A-4CFE172B25BC}" type="pres">
      <dgm:prSet presAssocID="{D12427D6-7D9D-4DB8-B13D-EAB78A914BBE}" presName="hierChild5" presStyleCnt="0"/>
      <dgm:spPr/>
    </dgm:pt>
    <dgm:pt modelId="{A0644233-D7FD-460E-8A66-F2DDC4E50CF4}" type="pres">
      <dgm:prSet presAssocID="{B35D6605-0B8F-4233-8B81-F0B1F85DB2DD}" presName="hierChild3" presStyleCnt="0"/>
      <dgm:spPr/>
    </dgm:pt>
  </dgm:ptLst>
  <dgm:cxnLst>
    <dgm:cxn modelId="{2EB2DB33-3294-487C-AEED-81FB76FE93D1}" type="presOf" srcId="{4C20A1FA-0D8C-4645-9C38-78A3FB5CAE80}" destId="{15547539-9CE5-4166-BCEF-C8442A1C6701}" srcOrd="0" destOrd="0" presId="urn:microsoft.com/office/officeart/2005/8/layout/orgChart1"/>
    <dgm:cxn modelId="{1D12FDED-D7C1-42EE-B7C3-A574604F2657}" type="presOf" srcId="{B35D6605-0B8F-4233-8B81-F0B1F85DB2DD}" destId="{AEABD64B-1F5D-4A1D-BE72-B42124895275}" srcOrd="1" destOrd="0" presId="urn:microsoft.com/office/officeart/2005/8/layout/orgChart1"/>
    <dgm:cxn modelId="{2929FA6E-F259-4CC8-8917-C5694C7486F3}" type="presOf" srcId="{B35D6605-0B8F-4233-8B81-F0B1F85DB2DD}" destId="{6AE67681-40FC-4101-A701-F4ED88829FC9}" srcOrd="0" destOrd="0" presId="urn:microsoft.com/office/officeart/2005/8/layout/orgChart1"/>
    <dgm:cxn modelId="{88D8C6C4-A2C6-4BAA-B3A3-2BC53EAD93D5}" srcId="{B35D6605-0B8F-4233-8B81-F0B1F85DB2DD}" destId="{4D19616A-DC0D-4894-8BDB-B5597F4841BE}" srcOrd="1" destOrd="0" parTransId="{4C20A1FA-0D8C-4645-9C38-78A3FB5CAE80}" sibTransId="{85149302-35ED-47FE-8E4C-EE3263DCFE07}"/>
    <dgm:cxn modelId="{14373F74-13B0-4D94-8C0E-3BC102605D04}" type="presOf" srcId="{D1E1525B-8575-4E67-90E4-35118D5644EC}" destId="{D15D2B95-2F45-4E32-A8D7-22D54FBBDA86}" srcOrd="0" destOrd="0" presId="urn:microsoft.com/office/officeart/2005/8/layout/orgChart1"/>
    <dgm:cxn modelId="{AD2131F5-078D-4895-9E76-F45B382ECC1C}" type="presOf" srcId="{F42DCFE5-6A16-4B09-A169-062D9ABBAA90}" destId="{DD2C83C7-F410-4B93-86AC-785ABE7CC621}" srcOrd="1" destOrd="0" presId="urn:microsoft.com/office/officeart/2005/8/layout/orgChart1"/>
    <dgm:cxn modelId="{D7F172BB-8728-46A1-9CF3-E25C49057283}" srcId="{B35D6605-0B8F-4233-8B81-F0B1F85DB2DD}" destId="{D12427D6-7D9D-4DB8-B13D-EAB78A914BBE}" srcOrd="2" destOrd="0" parTransId="{67183E54-BE9E-4D50-8245-88B981522275}" sibTransId="{E80CEB23-9805-4DD1-A81F-A1F5EB75F4DA}"/>
    <dgm:cxn modelId="{0991788F-733E-46C4-9010-B2DE811780B1}" type="presOf" srcId="{D12427D6-7D9D-4DB8-B13D-EAB78A914BBE}" destId="{5B2F620C-7D19-4072-816F-E303D544DC47}" srcOrd="1" destOrd="0" presId="urn:microsoft.com/office/officeart/2005/8/layout/orgChart1"/>
    <dgm:cxn modelId="{4051659D-C87D-4FA0-9009-00A793301DF6}" type="presOf" srcId="{F42DCFE5-6A16-4B09-A169-062D9ABBAA90}" destId="{D57C66DF-15A9-4223-AB27-12BB3D75648E}" srcOrd="0" destOrd="0" presId="urn:microsoft.com/office/officeart/2005/8/layout/orgChart1"/>
    <dgm:cxn modelId="{CEAA5EC1-3ECE-4697-BAE4-692CF0F09E9E}" srcId="{1ED4F51E-7134-446E-A0D3-8EADFD147DC8}" destId="{B35D6605-0B8F-4233-8B81-F0B1F85DB2DD}" srcOrd="0" destOrd="0" parTransId="{5BFB785C-803C-445A-A160-27B68B0F4C36}" sibTransId="{CDD2BE77-7FCD-43F6-9F05-4657FE9EFE6C}"/>
    <dgm:cxn modelId="{5CF79E88-98B5-4DAC-BE8F-19A3DE0B321E}" type="presOf" srcId="{4D19616A-DC0D-4894-8BDB-B5597F4841BE}" destId="{32F186F0-F7A2-4DC2-90F4-31FB2FD0A6FD}" srcOrd="1" destOrd="0" presId="urn:microsoft.com/office/officeart/2005/8/layout/orgChart1"/>
    <dgm:cxn modelId="{EB8EE01B-7262-49EB-8AD6-B2670E64055B}" srcId="{B35D6605-0B8F-4233-8B81-F0B1F85DB2DD}" destId="{F42DCFE5-6A16-4B09-A169-062D9ABBAA90}" srcOrd="0" destOrd="0" parTransId="{D1E1525B-8575-4E67-90E4-35118D5644EC}" sibTransId="{B5565427-8721-41A1-9C20-F1A5FF0E8206}"/>
    <dgm:cxn modelId="{E119D68D-E98F-4089-9EB2-F0882CDACBEF}" type="presOf" srcId="{4D19616A-DC0D-4894-8BDB-B5597F4841BE}" destId="{78E0EE07-D263-4AB6-831D-B1245BEBF31E}" srcOrd="0" destOrd="0" presId="urn:microsoft.com/office/officeart/2005/8/layout/orgChart1"/>
    <dgm:cxn modelId="{5150920E-D542-4BF1-9C4F-D3C1EBE0FDD8}" type="presOf" srcId="{1ED4F51E-7134-446E-A0D3-8EADFD147DC8}" destId="{5B01B647-9B23-4E25-AFCA-E2E938C56857}" srcOrd="0" destOrd="0" presId="urn:microsoft.com/office/officeart/2005/8/layout/orgChart1"/>
    <dgm:cxn modelId="{81698CC8-3BA7-4EA4-A660-C9F2F9913E0E}" type="presOf" srcId="{67183E54-BE9E-4D50-8245-88B981522275}" destId="{3918F421-51D3-4E7D-9459-73C54B11BF59}" srcOrd="0" destOrd="0" presId="urn:microsoft.com/office/officeart/2005/8/layout/orgChart1"/>
    <dgm:cxn modelId="{4322AC8B-2A73-4938-A449-FAF60071BFA3}" type="presOf" srcId="{D12427D6-7D9D-4DB8-B13D-EAB78A914BBE}" destId="{7831FC9A-B96F-4A16-8B8D-230E696F7B7C}" srcOrd="0" destOrd="0" presId="urn:microsoft.com/office/officeart/2005/8/layout/orgChart1"/>
    <dgm:cxn modelId="{6F309739-5A68-4E45-A66C-7D238E7E63E7}" type="presParOf" srcId="{5B01B647-9B23-4E25-AFCA-E2E938C56857}" destId="{92D01873-D6C2-4AE7-A079-CBAD7B504657}" srcOrd="0" destOrd="0" presId="urn:microsoft.com/office/officeart/2005/8/layout/orgChart1"/>
    <dgm:cxn modelId="{778D1E6C-B436-44E7-B42E-98831F8FC402}" type="presParOf" srcId="{92D01873-D6C2-4AE7-A079-CBAD7B504657}" destId="{0737504F-0223-4D1F-A9EC-9469FD8790A1}" srcOrd="0" destOrd="0" presId="urn:microsoft.com/office/officeart/2005/8/layout/orgChart1"/>
    <dgm:cxn modelId="{5A9E2D0A-EF29-4DFD-A5F6-5EF6172CC7E3}" type="presParOf" srcId="{0737504F-0223-4D1F-A9EC-9469FD8790A1}" destId="{6AE67681-40FC-4101-A701-F4ED88829FC9}" srcOrd="0" destOrd="0" presId="urn:microsoft.com/office/officeart/2005/8/layout/orgChart1"/>
    <dgm:cxn modelId="{5412CBA5-DB78-4C82-92E1-4424AE6D74E5}" type="presParOf" srcId="{0737504F-0223-4D1F-A9EC-9469FD8790A1}" destId="{AEABD64B-1F5D-4A1D-BE72-B42124895275}" srcOrd="1" destOrd="0" presId="urn:microsoft.com/office/officeart/2005/8/layout/orgChart1"/>
    <dgm:cxn modelId="{8F8D69D7-4DED-48DE-B7C5-93EF99F20A4B}" type="presParOf" srcId="{92D01873-D6C2-4AE7-A079-CBAD7B504657}" destId="{66DC7D62-571E-40A5-B5C0-E820ADCA71B2}" srcOrd="1" destOrd="0" presId="urn:microsoft.com/office/officeart/2005/8/layout/orgChart1"/>
    <dgm:cxn modelId="{AF8C75E4-C728-443E-BB61-AD30052659BB}" type="presParOf" srcId="{66DC7D62-571E-40A5-B5C0-E820ADCA71B2}" destId="{D15D2B95-2F45-4E32-A8D7-22D54FBBDA86}" srcOrd="0" destOrd="0" presId="urn:microsoft.com/office/officeart/2005/8/layout/orgChart1"/>
    <dgm:cxn modelId="{4D5A975C-36F2-4179-997A-2B5B5737C422}" type="presParOf" srcId="{66DC7D62-571E-40A5-B5C0-E820ADCA71B2}" destId="{E92E91A6-B471-41A9-95B4-D03BCE99B44C}" srcOrd="1" destOrd="0" presId="urn:microsoft.com/office/officeart/2005/8/layout/orgChart1"/>
    <dgm:cxn modelId="{44FAB810-6AD5-4369-92B5-5CD869C3F7D7}" type="presParOf" srcId="{E92E91A6-B471-41A9-95B4-D03BCE99B44C}" destId="{57901B45-C23F-465D-8A5E-5B8D5D48FA7B}" srcOrd="0" destOrd="0" presId="urn:microsoft.com/office/officeart/2005/8/layout/orgChart1"/>
    <dgm:cxn modelId="{B21D241E-A861-43E6-B9C9-C1A6670FF001}" type="presParOf" srcId="{57901B45-C23F-465D-8A5E-5B8D5D48FA7B}" destId="{D57C66DF-15A9-4223-AB27-12BB3D75648E}" srcOrd="0" destOrd="0" presId="urn:microsoft.com/office/officeart/2005/8/layout/orgChart1"/>
    <dgm:cxn modelId="{6024A8F0-675C-47CC-B68B-39DBA8A51218}" type="presParOf" srcId="{57901B45-C23F-465D-8A5E-5B8D5D48FA7B}" destId="{DD2C83C7-F410-4B93-86AC-785ABE7CC621}" srcOrd="1" destOrd="0" presId="urn:microsoft.com/office/officeart/2005/8/layout/orgChart1"/>
    <dgm:cxn modelId="{23B366E4-EC07-463F-97E7-1D1E7D7EBC76}" type="presParOf" srcId="{E92E91A6-B471-41A9-95B4-D03BCE99B44C}" destId="{B5B28565-635F-4CFA-B6B4-A8E153291EC1}" srcOrd="1" destOrd="0" presId="urn:microsoft.com/office/officeart/2005/8/layout/orgChart1"/>
    <dgm:cxn modelId="{77447CC0-FED0-432D-AD0C-559D5D326471}" type="presParOf" srcId="{E92E91A6-B471-41A9-95B4-D03BCE99B44C}" destId="{4EC29251-2ACC-4A72-A229-14844A2188B4}" srcOrd="2" destOrd="0" presId="urn:microsoft.com/office/officeart/2005/8/layout/orgChart1"/>
    <dgm:cxn modelId="{3A9DA3E0-288A-4A5F-9010-87EF4C995AD8}" type="presParOf" srcId="{66DC7D62-571E-40A5-B5C0-E820ADCA71B2}" destId="{15547539-9CE5-4166-BCEF-C8442A1C6701}" srcOrd="2" destOrd="0" presId="urn:microsoft.com/office/officeart/2005/8/layout/orgChart1"/>
    <dgm:cxn modelId="{20AC0C51-F4AC-454E-9B52-2F98E6B206FB}" type="presParOf" srcId="{66DC7D62-571E-40A5-B5C0-E820ADCA71B2}" destId="{85D5B49F-9D20-4DFC-A8D2-A301B20EE40B}" srcOrd="3" destOrd="0" presId="urn:microsoft.com/office/officeart/2005/8/layout/orgChart1"/>
    <dgm:cxn modelId="{808EE351-6B3E-4334-936F-C4909F53B2D3}" type="presParOf" srcId="{85D5B49F-9D20-4DFC-A8D2-A301B20EE40B}" destId="{26F98531-26F8-486E-B46F-A8A7CBDAEA57}" srcOrd="0" destOrd="0" presId="urn:microsoft.com/office/officeart/2005/8/layout/orgChart1"/>
    <dgm:cxn modelId="{1CA1BE58-F02D-474D-B548-D8D714F22D6B}" type="presParOf" srcId="{26F98531-26F8-486E-B46F-A8A7CBDAEA57}" destId="{78E0EE07-D263-4AB6-831D-B1245BEBF31E}" srcOrd="0" destOrd="0" presId="urn:microsoft.com/office/officeart/2005/8/layout/orgChart1"/>
    <dgm:cxn modelId="{49647D15-62F7-46B7-99D6-C0A8A014E1C8}" type="presParOf" srcId="{26F98531-26F8-486E-B46F-A8A7CBDAEA57}" destId="{32F186F0-F7A2-4DC2-90F4-31FB2FD0A6FD}" srcOrd="1" destOrd="0" presId="urn:microsoft.com/office/officeart/2005/8/layout/orgChart1"/>
    <dgm:cxn modelId="{803F806F-ACD6-429F-A3A2-630147409697}" type="presParOf" srcId="{85D5B49F-9D20-4DFC-A8D2-A301B20EE40B}" destId="{E76619BD-5120-4D04-A456-7EBB0C60E0D8}" srcOrd="1" destOrd="0" presId="urn:microsoft.com/office/officeart/2005/8/layout/orgChart1"/>
    <dgm:cxn modelId="{06C2E629-41A5-4F97-BB83-1D9FDD4B0E6B}" type="presParOf" srcId="{85D5B49F-9D20-4DFC-A8D2-A301B20EE40B}" destId="{A63A18C6-DDBD-447E-8C94-4F03C6559A1E}" srcOrd="2" destOrd="0" presId="urn:microsoft.com/office/officeart/2005/8/layout/orgChart1"/>
    <dgm:cxn modelId="{A39727C0-7C71-4BFA-B994-0108917AEBC1}" type="presParOf" srcId="{66DC7D62-571E-40A5-B5C0-E820ADCA71B2}" destId="{3918F421-51D3-4E7D-9459-73C54B11BF59}" srcOrd="4" destOrd="0" presId="urn:microsoft.com/office/officeart/2005/8/layout/orgChart1"/>
    <dgm:cxn modelId="{CC4894F7-E417-4CC8-843A-CA81A6AFDE39}" type="presParOf" srcId="{66DC7D62-571E-40A5-B5C0-E820ADCA71B2}" destId="{A4E756EB-4C06-4FF5-9591-2E36FFF3DDD6}" srcOrd="5" destOrd="0" presId="urn:microsoft.com/office/officeart/2005/8/layout/orgChart1"/>
    <dgm:cxn modelId="{9FC844CE-75D2-41D1-9E45-EDA6D5798202}" type="presParOf" srcId="{A4E756EB-4C06-4FF5-9591-2E36FFF3DDD6}" destId="{B406EFB9-B661-421B-BE73-2508CBB63BD9}" srcOrd="0" destOrd="0" presId="urn:microsoft.com/office/officeart/2005/8/layout/orgChart1"/>
    <dgm:cxn modelId="{B1FA07B1-BED5-45FA-91BB-0049CB54574A}" type="presParOf" srcId="{B406EFB9-B661-421B-BE73-2508CBB63BD9}" destId="{7831FC9A-B96F-4A16-8B8D-230E696F7B7C}" srcOrd="0" destOrd="0" presId="urn:microsoft.com/office/officeart/2005/8/layout/orgChart1"/>
    <dgm:cxn modelId="{802B78D2-3C5B-4D22-BBAA-3B6C7B90EC9C}" type="presParOf" srcId="{B406EFB9-B661-421B-BE73-2508CBB63BD9}" destId="{5B2F620C-7D19-4072-816F-E303D544DC47}" srcOrd="1" destOrd="0" presId="urn:microsoft.com/office/officeart/2005/8/layout/orgChart1"/>
    <dgm:cxn modelId="{4F7F5C70-C902-41E6-961F-45E2182F7E81}" type="presParOf" srcId="{A4E756EB-4C06-4FF5-9591-2E36FFF3DDD6}" destId="{D4FBEFE9-DB82-454C-85DD-64433A38ACFE}" srcOrd="1" destOrd="0" presId="urn:microsoft.com/office/officeart/2005/8/layout/orgChart1"/>
    <dgm:cxn modelId="{80C4177A-142F-4C1C-9979-7419E65A0B94}" type="presParOf" srcId="{A4E756EB-4C06-4FF5-9591-2E36FFF3DDD6}" destId="{C6D2FAA9-ECE7-46E9-979A-4CFE172B25BC}" srcOrd="2" destOrd="0" presId="urn:microsoft.com/office/officeart/2005/8/layout/orgChart1"/>
    <dgm:cxn modelId="{675B2EF8-FB6B-48A0-9969-F42A39D14FD4}" type="presParOf" srcId="{92D01873-D6C2-4AE7-A079-CBAD7B504657}" destId="{A0644233-D7FD-460E-8A66-F2DDC4E50C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CDC417-BB8F-4B57-BFAE-649A58B2B83C}" type="doc">
      <dgm:prSet loTypeId="urn:microsoft.com/office/officeart/2005/8/layout/orgChart1" loCatId="hierarchy" qsTypeId="urn:microsoft.com/office/officeart/2005/8/quickstyle/3d2" qsCatId="3D" csTypeId="urn:microsoft.com/office/officeart/2005/8/colors/accent2_5" csCatId="accent2" phldr="1"/>
      <dgm:spPr/>
    </dgm:pt>
    <dgm:pt modelId="{AB280883-12BC-4633-B9AC-311329D72C83}">
      <dgm:prSet custT="1"/>
      <dgm:spPr>
        <a:solidFill>
          <a:schemeClr val="tx1"/>
        </a:solidFill>
      </dgm:spPr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1800" b="1" dirty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На сьогоднішній день по галузі охорони здоров</a:t>
          </a:r>
          <a:r>
            <a:rPr lang="en-US" sz="1800" b="1" dirty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’</a:t>
          </a:r>
          <a:r>
            <a:rPr lang="uk-UA" sz="1800" b="1" dirty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я м.Кропивницького діє галузева </a:t>
          </a:r>
          <a:r>
            <a:rPr lang="uk-UA" sz="1800" b="1" u="sng" dirty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Програма розвитку галузі охорони здоров</a:t>
          </a:r>
          <a:r>
            <a:rPr lang="en-US" sz="1800" b="1" u="sng" dirty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’</a:t>
          </a:r>
          <a:r>
            <a:rPr lang="ru-RU" sz="1800" b="1" u="sng" dirty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я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b="1" u="sng" dirty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м.Кропивницького на </a:t>
          </a:r>
          <a:r>
            <a:rPr lang="ru-RU" sz="18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2021-2025 </a:t>
          </a:r>
          <a:r>
            <a:rPr lang="ru-RU" sz="1800" b="1" u="sng" dirty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роки (</a:t>
          </a:r>
          <a:r>
            <a:rPr lang="ru-RU" sz="1800" b="1" u="sng" dirty="0" err="1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зі</a:t>
          </a:r>
          <a:r>
            <a:rPr lang="ru-RU" sz="1800" b="1" u="sng" dirty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 </a:t>
          </a:r>
          <a:r>
            <a:rPr lang="ru-RU" sz="1800" b="1" u="sng" dirty="0" err="1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змінами</a:t>
          </a:r>
          <a:r>
            <a:rPr lang="ru-RU" sz="1800" b="1" u="sng" dirty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), </a:t>
          </a:r>
          <a:r>
            <a:rPr lang="ru-RU" sz="1800" b="1" dirty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в як</a:t>
          </a:r>
          <a:r>
            <a:rPr lang="uk-UA" sz="1800" b="1" dirty="0" err="1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ій</a:t>
          </a:r>
          <a:endParaRPr lang="uk-UA" sz="1800" b="1" dirty="0">
            <a:solidFill>
              <a:schemeClr val="bg1"/>
            </a:solidFill>
            <a:effectLst/>
            <a:latin typeface="+mn-lt"/>
            <a:cs typeface="Times New Roman" pitchFamily="18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1800" b="1" dirty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затверджені видатки на </a:t>
          </a:r>
          <a:r>
            <a:rPr lang="uk-UA" sz="18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9 місяців 2024 року на суму </a:t>
          </a:r>
          <a:r>
            <a:rPr lang="uk-UA" sz="1800" b="1" dirty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– </a:t>
          </a:r>
          <a:r>
            <a:rPr lang="uk-UA" sz="1800" b="1" dirty="0" smtClean="0">
              <a:solidFill>
                <a:srgbClr val="0000FF"/>
              </a:solidFill>
              <a:effectLst/>
              <a:latin typeface="+mn-lt"/>
              <a:cs typeface="Times New Roman" pitchFamily="18" charset="0"/>
            </a:rPr>
            <a:t>178 443,2 </a:t>
          </a:r>
          <a:r>
            <a:rPr lang="uk-UA" sz="1800" b="1" u="none" dirty="0" err="1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т</a:t>
          </a:r>
          <a:r>
            <a:rPr lang="uk-UA" sz="1800" b="1" dirty="0" err="1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ис.грн</a:t>
          </a:r>
          <a:r>
            <a:rPr lang="uk-UA" sz="1800" b="1" dirty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.</a:t>
          </a:r>
          <a:r>
            <a:rPr lang="uk-UA" sz="1800" b="1" dirty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 </a:t>
          </a:r>
          <a:endParaRPr kumimoji="0" lang="ru-RU" sz="1800" b="1" i="0" u="none" strike="noStrike" cap="none" normalizeH="0" baseline="0" dirty="0">
            <a:ln/>
            <a:solidFill>
              <a:schemeClr val="accent6">
                <a:lumMod val="50000"/>
              </a:schemeClr>
            </a:solidFill>
            <a:effectLst/>
            <a:latin typeface="Times New Roman" pitchFamily="18" charset="0"/>
          </a:endParaRPr>
        </a:p>
      </dgm:t>
    </dgm:pt>
    <dgm:pt modelId="{1355ED45-0742-466A-934F-E5B4D0F6A0B6}" type="parTrans" cxnId="{D0ABBDB9-BF00-4959-9D6E-09D7CB975F59}">
      <dgm:prSet/>
      <dgm:spPr/>
      <dgm:t>
        <a:bodyPr/>
        <a:lstStyle/>
        <a:p>
          <a:endParaRPr lang="ru-RU" sz="1800"/>
        </a:p>
      </dgm:t>
    </dgm:pt>
    <dgm:pt modelId="{B4FE337B-67B4-446D-8062-36C6ACAE2F9B}" type="sibTrans" cxnId="{D0ABBDB9-BF00-4959-9D6E-09D7CB975F59}">
      <dgm:prSet/>
      <dgm:spPr/>
      <dgm:t>
        <a:bodyPr/>
        <a:lstStyle/>
        <a:p>
          <a:endParaRPr lang="ru-RU" sz="1800"/>
        </a:p>
      </dgm:t>
    </dgm:pt>
    <dgm:pt modelId="{EF54BD59-1E6D-4C74-AEBC-679EB16CCDD2}">
      <dgm:prSet custT="1"/>
      <dgm:spPr>
        <a:solidFill>
          <a:schemeClr val="tx2">
            <a:lumMod val="20000"/>
            <a:lumOff val="80000"/>
          </a:schemeClr>
        </a:solidFill>
      </dgm:spPr>
      <dgm:t>
        <a:bodyPr anchor="t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cap="none" normalizeH="0" baseline="0" dirty="0">
              <a:ln/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none" strike="noStrike" cap="none" normalizeH="0" baseline="0" dirty="0">
              <a:ln/>
              <a:solidFill>
                <a:schemeClr val="bg1"/>
              </a:solidFill>
              <a:effectLst/>
              <a:latin typeface="Times New Roman" pitchFamily="18" charset="0"/>
            </a:rPr>
            <a:t>Станом на</a:t>
          </a:r>
          <a:r>
            <a:rPr kumimoji="0" lang="uk-UA" sz="1800" b="1" i="0" u="none" strike="noStrike" cap="none" normalizeH="0" baseline="0" dirty="0">
              <a:ln/>
              <a:solidFill>
                <a:srgbClr val="0000FF"/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sng" strike="noStrike" cap="none" normalizeH="0" baseline="0" dirty="0" smtClean="0">
              <a:ln/>
              <a:solidFill>
                <a:srgbClr val="FF0000"/>
              </a:solidFill>
              <a:effectLst/>
              <a:latin typeface="Times New Roman" pitchFamily="18" charset="0"/>
            </a:rPr>
            <a:t>01.10.2024</a:t>
          </a:r>
          <a:r>
            <a:rPr kumimoji="0" lang="uk-UA" sz="1800" b="1" i="0" u="none" strike="noStrike" cap="none" normalizeH="0" baseline="0" dirty="0" smtClean="0">
              <a:ln/>
              <a:solidFill>
                <a:srgbClr val="0000FF"/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none" strike="noStrike" cap="none" normalizeH="0" baseline="0" dirty="0">
              <a:ln/>
              <a:solidFill>
                <a:schemeClr val="bg1"/>
              </a:solidFill>
              <a:effectLst/>
              <a:latin typeface="Times New Roman" pitchFamily="18" charset="0"/>
            </a:rPr>
            <a:t>року 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касові видатки складають: 68 601,3 </a:t>
          </a:r>
          <a:r>
            <a:rPr kumimoji="0" lang="uk-UA" sz="1800" b="1" i="0" u="none" strike="noStrike" cap="none" normalizeH="0" baseline="0" dirty="0" err="1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тис.грн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 </a:t>
          </a:r>
          <a:endParaRPr kumimoji="0" lang="uk-UA" sz="1800" b="1" i="0" u="none" strike="noStrike" cap="none" normalizeH="0" baseline="0" dirty="0">
            <a:ln/>
            <a:solidFill>
              <a:schemeClr val="bg1"/>
            </a:solidFill>
            <a:effectLst/>
            <a:latin typeface="Times New Roman" pitchFamily="18" charset="0"/>
          </a:endParaRP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uk-UA" sz="1800" b="1" i="0" u="none" strike="noStrike" cap="none" normalizeH="0" baseline="0" dirty="0">
            <a:ln/>
            <a:solidFill>
              <a:schemeClr val="bg1"/>
            </a:solidFill>
            <a:effectLst/>
            <a:latin typeface="Times New Roman" pitchFamily="18" charset="0"/>
          </a:endParaRP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ru-RU" sz="1800" b="1" i="0" u="none" strike="noStrike" cap="none" normalizeH="0" baseline="0" dirty="0">
            <a:ln/>
            <a:solidFill>
              <a:schemeClr val="accent6">
                <a:lumMod val="50000"/>
              </a:schemeClr>
            </a:solidFill>
            <a:effectLst/>
            <a:latin typeface="Times New Roman" pitchFamily="18" charset="0"/>
          </a:endParaRPr>
        </a:p>
      </dgm:t>
    </dgm:pt>
    <dgm:pt modelId="{10A85D17-FF86-46B9-B5CF-24016E54D6E5}" type="parTrans" cxnId="{0407F76E-3F83-4264-BA6A-03BD8CD4BEBB}">
      <dgm:prSet/>
      <dgm:spPr/>
      <dgm:t>
        <a:bodyPr/>
        <a:lstStyle/>
        <a:p>
          <a:endParaRPr lang="ru-RU" sz="1800"/>
        </a:p>
      </dgm:t>
    </dgm:pt>
    <dgm:pt modelId="{92364E8C-2E6C-402B-8577-20705A2A9CFF}" type="sibTrans" cxnId="{0407F76E-3F83-4264-BA6A-03BD8CD4BEBB}">
      <dgm:prSet/>
      <dgm:spPr/>
      <dgm:t>
        <a:bodyPr/>
        <a:lstStyle/>
        <a:p>
          <a:endParaRPr lang="ru-RU" sz="1800"/>
        </a:p>
      </dgm:t>
    </dgm:pt>
    <dgm:pt modelId="{0B47EF69-C893-4609-9F49-F4696B772860}" type="pres">
      <dgm:prSet presAssocID="{C8CDC417-BB8F-4B57-BFAE-649A58B2B8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ADE884C-BFD1-4BDA-80BB-6E38C165266C}" type="pres">
      <dgm:prSet presAssocID="{AB280883-12BC-4633-B9AC-311329D72C83}" presName="hierRoot1" presStyleCnt="0">
        <dgm:presLayoutVars>
          <dgm:hierBranch/>
        </dgm:presLayoutVars>
      </dgm:prSet>
      <dgm:spPr/>
    </dgm:pt>
    <dgm:pt modelId="{F9EDEC64-61B4-49C9-9702-043A51598693}" type="pres">
      <dgm:prSet presAssocID="{AB280883-12BC-4633-B9AC-311329D72C83}" presName="rootComposite1" presStyleCnt="0"/>
      <dgm:spPr/>
    </dgm:pt>
    <dgm:pt modelId="{98605FCA-9E0C-45D6-9086-306A4B4D9711}" type="pres">
      <dgm:prSet presAssocID="{AB280883-12BC-4633-B9AC-311329D72C83}" presName="rootText1" presStyleLbl="node0" presStyleIdx="0" presStyleCnt="1" custScaleX="655015" custScaleY="205411" custLinFactNeighborX="1828" custLinFactNeighborY="119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0E7056-5922-44A1-A0C4-2B9BC65F27F5}" type="pres">
      <dgm:prSet presAssocID="{AB280883-12BC-4633-B9AC-311329D72C8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54C96E2-D7A4-4DC2-B72B-96A359BDFF44}" type="pres">
      <dgm:prSet presAssocID="{AB280883-12BC-4633-B9AC-311329D72C83}" presName="hierChild2" presStyleCnt="0"/>
      <dgm:spPr/>
    </dgm:pt>
    <dgm:pt modelId="{E405D675-F987-4F98-A456-7221593682A4}" type="pres">
      <dgm:prSet presAssocID="{10A85D17-FF86-46B9-B5CF-24016E54D6E5}" presName="Name35" presStyleLbl="parChTrans1D2" presStyleIdx="0" presStyleCnt="1"/>
      <dgm:spPr/>
      <dgm:t>
        <a:bodyPr/>
        <a:lstStyle/>
        <a:p>
          <a:endParaRPr lang="ru-RU"/>
        </a:p>
      </dgm:t>
    </dgm:pt>
    <dgm:pt modelId="{8FD2117A-4296-4E1C-9A10-2973AD046310}" type="pres">
      <dgm:prSet presAssocID="{EF54BD59-1E6D-4C74-AEBC-679EB16CCDD2}" presName="hierRoot2" presStyleCnt="0">
        <dgm:presLayoutVars>
          <dgm:hierBranch/>
        </dgm:presLayoutVars>
      </dgm:prSet>
      <dgm:spPr/>
    </dgm:pt>
    <dgm:pt modelId="{B0214EEC-DD0C-4C70-86B6-8A4929924300}" type="pres">
      <dgm:prSet presAssocID="{EF54BD59-1E6D-4C74-AEBC-679EB16CCDD2}" presName="rootComposite" presStyleCnt="0"/>
      <dgm:spPr/>
    </dgm:pt>
    <dgm:pt modelId="{25A9E31B-0B3A-4EDD-8EC6-4BE06E433D24}" type="pres">
      <dgm:prSet presAssocID="{EF54BD59-1E6D-4C74-AEBC-679EB16CCDD2}" presName="rootText" presStyleLbl="node2" presStyleIdx="0" presStyleCnt="1" custScaleX="655015" custScaleY="56775" custLinFactNeighborX="1614" custLinFactNeighborY="-286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868AE3-B214-4484-AF0F-D8E9188C10E4}" type="pres">
      <dgm:prSet presAssocID="{EF54BD59-1E6D-4C74-AEBC-679EB16CCDD2}" presName="rootConnector" presStyleLbl="node2" presStyleIdx="0" presStyleCnt="1"/>
      <dgm:spPr/>
      <dgm:t>
        <a:bodyPr/>
        <a:lstStyle/>
        <a:p>
          <a:endParaRPr lang="ru-RU"/>
        </a:p>
      </dgm:t>
    </dgm:pt>
    <dgm:pt modelId="{5E3C5CC6-6426-4EEF-8091-851FC4E6A6C5}" type="pres">
      <dgm:prSet presAssocID="{EF54BD59-1E6D-4C74-AEBC-679EB16CCDD2}" presName="hierChild4" presStyleCnt="0"/>
      <dgm:spPr/>
    </dgm:pt>
    <dgm:pt modelId="{43487CCD-5913-4A11-8DDA-EE770126C436}" type="pres">
      <dgm:prSet presAssocID="{EF54BD59-1E6D-4C74-AEBC-679EB16CCDD2}" presName="hierChild5" presStyleCnt="0"/>
      <dgm:spPr/>
    </dgm:pt>
    <dgm:pt modelId="{249F7025-7FCE-42E6-8196-765554D13430}" type="pres">
      <dgm:prSet presAssocID="{AB280883-12BC-4633-B9AC-311329D72C83}" presName="hierChild3" presStyleCnt="0"/>
      <dgm:spPr/>
    </dgm:pt>
  </dgm:ptLst>
  <dgm:cxnLst>
    <dgm:cxn modelId="{C9936397-CC6C-46B6-B811-434CAF60AE98}" type="presOf" srcId="{AB280883-12BC-4633-B9AC-311329D72C83}" destId="{98605FCA-9E0C-45D6-9086-306A4B4D9711}" srcOrd="0" destOrd="0" presId="urn:microsoft.com/office/officeart/2005/8/layout/orgChart1"/>
    <dgm:cxn modelId="{4DE726A5-5A0A-4BD1-9F44-6D52AE7AE54F}" type="presOf" srcId="{C8CDC417-BB8F-4B57-BFAE-649A58B2B83C}" destId="{0B47EF69-C893-4609-9F49-F4696B772860}" srcOrd="0" destOrd="0" presId="urn:microsoft.com/office/officeart/2005/8/layout/orgChart1"/>
    <dgm:cxn modelId="{92465659-9E21-4CF8-BAFD-CDAB6ADB9B34}" type="presOf" srcId="{EF54BD59-1E6D-4C74-AEBC-679EB16CCDD2}" destId="{E5868AE3-B214-4484-AF0F-D8E9188C10E4}" srcOrd="1" destOrd="0" presId="urn:microsoft.com/office/officeart/2005/8/layout/orgChart1"/>
    <dgm:cxn modelId="{9453DECC-0A8D-41FB-AA31-82520F4673A0}" type="presOf" srcId="{10A85D17-FF86-46B9-B5CF-24016E54D6E5}" destId="{E405D675-F987-4F98-A456-7221593682A4}" srcOrd="0" destOrd="0" presId="urn:microsoft.com/office/officeart/2005/8/layout/orgChart1"/>
    <dgm:cxn modelId="{D0ABBDB9-BF00-4959-9D6E-09D7CB975F59}" srcId="{C8CDC417-BB8F-4B57-BFAE-649A58B2B83C}" destId="{AB280883-12BC-4633-B9AC-311329D72C83}" srcOrd="0" destOrd="0" parTransId="{1355ED45-0742-466A-934F-E5B4D0F6A0B6}" sibTransId="{B4FE337B-67B4-446D-8062-36C6ACAE2F9B}"/>
    <dgm:cxn modelId="{A8957519-0CA4-4C97-B08D-64B180547A60}" type="presOf" srcId="{AB280883-12BC-4633-B9AC-311329D72C83}" destId="{2B0E7056-5922-44A1-A0C4-2B9BC65F27F5}" srcOrd="1" destOrd="0" presId="urn:microsoft.com/office/officeart/2005/8/layout/orgChart1"/>
    <dgm:cxn modelId="{D86DB48C-A631-4C39-B42E-02EAE676DEBC}" type="presOf" srcId="{EF54BD59-1E6D-4C74-AEBC-679EB16CCDD2}" destId="{25A9E31B-0B3A-4EDD-8EC6-4BE06E433D24}" srcOrd="0" destOrd="0" presId="urn:microsoft.com/office/officeart/2005/8/layout/orgChart1"/>
    <dgm:cxn modelId="{0407F76E-3F83-4264-BA6A-03BD8CD4BEBB}" srcId="{AB280883-12BC-4633-B9AC-311329D72C83}" destId="{EF54BD59-1E6D-4C74-AEBC-679EB16CCDD2}" srcOrd="0" destOrd="0" parTransId="{10A85D17-FF86-46B9-B5CF-24016E54D6E5}" sibTransId="{92364E8C-2E6C-402B-8577-20705A2A9CFF}"/>
    <dgm:cxn modelId="{58D43F18-6976-416D-9220-EB3AC104FB78}" type="presParOf" srcId="{0B47EF69-C893-4609-9F49-F4696B772860}" destId="{1ADE884C-BFD1-4BDA-80BB-6E38C165266C}" srcOrd="0" destOrd="0" presId="urn:microsoft.com/office/officeart/2005/8/layout/orgChart1"/>
    <dgm:cxn modelId="{6514C888-42FC-446A-A77B-0BB822482CBC}" type="presParOf" srcId="{1ADE884C-BFD1-4BDA-80BB-6E38C165266C}" destId="{F9EDEC64-61B4-49C9-9702-043A51598693}" srcOrd="0" destOrd="0" presId="urn:microsoft.com/office/officeart/2005/8/layout/orgChart1"/>
    <dgm:cxn modelId="{6983C9BD-4493-4599-B9C3-E539B6B937DD}" type="presParOf" srcId="{F9EDEC64-61B4-49C9-9702-043A51598693}" destId="{98605FCA-9E0C-45D6-9086-306A4B4D9711}" srcOrd="0" destOrd="0" presId="urn:microsoft.com/office/officeart/2005/8/layout/orgChart1"/>
    <dgm:cxn modelId="{3764143F-06B0-4497-B9E7-39887B138A1B}" type="presParOf" srcId="{F9EDEC64-61B4-49C9-9702-043A51598693}" destId="{2B0E7056-5922-44A1-A0C4-2B9BC65F27F5}" srcOrd="1" destOrd="0" presId="urn:microsoft.com/office/officeart/2005/8/layout/orgChart1"/>
    <dgm:cxn modelId="{2D8F24DE-86DE-4A57-8F09-D06FB8D4BE80}" type="presParOf" srcId="{1ADE884C-BFD1-4BDA-80BB-6E38C165266C}" destId="{354C96E2-D7A4-4DC2-B72B-96A359BDFF44}" srcOrd="1" destOrd="0" presId="urn:microsoft.com/office/officeart/2005/8/layout/orgChart1"/>
    <dgm:cxn modelId="{BBBEDF35-E923-4337-8496-4121C166F642}" type="presParOf" srcId="{354C96E2-D7A4-4DC2-B72B-96A359BDFF44}" destId="{E405D675-F987-4F98-A456-7221593682A4}" srcOrd="0" destOrd="0" presId="urn:microsoft.com/office/officeart/2005/8/layout/orgChart1"/>
    <dgm:cxn modelId="{C2FE7C2E-919F-426E-AEA0-5A7AC070221F}" type="presParOf" srcId="{354C96E2-D7A4-4DC2-B72B-96A359BDFF44}" destId="{8FD2117A-4296-4E1C-9A10-2973AD046310}" srcOrd="1" destOrd="0" presId="urn:microsoft.com/office/officeart/2005/8/layout/orgChart1"/>
    <dgm:cxn modelId="{5CFE1ECA-92EC-47A9-81BA-B1F2D4D8B164}" type="presParOf" srcId="{8FD2117A-4296-4E1C-9A10-2973AD046310}" destId="{B0214EEC-DD0C-4C70-86B6-8A4929924300}" srcOrd="0" destOrd="0" presId="urn:microsoft.com/office/officeart/2005/8/layout/orgChart1"/>
    <dgm:cxn modelId="{629B0055-4FB0-424D-BA62-4A4128070E6A}" type="presParOf" srcId="{B0214EEC-DD0C-4C70-86B6-8A4929924300}" destId="{25A9E31B-0B3A-4EDD-8EC6-4BE06E433D24}" srcOrd="0" destOrd="0" presId="urn:microsoft.com/office/officeart/2005/8/layout/orgChart1"/>
    <dgm:cxn modelId="{387CC2F4-073F-472E-B457-716F12436A53}" type="presParOf" srcId="{B0214EEC-DD0C-4C70-86B6-8A4929924300}" destId="{E5868AE3-B214-4484-AF0F-D8E9188C10E4}" srcOrd="1" destOrd="0" presId="urn:microsoft.com/office/officeart/2005/8/layout/orgChart1"/>
    <dgm:cxn modelId="{D8C798B8-035D-4D67-AD65-4274C01C7629}" type="presParOf" srcId="{8FD2117A-4296-4E1C-9A10-2973AD046310}" destId="{5E3C5CC6-6426-4EEF-8091-851FC4E6A6C5}" srcOrd="1" destOrd="0" presId="urn:microsoft.com/office/officeart/2005/8/layout/orgChart1"/>
    <dgm:cxn modelId="{6775D733-81C0-4962-B194-800B30372C15}" type="presParOf" srcId="{8FD2117A-4296-4E1C-9A10-2973AD046310}" destId="{43487CCD-5913-4A11-8DDA-EE770126C436}" srcOrd="2" destOrd="0" presId="urn:microsoft.com/office/officeart/2005/8/layout/orgChart1"/>
    <dgm:cxn modelId="{77EC7507-72E6-48F9-9F57-DD78CB4B4A2D}" type="presParOf" srcId="{1ADE884C-BFD1-4BDA-80BB-6E38C165266C}" destId="{249F7025-7FCE-42E6-8196-765554D13430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D27F3-9CF4-4690-89D1-C4D1BCBCF658}">
      <dsp:nvSpPr>
        <dsp:cNvPr id="0" name=""/>
        <dsp:cNvSpPr/>
      </dsp:nvSpPr>
      <dsp:spPr>
        <a:xfrm>
          <a:off x="370437" y="390"/>
          <a:ext cx="3012501" cy="18075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Лікарня швидкої медичної допомоги – 5 лікарів та          1 медсестра</a:t>
          </a:r>
          <a:endParaRPr lang="uk-UA" sz="2600" kern="1200" dirty="0"/>
        </a:p>
      </dsp:txBody>
      <dsp:txXfrm>
        <a:off x="370437" y="390"/>
        <a:ext cx="3012501" cy="1807500"/>
      </dsp:txXfrm>
    </dsp:sp>
    <dsp:sp modelId="{CE2C7B23-7BCD-4C9D-B8F8-EFE50A368C06}">
      <dsp:nvSpPr>
        <dsp:cNvPr id="0" name=""/>
        <dsp:cNvSpPr/>
      </dsp:nvSpPr>
      <dsp:spPr>
        <a:xfrm>
          <a:off x="3684189" y="390"/>
          <a:ext cx="3012501" cy="18075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Поліклінічне об’єднання – 10 лікарів та              12 </a:t>
          </a:r>
          <a:r>
            <a:rPr lang="uk-UA" sz="2600" kern="1200" dirty="0" err="1" smtClean="0"/>
            <a:t>медсестер</a:t>
          </a:r>
          <a:endParaRPr lang="uk-UA" sz="2600" kern="1200" dirty="0"/>
        </a:p>
      </dsp:txBody>
      <dsp:txXfrm>
        <a:off x="3684189" y="390"/>
        <a:ext cx="3012501" cy="1807500"/>
      </dsp:txXfrm>
    </dsp:sp>
    <dsp:sp modelId="{9467F7AF-D4D4-4467-BDB4-1238340FF082}">
      <dsp:nvSpPr>
        <dsp:cNvPr id="0" name=""/>
        <dsp:cNvSpPr/>
      </dsp:nvSpPr>
      <dsp:spPr>
        <a:xfrm>
          <a:off x="2027313" y="2109141"/>
          <a:ext cx="3012501" cy="18075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Центральна міська лікарня – 16 лікарів та 1 медсестра</a:t>
          </a:r>
          <a:endParaRPr lang="uk-UA" sz="2600" kern="1200" dirty="0"/>
        </a:p>
      </dsp:txBody>
      <dsp:txXfrm>
        <a:off x="2027313" y="2109141"/>
        <a:ext cx="3012501" cy="1807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8F421-51D3-4E7D-9459-73C54B11BF59}">
      <dsp:nvSpPr>
        <dsp:cNvPr id="0" name=""/>
        <dsp:cNvSpPr/>
      </dsp:nvSpPr>
      <dsp:spPr>
        <a:xfrm>
          <a:off x="4249938" y="1684440"/>
          <a:ext cx="3229514" cy="1212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498"/>
              </a:lnTo>
              <a:lnTo>
                <a:pt x="3229514" y="935498"/>
              </a:lnTo>
              <a:lnTo>
                <a:pt x="3229514" y="1212386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47539-9CE5-4166-BCEF-C8442A1C6701}">
      <dsp:nvSpPr>
        <dsp:cNvPr id="0" name=""/>
        <dsp:cNvSpPr/>
      </dsp:nvSpPr>
      <dsp:spPr>
        <a:xfrm>
          <a:off x="4249938" y="1684440"/>
          <a:ext cx="336207" cy="1196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9175"/>
              </a:lnTo>
              <a:lnTo>
                <a:pt x="336207" y="919175"/>
              </a:lnTo>
              <a:lnTo>
                <a:pt x="336207" y="1196063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D2B95-2F45-4E32-A8D7-22D54FBBDA86}">
      <dsp:nvSpPr>
        <dsp:cNvPr id="0" name=""/>
        <dsp:cNvSpPr/>
      </dsp:nvSpPr>
      <dsp:spPr>
        <a:xfrm>
          <a:off x="1292288" y="1684440"/>
          <a:ext cx="2957650" cy="1188969"/>
        </a:xfrm>
        <a:custGeom>
          <a:avLst/>
          <a:gdLst/>
          <a:ahLst/>
          <a:cxnLst/>
          <a:rect l="0" t="0" r="0" b="0"/>
          <a:pathLst>
            <a:path>
              <a:moveTo>
                <a:pt x="2957650" y="0"/>
              </a:moveTo>
              <a:lnTo>
                <a:pt x="2957650" y="912082"/>
              </a:lnTo>
              <a:lnTo>
                <a:pt x="0" y="912082"/>
              </a:lnTo>
              <a:lnTo>
                <a:pt x="0" y="1188969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67681-40FC-4101-A701-F4ED88829FC9}">
      <dsp:nvSpPr>
        <dsp:cNvPr id="0" name=""/>
        <dsp:cNvSpPr/>
      </dsp:nvSpPr>
      <dsp:spPr>
        <a:xfrm>
          <a:off x="1678190" y="0"/>
          <a:ext cx="5143495" cy="1684440"/>
        </a:xfrm>
        <a:prstGeom prst="rect">
          <a:avLst/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3200" b="1" u="sng" kern="1200" dirty="0" smtClean="0">
              <a:effectLst/>
              <a:latin typeface="Times New Roman"/>
            </a:rPr>
            <a:t>Станом на 01.10.2024 року </a:t>
          </a:r>
          <a:r>
            <a:rPr lang="uk-UA" sz="3200" b="1" u="sng" kern="1200" dirty="0" err="1" smtClean="0">
              <a:effectLst/>
              <a:latin typeface="Times New Roman"/>
            </a:rPr>
            <a:t>працевлаштовано</a:t>
          </a:r>
          <a:r>
            <a:rPr lang="uk-UA" sz="3200" b="1" u="sng" kern="1200" dirty="0" smtClean="0">
              <a:effectLst/>
              <a:latin typeface="Times New Roman"/>
            </a:rPr>
            <a:t> молодих спеціалістів: </a:t>
          </a:r>
          <a:endParaRPr kumimoji="0" lang="ru-RU" sz="3200" b="1" i="0" u="none" strike="noStrike" kern="1200" cap="none" normalizeH="0" baseline="0" dirty="0">
            <a:ln/>
            <a:effectLst/>
            <a:latin typeface="Times New Roman" pitchFamily="18" charset="0"/>
          </a:endParaRPr>
        </a:p>
      </dsp:txBody>
      <dsp:txXfrm>
        <a:off x="1678190" y="0"/>
        <a:ext cx="5143495" cy="1684440"/>
      </dsp:txXfrm>
    </dsp:sp>
    <dsp:sp modelId="{D57C66DF-15A9-4223-AB27-12BB3D75648E}">
      <dsp:nvSpPr>
        <dsp:cNvPr id="0" name=""/>
        <dsp:cNvSpPr/>
      </dsp:nvSpPr>
      <dsp:spPr>
        <a:xfrm>
          <a:off x="1964" y="2873410"/>
          <a:ext cx="2580647" cy="2192108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Молоді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лікарі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38</a:t>
          </a:r>
          <a:endParaRPr kumimoji="0" lang="ru-RU" sz="3600" b="1" i="0" u="none" strike="noStrike" kern="1200" cap="none" normalizeH="0" baseline="0" dirty="0">
            <a:ln/>
            <a:effectLst/>
            <a:latin typeface="Times New Roman" pitchFamily="18" charset="0"/>
          </a:endParaRPr>
        </a:p>
      </dsp:txBody>
      <dsp:txXfrm>
        <a:off x="1964" y="2873410"/>
        <a:ext cx="2580647" cy="2192108"/>
      </dsp:txXfrm>
    </dsp:sp>
    <dsp:sp modelId="{78E0EE07-D263-4AB6-831D-B1245BEBF31E}">
      <dsp:nvSpPr>
        <dsp:cNvPr id="0" name=""/>
        <dsp:cNvSpPr/>
      </dsp:nvSpPr>
      <dsp:spPr>
        <a:xfrm>
          <a:off x="3267632" y="2880504"/>
          <a:ext cx="2637027" cy="1868768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0" u="none" strike="noStrike" kern="1200" cap="none" normalizeH="0" baseline="0" dirty="0" smtClean="0">
              <a:ln/>
              <a:effectLst/>
              <a:latin typeface="+mn-lt"/>
            </a:rPr>
            <a:t>Середній мед. персонал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kern="1200" cap="none" normalizeH="0" baseline="0" dirty="0" smtClean="0">
              <a:ln/>
              <a:effectLst/>
              <a:latin typeface="+mn-lt"/>
            </a:rPr>
            <a:t>21</a:t>
          </a:r>
          <a:endParaRPr kumimoji="0" lang="ru-RU" sz="3600" b="1" i="0" u="none" strike="noStrike" kern="1200" cap="none" normalizeH="0" baseline="0" dirty="0">
            <a:ln/>
            <a:effectLst/>
            <a:latin typeface="+mn-lt"/>
          </a:endParaRPr>
        </a:p>
      </dsp:txBody>
      <dsp:txXfrm>
        <a:off x="3267632" y="2880504"/>
        <a:ext cx="2637027" cy="1868768"/>
      </dsp:txXfrm>
    </dsp:sp>
    <dsp:sp modelId="{7831FC9A-B96F-4A16-8B8D-230E696F7B7C}">
      <dsp:nvSpPr>
        <dsp:cNvPr id="0" name=""/>
        <dsp:cNvSpPr/>
      </dsp:nvSpPr>
      <dsp:spPr>
        <a:xfrm>
          <a:off x="6323525" y="2896827"/>
          <a:ext cx="2311855" cy="2145274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dirty="0" smtClean="0">
              <a:ln/>
              <a:effectLst/>
              <a:latin typeface="+mn-lt"/>
            </a:rPr>
            <a:t>Лікарі-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uk-UA" sz="2600" b="1" i="0" u="none" strike="noStrike" kern="1200" cap="none" normalizeH="0" baseline="0" dirty="0" smtClean="0">
              <a:ln/>
              <a:effectLst/>
              <a:latin typeface="+mn-lt"/>
            </a:rPr>
            <a:t>інтерни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uk-UA" sz="2600" b="1" i="0" u="none" strike="noStrike" kern="1200" cap="none" normalizeH="0" baseline="0" dirty="0" smtClean="0">
            <a:ln/>
            <a:effectLst/>
            <a:latin typeface="Arial" charset="0"/>
          </a:endParaRP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uk-UA" sz="3600" b="1" i="0" u="none" strike="noStrike" kern="1200" cap="none" normalizeH="0" baseline="0" dirty="0" smtClean="0">
              <a:ln/>
              <a:effectLst/>
              <a:latin typeface="+mn-lt"/>
            </a:rPr>
            <a:t>31</a:t>
          </a:r>
          <a:endParaRPr kumimoji="0" lang="ru-RU" sz="3600" b="1" i="0" u="none" strike="noStrike" kern="1200" cap="none" normalizeH="0" baseline="0" dirty="0">
            <a:ln/>
            <a:effectLst/>
            <a:latin typeface="+mn-lt"/>
          </a:endParaRPr>
        </a:p>
      </dsp:txBody>
      <dsp:txXfrm>
        <a:off x="6323525" y="2896827"/>
        <a:ext cx="2311855" cy="2145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0.05082</cdr:x>
      <cdr:y>0.23065</cdr:y>
    </cdr:from>
    <cdr:to>
      <cdr:x>0.40363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6692" y="265736"/>
          <a:ext cx="1296144" cy="886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400" b="1" dirty="0" smtClean="0"/>
            <a:t>Рання </a:t>
          </a:r>
          <a:r>
            <a:rPr lang="uk-UA" sz="1400" b="1" dirty="0" err="1" smtClean="0"/>
            <a:t>неонатальна</a:t>
          </a:r>
          <a:r>
            <a:rPr lang="uk-UA" sz="1400" b="1" dirty="0" smtClean="0"/>
            <a:t> смертність</a:t>
          </a:r>
          <a:endParaRPr lang="uk-UA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4D01E-A151-4667-834C-D0B2F12CA66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1D7F2-0048-4351-A120-AA34C299817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5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835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20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208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482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425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400" dirty="0"/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F7EAB73-B007-4D79-9419-8A078CBE4EC5}" type="slidenum">
              <a:rPr lang="ru-RU" sz="1200">
                <a:latin typeface="Calibri" pitchFamily="34" charset="0"/>
              </a:rPr>
              <a:pPr algn="r" eaLnBrk="1" hangingPunct="1"/>
              <a:t>9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82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8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404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1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A7DD1-0991-4690-B7A3-7765AC7E3152}" type="datetimeFigureOut">
              <a:rPr lang="ru-RU"/>
              <a:pPr>
                <a:defRPr/>
              </a:pPr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3BB0A-8BB7-4D3E-B6E4-1231F2E94B3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15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936EA1-3124-408C-A4CA-0EE50005E4A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chart" Target="../charts/chart15.xml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chart" Target="../charts/char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chart" Target="../charts/chart19.xml"/><Relationship Id="rId7" Type="http://schemas.openxmlformats.org/officeDocument/2006/relationships/image" Target="../media/image31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chart" Target="../charts/chart24.xml"/><Relationship Id="rId7" Type="http://schemas.openxmlformats.org/officeDocument/2006/relationships/image" Target="../media/image33.jpe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2.xml"/><Relationship Id="rId13" Type="http://schemas.openxmlformats.org/officeDocument/2006/relationships/image" Target="../media/image39.jpeg"/><Relationship Id="rId3" Type="http://schemas.openxmlformats.org/officeDocument/2006/relationships/chart" Target="../charts/chart29.xml"/><Relationship Id="rId7" Type="http://schemas.openxmlformats.org/officeDocument/2006/relationships/image" Target="../media/image38.jpeg"/><Relationship Id="rId12" Type="http://schemas.openxmlformats.org/officeDocument/2006/relationships/chart" Target="../charts/chart3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11" Type="http://schemas.openxmlformats.org/officeDocument/2006/relationships/chart" Target="../charts/chart35.xml"/><Relationship Id="rId5" Type="http://schemas.openxmlformats.org/officeDocument/2006/relationships/chart" Target="../charts/chart31.xml"/><Relationship Id="rId10" Type="http://schemas.openxmlformats.org/officeDocument/2006/relationships/chart" Target="../charts/chart34.xml"/><Relationship Id="rId4" Type="http://schemas.openxmlformats.org/officeDocument/2006/relationships/chart" Target="../charts/chart30.xml"/><Relationship Id="rId9" Type="http://schemas.openxmlformats.org/officeDocument/2006/relationships/chart" Target="../charts/char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40.jpeg"/><Relationship Id="rId4" Type="http://schemas.openxmlformats.org/officeDocument/2006/relationships/chart" Target="../charts/char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chart" Target="../charts/chart3.xml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2885" y="332656"/>
            <a:ext cx="7772400" cy="2664296"/>
          </a:xfrm>
        </p:spPr>
        <p:txBody>
          <a:bodyPr>
            <a:noAutofit/>
          </a:bodyPr>
          <a:lstStyle/>
          <a:p>
            <a:r>
              <a:rPr lang="uk-UA" sz="4400" cap="none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Підсумки роботи </a:t>
            </a:r>
            <a:br>
              <a:rPr lang="uk-UA" sz="4400" cap="none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400" cap="none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закладів охорони здоров</a:t>
            </a:r>
            <a:r>
              <a:rPr lang="en-US" sz="4400" cap="none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400" cap="none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я міста Кропивницького</a:t>
            </a:r>
            <a:br>
              <a:rPr lang="uk-UA" sz="4400" cap="none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400" u="sng" cap="none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4400" u="sng" cap="none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9 місяців 2024 року</a:t>
            </a:r>
            <a:endParaRPr lang="ru-RU" sz="4400" u="sng" cap="none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67" y="6111403"/>
            <a:ext cx="5724525" cy="72008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000" b="1" dirty="0">
                <a:ln w="50800"/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УПРАВЛІННЯ  ОХОРОНИ  ЗДОРОВ’Я 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uk-UA" sz="2000" b="1" dirty="0" smtClean="0">
                <a:ln w="50800"/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КРОПИВНИЦЬКОЇ МІСЬКОЇ РАДИ</a:t>
            </a:r>
            <a:endParaRPr lang="ru-RU" sz="2000" b="1" dirty="0">
              <a:ln w="50800"/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028" name="Picture 4" descr="E:\Мои документы\Downloads\120520172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80305"/>
            <a:ext cx="3792072" cy="2060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Мои документы\Downloads\images55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17032"/>
            <a:ext cx="3124120" cy="2078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8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1218"/>
            <a:ext cx="7139136" cy="1763912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Показники поширеності та захворюваності серед </a:t>
            </a:r>
            <a:r>
              <a:rPr lang="uk-UA" sz="3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/>
            </a:r>
            <a:br>
              <a:rPr lang="uk-UA" sz="3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</a:br>
            <a:r>
              <a:rPr lang="uk-UA" sz="3600" u="sng" dirty="0" smtClean="0">
                <a:solidFill>
                  <a:srgbClr val="0000FF"/>
                </a:solidFill>
                <a:effectLst/>
                <a:latin typeface="Times New Roman"/>
              </a:rPr>
              <a:t>дорослого </a:t>
            </a:r>
            <a:r>
              <a:rPr lang="uk-UA" sz="3600" u="sng" dirty="0">
                <a:solidFill>
                  <a:srgbClr val="0000FF"/>
                </a:solidFill>
                <a:effectLst/>
                <a:latin typeface="Times New Roman"/>
              </a:rPr>
              <a:t>населення </a:t>
            </a:r>
            <a:r>
              <a:rPr lang="uk-UA" sz="3600" u="sng" dirty="0">
                <a:solidFill>
                  <a:srgbClr val="FF0000"/>
                </a:solidFill>
                <a:effectLst/>
                <a:latin typeface="Times New Roman"/>
              </a:rPr>
              <a:t/>
            </a:r>
            <a:br>
              <a:rPr lang="uk-UA" sz="3600" u="sng" dirty="0">
                <a:solidFill>
                  <a:srgbClr val="FF0000"/>
                </a:solidFill>
                <a:effectLst/>
                <a:latin typeface="Times New Roman"/>
              </a:rPr>
            </a:br>
            <a:r>
              <a:rPr lang="uk-UA" sz="27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(на </a:t>
            </a:r>
            <a:r>
              <a:rPr lang="uk-UA" sz="27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100 </a:t>
            </a:r>
            <a:r>
              <a:rPr lang="uk-UA" sz="27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тис. відповідного населення)</a:t>
            </a:r>
            <a:endParaRPr lang="ru-RU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204864"/>
            <a:ext cx="4474840" cy="5348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FF"/>
                </a:solidFill>
              </a:rPr>
              <a:t>Поширеність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52529" y="2204864"/>
            <a:ext cx="4391471" cy="522087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FF"/>
                </a:solidFill>
              </a:rPr>
              <a:t>захворюваність</a:t>
            </a:r>
            <a:endParaRPr lang="ru-RU" b="1" dirty="0">
              <a:solidFill>
                <a:srgbClr val="0000FF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51023255"/>
              </p:ext>
            </p:extLst>
          </p:nvPr>
        </p:nvGraphicFramePr>
        <p:xfrm>
          <a:off x="359210" y="2636912"/>
          <a:ext cx="4248472" cy="3259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57985176"/>
              </p:ext>
            </p:extLst>
          </p:nvPr>
        </p:nvGraphicFramePr>
        <p:xfrm>
          <a:off x="4942384" y="2564904"/>
          <a:ext cx="4204163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 descr="http://private.ecosafety.ru/media/tinymce/uploaded_files/166_profosmotry-icons_03.png"/>
          <p:cNvPicPr>
            <a:picLocks noChangeAspect="1" noChangeArrowheads="1"/>
          </p:cNvPicPr>
          <p:nvPr/>
        </p:nvPicPr>
        <p:blipFill>
          <a:blip r:embed="rId4">
            <a:lum contras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05264"/>
            <a:ext cx="7704212" cy="10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Мои документы\Downloads\images (8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3" y="259189"/>
            <a:ext cx="2074777" cy="177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2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964" y="144016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Серед</a:t>
            </a:r>
            <a:r>
              <a:rPr lang="uk-UA" sz="3600" dirty="0">
                <a:solidFill>
                  <a:prstClr val="black">
                    <a:lumMod val="50000"/>
                  </a:prstClr>
                </a:solidFill>
                <a:effectLst/>
                <a:latin typeface="Times New Roman"/>
              </a:rPr>
              <a:t> </a:t>
            </a:r>
            <a:r>
              <a:rPr lang="uk-UA" sz="3600" u="sng" dirty="0">
                <a:solidFill>
                  <a:srgbClr val="0000FF"/>
                </a:solidFill>
                <a:effectLst/>
                <a:latin typeface="Times New Roman"/>
              </a:rPr>
              <a:t>підлітків</a:t>
            </a:r>
            <a:r>
              <a:rPr lang="uk-UA" sz="3600" dirty="0">
                <a:solidFill>
                  <a:srgbClr val="0000FF"/>
                </a:solidFill>
                <a:effectLst/>
                <a:latin typeface="Times New Roman"/>
              </a:rPr>
              <a:t> </a:t>
            </a:r>
            <a:r>
              <a:rPr lang="uk-UA" sz="36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показники поширеності </a:t>
            </a:r>
            <a:r>
              <a:rPr lang="uk-UA" sz="3600" dirty="0">
                <a:solidFill>
                  <a:prstClr val="black"/>
                </a:solidFill>
                <a:effectLst/>
                <a:latin typeface="Times New Roman"/>
              </a:rPr>
              <a:t/>
            </a:r>
            <a:br>
              <a:rPr lang="uk-UA" sz="3600" dirty="0">
                <a:solidFill>
                  <a:prstClr val="black"/>
                </a:solidFill>
                <a:effectLst/>
                <a:latin typeface="Times New Roman"/>
              </a:rPr>
            </a:br>
            <a:r>
              <a:rPr lang="uk-UA" sz="36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та захворюваності </a:t>
            </a:r>
            <a:r>
              <a:rPr lang="uk-UA" sz="3600" dirty="0">
                <a:solidFill>
                  <a:prstClr val="black"/>
                </a:solidFill>
                <a:effectLst/>
                <a:latin typeface="Times New Roman"/>
              </a:rPr>
              <a:t/>
            </a:r>
            <a:br>
              <a:rPr lang="uk-UA" sz="3600" dirty="0">
                <a:solidFill>
                  <a:prstClr val="black"/>
                </a:solidFill>
                <a:effectLst/>
                <a:latin typeface="Times New Roman"/>
              </a:rPr>
            </a:br>
            <a:r>
              <a:rPr lang="uk-UA" sz="2800" dirty="0">
                <a:solidFill>
                  <a:prstClr val="black"/>
                </a:solidFill>
                <a:effectLst/>
                <a:latin typeface="Times New Roman"/>
              </a:rPr>
              <a:t>(</a:t>
            </a:r>
            <a:r>
              <a:rPr lang="uk-UA" sz="2700" dirty="0">
                <a:solidFill>
                  <a:prstClr val="black"/>
                </a:solidFill>
                <a:effectLst/>
                <a:latin typeface="Times New Roman"/>
              </a:rPr>
              <a:t>на </a:t>
            </a:r>
            <a:r>
              <a:rPr lang="uk-UA" sz="2700" dirty="0" smtClean="0">
                <a:solidFill>
                  <a:prstClr val="black"/>
                </a:solidFill>
                <a:effectLst/>
                <a:latin typeface="Times New Roman"/>
              </a:rPr>
              <a:t>100 </a:t>
            </a:r>
            <a:r>
              <a:rPr lang="uk-UA" sz="2700" dirty="0">
                <a:solidFill>
                  <a:prstClr val="black"/>
                </a:solidFill>
                <a:effectLst/>
                <a:latin typeface="Times New Roman"/>
              </a:rPr>
              <a:t>тис. відповідного населення)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474840" cy="657199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FF"/>
                </a:solidFill>
              </a:rPr>
              <a:t>Поширеність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52529" y="1556792"/>
            <a:ext cx="4391471" cy="585191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FF"/>
                </a:solidFill>
              </a:rPr>
              <a:t>захворюваність</a:t>
            </a:r>
            <a:endParaRPr lang="ru-RU" b="1" dirty="0">
              <a:solidFill>
                <a:srgbClr val="0000FF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641721194"/>
              </p:ext>
            </p:extLst>
          </p:nvPr>
        </p:nvGraphicFramePr>
        <p:xfrm>
          <a:off x="405880" y="1988840"/>
          <a:ext cx="4536504" cy="33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19314394"/>
              </p:ext>
            </p:extLst>
          </p:nvPr>
        </p:nvGraphicFramePr>
        <p:xfrm>
          <a:off x="4752529" y="1988840"/>
          <a:ext cx="4265711" cy="3488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14" descr="E:\Мои документы\Downloads\041simp.jpg.300x300_q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393" y="5262411"/>
            <a:ext cx="1917617" cy="1411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Мои документы\Downloads\image0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566" y="5324390"/>
            <a:ext cx="1931492" cy="1378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4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4474840" cy="657199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99"/>
                </a:solidFill>
              </a:rPr>
              <a:t>Поширеність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700808"/>
            <a:ext cx="4391471" cy="585191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99"/>
                </a:solidFill>
              </a:rPr>
              <a:t>захворюваність</a:t>
            </a:r>
            <a:endParaRPr lang="ru-RU" b="1" dirty="0">
              <a:solidFill>
                <a:srgbClr val="000099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32142257"/>
              </p:ext>
            </p:extLst>
          </p:nvPr>
        </p:nvGraphicFramePr>
        <p:xfrm>
          <a:off x="467544" y="2348880"/>
          <a:ext cx="4536504" cy="33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78476026"/>
              </p:ext>
            </p:extLst>
          </p:nvPr>
        </p:nvGraphicFramePr>
        <p:xfrm>
          <a:off x="4874840" y="2272143"/>
          <a:ext cx="413995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12" descr="images (4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514429"/>
            <a:ext cx="25193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E:\Мои документы\Downloads\detskaya_medici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89376"/>
            <a:ext cx="1922512" cy="118552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Мои документы\Downloads\images (90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376"/>
            <a:ext cx="2016224" cy="118552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0"/>
          <p:cNvSpPr txBox="1">
            <a:spLocks noChangeArrowheads="1"/>
          </p:cNvSpPr>
          <p:nvPr/>
        </p:nvSpPr>
        <p:spPr bwMode="auto">
          <a:xfrm>
            <a:off x="109989" y="57099"/>
            <a:ext cx="9144000" cy="1508105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vert="horz" wrap="square" anchor="ctr">
            <a:sp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3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rPr>
              <a:t>Показники</a:t>
            </a:r>
            <a:r>
              <a:rPr lang="uk-UA" sz="3200" dirty="0" smtClean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uk-UA" sz="3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rPr>
              <a:t>поширеності</a:t>
            </a:r>
            <a:r>
              <a:rPr lang="uk-UA" sz="3200" dirty="0" smtClean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uk-UA" sz="3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rPr>
              <a:t>та захворюваності </a:t>
            </a:r>
            <a:r>
              <a:rPr lang="uk-UA" sz="3600" u="sng" dirty="0" smtClean="0">
                <a:solidFill>
                  <a:srgbClr val="0000FF"/>
                </a:solidFill>
                <a:effectLst/>
                <a:latin typeface="+mn-lt"/>
              </a:rPr>
              <a:t>дитячого населення </a:t>
            </a:r>
            <a:r>
              <a:rPr lang="uk-UA" sz="3600" u="sng" dirty="0" smtClean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uk-UA" sz="3600" u="sng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uk-UA" sz="2400" dirty="0" smtClean="0">
                <a:solidFill>
                  <a:schemeClr val="bg1"/>
                </a:solidFill>
                <a:effectLst/>
                <a:latin typeface="+mn-lt"/>
              </a:rPr>
              <a:t>(на 100 тис. відповідного населення)</a:t>
            </a:r>
            <a:endParaRPr lang="ru-RU" sz="240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25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3050"/>
            <a:ext cx="496855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4000" dirty="0">
                <a:solidFill>
                  <a:schemeClr val="bg1"/>
                </a:solidFill>
                <a:effectLst/>
                <a:latin typeface="+mn-lt"/>
              </a:rPr>
              <a:t>Показники  </a:t>
            </a:r>
            <a:br>
              <a:rPr lang="uk-UA" sz="40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uk-UA" sz="4000" dirty="0">
                <a:solidFill>
                  <a:schemeClr val="bg1"/>
                </a:solidFill>
                <a:effectLst/>
                <a:latin typeface="+mn-lt"/>
              </a:rPr>
              <a:t>онкологічної </a:t>
            </a:r>
            <a:r>
              <a:rPr lang="uk-UA" sz="4000" dirty="0" smtClean="0">
                <a:solidFill>
                  <a:schemeClr val="bg1"/>
                </a:solidFill>
                <a:effectLst/>
                <a:latin typeface="+mn-lt"/>
              </a:rPr>
              <a:t>служби</a:t>
            </a:r>
            <a:endParaRPr lang="ru-RU" sz="4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9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35125278"/>
              </p:ext>
            </p:extLst>
          </p:nvPr>
        </p:nvGraphicFramePr>
        <p:xfrm>
          <a:off x="16808" y="1508030"/>
          <a:ext cx="4987240" cy="3217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6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58366256"/>
              </p:ext>
            </p:extLst>
          </p:nvPr>
        </p:nvGraphicFramePr>
        <p:xfrm>
          <a:off x="5031944" y="1593738"/>
          <a:ext cx="4047363" cy="3126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2" descr="E:\Мои документы\Downloads\1485867773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394"/>
            <a:ext cx="2034912" cy="1315153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images (69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593" y="112375"/>
            <a:ext cx="2074095" cy="1315152"/>
          </a:xfrm>
          <a:prstGeom prst="rect">
            <a:avLst/>
          </a:prstGeom>
          <a:noFill/>
          <a:ln w="412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55182"/>
              </p:ext>
            </p:extLst>
          </p:nvPr>
        </p:nvGraphicFramePr>
        <p:xfrm>
          <a:off x="1691680" y="4484589"/>
          <a:ext cx="4608512" cy="234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2" name="Picture 4" descr="Похожее изображен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637" y="4952848"/>
            <a:ext cx="2016224" cy="1410106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0"/>
          <p:cNvSpPr>
            <a:spLocks noGrp="1" noChangeArrowheads="1"/>
          </p:cNvSpPr>
          <p:nvPr>
            <p:ph sz="quarter" idx="2"/>
          </p:nvPr>
        </p:nvSpPr>
        <p:spPr>
          <a:xfrm>
            <a:off x="467544" y="2348880"/>
            <a:ext cx="8352928" cy="41847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u="sng" kern="0" dirty="0" smtClean="0">
                <a:solidFill>
                  <a:sysClr val="windowText" lastClr="000000"/>
                </a:solidFill>
              </a:rPr>
              <a:t>Зниження </a:t>
            </a:r>
            <a:r>
              <a:rPr kumimoji="0" lang="uk-UA" sz="28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захворюваності: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uk-UA" b="1" kern="0" dirty="0" smtClean="0">
                <a:solidFill>
                  <a:srgbClr val="990000"/>
                </a:solidFill>
              </a:rPr>
              <a:t>Гостра кишкова інфекція </a:t>
            </a:r>
            <a:r>
              <a:rPr lang="uk-UA" b="1" kern="0" dirty="0">
                <a:solidFill>
                  <a:schemeClr val="bg1"/>
                </a:solidFill>
              </a:rPr>
              <a:t>–</a:t>
            </a:r>
            <a:r>
              <a:rPr lang="uk-UA" b="1" kern="0" dirty="0" smtClean="0">
                <a:solidFill>
                  <a:srgbClr val="990000"/>
                </a:solidFill>
              </a:rPr>
              <a:t> </a:t>
            </a:r>
            <a:r>
              <a:rPr lang="uk-UA" b="1" kern="0" dirty="0" smtClean="0">
                <a:solidFill>
                  <a:srgbClr val="000000"/>
                </a:solidFill>
              </a:rPr>
              <a:t>на</a:t>
            </a:r>
            <a:r>
              <a:rPr lang="uk-UA" b="1" kern="0" dirty="0" smtClean="0">
                <a:solidFill>
                  <a:srgbClr val="990000"/>
                </a:solidFill>
              </a:rPr>
              <a:t> </a:t>
            </a:r>
            <a:r>
              <a:rPr lang="en-US" b="1" u="sng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78,7</a:t>
            </a:r>
            <a:r>
              <a:rPr lang="uk-UA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uk-UA" b="1" kern="0" dirty="0" smtClean="0">
                <a:solidFill>
                  <a:srgbClr val="990000"/>
                </a:solidFill>
              </a:rPr>
              <a:t>Грип</a:t>
            </a:r>
            <a:r>
              <a:rPr lang="uk-UA" b="1" kern="0" dirty="0" smtClean="0">
                <a:solidFill>
                  <a:srgbClr val="000000"/>
                </a:solidFill>
              </a:rPr>
              <a:t> – на </a:t>
            </a:r>
            <a:r>
              <a:rPr lang="uk-UA" b="1" u="sng" kern="0" dirty="0" smtClean="0">
                <a:solidFill>
                  <a:srgbClr val="000000"/>
                </a:solidFill>
              </a:rPr>
              <a:t>48,9%</a:t>
            </a:r>
            <a:endParaRPr kumimoji="0" lang="uk-UA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lvl="1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400" b="1" kern="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uk-UA" sz="2400" b="1" kern="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kern="0" dirty="0">
                <a:solidFill>
                  <a:schemeClr val="bg1"/>
                </a:solidFill>
              </a:rPr>
              <a:t>–</a:t>
            </a:r>
            <a:r>
              <a:rPr lang="uk-UA" sz="2400" b="1" kern="0" dirty="0" smtClean="0">
                <a:solidFill>
                  <a:srgbClr val="800000"/>
                </a:solidFill>
              </a:rPr>
              <a:t> </a:t>
            </a:r>
            <a:r>
              <a:rPr lang="uk-UA" sz="2400" b="1" kern="0" dirty="0" smtClean="0">
                <a:solidFill>
                  <a:srgbClr val="000000"/>
                </a:solidFill>
              </a:rPr>
              <a:t>в </a:t>
            </a:r>
            <a:r>
              <a:rPr lang="uk-UA" sz="2400" b="1" u="sng" kern="0" dirty="0" smtClean="0">
                <a:solidFill>
                  <a:srgbClr val="000000"/>
                </a:solidFill>
              </a:rPr>
              <a:t>6,85 раз</a:t>
            </a:r>
            <a:r>
              <a:rPr lang="uk-UA" sz="2400" b="1" kern="0" dirty="0" smtClean="0">
                <a:solidFill>
                  <a:srgbClr val="000000"/>
                </a:solidFill>
              </a:rPr>
              <a:t>;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uk-UA" b="1" u="sng" kern="0" dirty="0" smtClean="0">
              <a:solidFill>
                <a:schemeClr val="bg1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uk-UA" b="1" u="sng" kern="0" dirty="0" smtClean="0">
                <a:solidFill>
                  <a:schemeClr val="bg1"/>
                </a:solidFill>
              </a:rPr>
              <a:t>Збільшення захворюваності:</a:t>
            </a:r>
            <a:endParaRPr lang="uk-UA" b="1" u="sng" kern="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uk-UA" b="1" kern="0" dirty="0">
                <a:solidFill>
                  <a:srgbClr val="800000"/>
                </a:solidFill>
              </a:rPr>
              <a:t>ГРВІ – </a:t>
            </a:r>
            <a:r>
              <a:rPr lang="uk-UA" b="1" kern="0" dirty="0">
                <a:solidFill>
                  <a:srgbClr val="000000"/>
                </a:solidFill>
              </a:rPr>
              <a:t>на</a:t>
            </a:r>
            <a:r>
              <a:rPr lang="uk-UA" b="1" kern="0" dirty="0">
                <a:solidFill>
                  <a:srgbClr val="800000"/>
                </a:solidFill>
              </a:rPr>
              <a:t> </a:t>
            </a:r>
            <a:r>
              <a:rPr lang="uk-UA" b="1" u="sng" kern="0" dirty="0" smtClean="0">
                <a:solidFill>
                  <a:srgbClr val="000000"/>
                </a:solidFill>
              </a:rPr>
              <a:t>21,4%;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uk-UA" b="1" kern="0" dirty="0" smtClean="0">
                <a:solidFill>
                  <a:srgbClr val="800000"/>
                </a:solidFill>
              </a:rPr>
              <a:t>Вірусні гепатити </a:t>
            </a:r>
            <a:r>
              <a:rPr lang="uk-UA" b="1" kern="0" dirty="0" smtClean="0">
                <a:solidFill>
                  <a:schemeClr val="bg1"/>
                </a:solidFill>
              </a:rPr>
              <a:t>–</a:t>
            </a:r>
            <a:r>
              <a:rPr lang="uk-UA" b="1" kern="0" dirty="0" smtClean="0">
                <a:solidFill>
                  <a:srgbClr val="800000"/>
                </a:solidFill>
              </a:rPr>
              <a:t> </a:t>
            </a:r>
            <a:r>
              <a:rPr lang="uk-UA" b="1" kern="0" dirty="0" smtClean="0">
                <a:solidFill>
                  <a:srgbClr val="000000"/>
                </a:solidFill>
              </a:rPr>
              <a:t>на 12,5%;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uk-UA" b="1" kern="0" dirty="0">
                <a:solidFill>
                  <a:srgbClr val="800000"/>
                </a:solidFill>
              </a:rPr>
              <a:t>Вітряна віспа </a:t>
            </a:r>
            <a:r>
              <a:rPr lang="uk-UA" b="1" kern="0" dirty="0">
                <a:solidFill>
                  <a:schemeClr val="bg1"/>
                </a:solidFill>
              </a:rPr>
              <a:t>–</a:t>
            </a:r>
            <a:r>
              <a:rPr lang="uk-UA" b="1" kern="0" dirty="0">
                <a:solidFill>
                  <a:srgbClr val="800000"/>
                </a:solidFill>
              </a:rPr>
              <a:t> </a:t>
            </a:r>
            <a:r>
              <a:rPr lang="uk-UA" b="1" kern="0" dirty="0">
                <a:solidFill>
                  <a:srgbClr val="000000"/>
                </a:solidFill>
              </a:rPr>
              <a:t>в </a:t>
            </a:r>
            <a:r>
              <a:rPr lang="uk-UA" b="1" u="sng" kern="0" dirty="0" smtClean="0">
                <a:solidFill>
                  <a:srgbClr val="000000"/>
                </a:solidFill>
              </a:rPr>
              <a:t>5,9 разів</a:t>
            </a:r>
            <a:r>
              <a:rPr lang="uk-UA" b="1" kern="0" dirty="0" smtClean="0">
                <a:solidFill>
                  <a:srgbClr val="000000"/>
                </a:solidFill>
              </a:rPr>
              <a:t>;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uk-UA" b="1" kern="0" dirty="0">
                <a:solidFill>
                  <a:srgbClr val="800000"/>
                </a:solidFill>
              </a:rPr>
              <a:t>Пневмонія </a:t>
            </a:r>
            <a:r>
              <a:rPr lang="uk-UA" b="1" kern="0" dirty="0">
                <a:solidFill>
                  <a:schemeClr val="bg1"/>
                </a:solidFill>
              </a:rPr>
              <a:t>–</a:t>
            </a:r>
            <a:r>
              <a:rPr lang="uk-UA" b="1" kern="0" dirty="0">
                <a:solidFill>
                  <a:srgbClr val="800000"/>
                </a:solidFill>
              </a:rPr>
              <a:t> </a:t>
            </a:r>
            <a:r>
              <a:rPr lang="uk-UA" b="1" kern="0" dirty="0">
                <a:solidFill>
                  <a:srgbClr val="000000"/>
                </a:solidFill>
              </a:rPr>
              <a:t>на</a:t>
            </a:r>
            <a:r>
              <a:rPr lang="uk-UA" b="1" kern="0" dirty="0">
                <a:solidFill>
                  <a:srgbClr val="800000"/>
                </a:solidFill>
              </a:rPr>
              <a:t> </a:t>
            </a:r>
            <a:r>
              <a:rPr lang="uk-UA" b="1" u="sng" kern="0" dirty="0" smtClean="0">
                <a:solidFill>
                  <a:srgbClr val="000000"/>
                </a:solidFill>
              </a:rPr>
              <a:t>2,6%.</a:t>
            </a:r>
            <a:endParaRPr lang="uk-UA" b="1" kern="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uk-UA" b="1" kern="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uk-UA" b="1" kern="0" dirty="0" smtClean="0">
              <a:solidFill>
                <a:srgbClr val="800000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kumimoji="0" lang="uk-UA" b="1" i="0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</a:endParaRPr>
          </a:p>
          <a:p>
            <a:pPr marL="0" lvl="1" indent="0">
              <a:spcBef>
                <a:spcPts val="0"/>
              </a:spcBef>
              <a:buClrTx/>
              <a:buSzTx/>
              <a:buNone/>
            </a:pPr>
            <a:endParaRPr lang="uk-UA" sz="2400" b="1" kern="0" dirty="0" smtClean="0">
              <a:solidFill>
                <a:srgbClr val="0000CC"/>
              </a:solidFill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</a:endParaRPr>
          </a:p>
        </p:txBody>
      </p:sp>
      <p:pic>
        <p:nvPicPr>
          <p:cNvPr id="7" name="Picture 66" descr="images (36)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8923" y="2780928"/>
            <a:ext cx="3135594" cy="1941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Мои документы\Downloads\random-160314165839-thumbnail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8505"/>
            <a:ext cx="2691715" cy="1783861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29003" y="572413"/>
            <a:ext cx="6336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Показники інфекційної </a:t>
            </a:r>
          </a:p>
          <a:p>
            <a:pPr algn="ctr">
              <a:defRPr/>
            </a:pPr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захворюваності </a:t>
            </a:r>
          </a:p>
        </p:txBody>
      </p:sp>
    </p:spTree>
    <p:extLst>
      <p:ext uri="{BB962C8B-B14F-4D97-AF65-F5344CB8AC3E}">
        <p14:creationId xmlns:p14="http://schemas.microsoft.com/office/powerpoint/2010/main" val="160323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3" y="0"/>
            <a:ext cx="5364633" cy="1124744"/>
          </a:xfrm>
        </p:spPr>
        <p:txBody>
          <a:bodyPr>
            <a:noAutofit/>
          </a:bodyPr>
          <a:lstStyle/>
          <a:p>
            <a:r>
              <a:rPr lang="uk-UA" sz="4000" u="sng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Імунізація населення </a:t>
            </a:r>
            <a:r>
              <a:rPr lang="uk-UA" sz="4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профщеплення</a:t>
            </a:r>
            <a:r>
              <a:rPr lang="uk-UA" sz="400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проти: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498376" y="4249460"/>
            <a:ext cx="2818656" cy="597744"/>
          </a:xfrm>
        </p:spPr>
        <p:txBody>
          <a:bodyPr>
            <a:noAutofit/>
          </a:bodyPr>
          <a:lstStyle/>
          <a:p>
            <a:pPr algn="ctr"/>
            <a:r>
              <a:rPr lang="uk-UA" b="1" cap="none" dirty="0" smtClean="0">
                <a:solidFill>
                  <a:schemeClr val="bg1"/>
                </a:solidFill>
              </a:rPr>
              <a:t>Дифтерії</a:t>
            </a:r>
            <a:endParaRPr lang="ru-RU" b="1" cap="none" dirty="0">
              <a:solidFill>
                <a:schemeClr val="bg1"/>
              </a:solidFill>
            </a:endParaRPr>
          </a:p>
        </p:txBody>
      </p:sp>
      <p:sp>
        <p:nvSpPr>
          <p:cNvPr id="16" name="Текст 2"/>
          <p:cNvSpPr>
            <a:spLocks noGrp="1"/>
          </p:cNvSpPr>
          <p:nvPr>
            <p:ph type="body" sz="half" idx="3"/>
          </p:nvPr>
        </p:nvSpPr>
        <p:spPr>
          <a:xfrm>
            <a:off x="5461793" y="1519453"/>
            <a:ext cx="2818656" cy="511082"/>
          </a:xfrm>
        </p:spPr>
        <p:txBody>
          <a:bodyPr>
            <a:noAutofit/>
          </a:bodyPr>
          <a:lstStyle/>
          <a:p>
            <a:pPr algn="ctr"/>
            <a:r>
              <a:rPr lang="uk-UA" b="1" cap="none" dirty="0" smtClean="0">
                <a:solidFill>
                  <a:schemeClr val="bg1"/>
                </a:solidFill>
              </a:rPr>
              <a:t>Поліомієліту</a:t>
            </a:r>
            <a:endParaRPr lang="ru-RU" b="1" cap="none" dirty="0">
              <a:solidFill>
                <a:schemeClr val="bg1"/>
              </a:solidFill>
            </a:endParaRPr>
          </a:p>
        </p:txBody>
      </p:sp>
      <p:sp>
        <p:nvSpPr>
          <p:cNvPr id="11" name="Текст 2"/>
          <p:cNvSpPr>
            <a:spLocks noGrp="1"/>
          </p:cNvSpPr>
          <p:nvPr>
            <p:ph sz="quarter" idx="2"/>
          </p:nvPr>
        </p:nvSpPr>
        <p:spPr>
          <a:xfrm>
            <a:off x="6264225" y="4296910"/>
            <a:ext cx="2016224" cy="429792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uk-UA" b="1" cap="none" dirty="0" smtClean="0">
                <a:solidFill>
                  <a:schemeClr val="bg1"/>
                </a:solidFill>
              </a:rPr>
              <a:t>Кору</a:t>
            </a:r>
            <a:endParaRPr lang="ru-RU" b="1" cap="none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quarter" idx="4"/>
          </p:nvPr>
        </p:nvSpPr>
        <p:spPr>
          <a:xfrm>
            <a:off x="3082254" y="3572817"/>
            <a:ext cx="2818656" cy="456371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ru-RU" sz="2000" b="1" cap="none" dirty="0" smtClean="0">
                <a:solidFill>
                  <a:schemeClr val="bg1"/>
                </a:solidFill>
              </a:rPr>
              <a:t>Гепатиту</a:t>
            </a:r>
            <a:endParaRPr lang="ru-RU" sz="2000" b="1" cap="none" dirty="0">
              <a:solidFill>
                <a:schemeClr val="bg1"/>
              </a:solidFill>
            </a:endParaRP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879636"/>
              </p:ext>
            </p:extLst>
          </p:nvPr>
        </p:nvGraphicFramePr>
        <p:xfrm>
          <a:off x="3035496" y="4029188"/>
          <a:ext cx="3165024" cy="1701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53555"/>
              </p:ext>
            </p:extLst>
          </p:nvPr>
        </p:nvGraphicFramePr>
        <p:xfrm>
          <a:off x="5060845" y="4882276"/>
          <a:ext cx="407117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729189"/>
              </p:ext>
            </p:extLst>
          </p:nvPr>
        </p:nvGraphicFramePr>
        <p:xfrm>
          <a:off x="0" y="4451025"/>
          <a:ext cx="3923928" cy="2273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453245"/>
              </p:ext>
            </p:extLst>
          </p:nvPr>
        </p:nvGraphicFramePr>
        <p:xfrm>
          <a:off x="4499993" y="2196418"/>
          <a:ext cx="4644782" cy="2384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7" name="Picture 15" descr="vacunas-niñ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6" y="242130"/>
            <a:ext cx="1764159" cy="1265885"/>
          </a:xfrm>
          <a:prstGeom prst="rect">
            <a:avLst/>
          </a:prstGeom>
          <a:noFill/>
          <a:ln w="412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Мои документы\Downloads\beremennost-i-privivka-ot-grippa_22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6" y="272925"/>
            <a:ext cx="1800200" cy="1246528"/>
          </a:xfrm>
          <a:prstGeom prst="rect">
            <a:avLst/>
          </a:prstGeom>
          <a:noFill/>
          <a:ln w="412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608518"/>
              </p:ext>
            </p:extLst>
          </p:nvPr>
        </p:nvGraphicFramePr>
        <p:xfrm>
          <a:off x="83599" y="1525031"/>
          <a:ext cx="3816424" cy="279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Текст 2"/>
          <p:cNvSpPr txBox="1">
            <a:spLocks/>
          </p:cNvSpPr>
          <p:nvPr/>
        </p:nvSpPr>
        <p:spPr>
          <a:xfrm>
            <a:off x="1941423" y="1512872"/>
            <a:ext cx="2016224" cy="429792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Font typeface="Wingdings 2"/>
              <a:buNone/>
            </a:pPr>
            <a:r>
              <a:rPr lang="uk-UA" b="1" dirty="0" err="1" smtClean="0">
                <a:solidFill>
                  <a:schemeClr val="bg1"/>
                </a:solidFill>
              </a:rPr>
              <a:t>Кашлюка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9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05466"/>
            <a:ext cx="6922680" cy="810775"/>
          </a:xfrm>
        </p:spPr>
        <p:txBody>
          <a:bodyPr>
            <a:noAutofit/>
          </a:bodyPr>
          <a:lstStyle/>
          <a:p>
            <a:r>
              <a:rPr lang="uk-UA" sz="4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Стаціонарна </a:t>
            </a:r>
            <a:r>
              <a:rPr lang="uk-UA" sz="4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допомога</a:t>
            </a:r>
            <a:endParaRPr lang="ru-RU" sz="48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Объект 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86196679"/>
              </p:ext>
            </p:extLst>
          </p:nvPr>
        </p:nvGraphicFramePr>
        <p:xfrm>
          <a:off x="5004048" y="3861048"/>
          <a:ext cx="4139952" cy="2932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60602670"/>
              </p:ext>
            </p:extLst>
          </p:nvPr>
        </p:nvGraphicFramePr>
        <p:xfrm>
          <a:off x="107504" y="1165666"/>
          <a:ext cx="4752528" cy="338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9" descr="images (6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5" y="57519"/>
            <a:ext cx="1907705" cy="1067721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210193"/>
              </p:ext>
            </p:extLst>
          </p:nvPr>
        </p:nvGraphicFramePr>
        <p:xfrm>
          <a:off x="132224" y="4149080"/>
          <a:ext cx="3143632" cy="267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139938"/>
              </p:ext>
            </p:extLst>
          </p:nvPr>
        </p:nvGraphicFramePr>
        <p:xfrm>
          <a:off x="4698085" y="980728"/>
          <a:ext cx="4256504" cy="319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3" name="Picture 5" descr="images (50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07" y="4151111"/>
            <a:ext cx="2042156" cy="128432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55294" y="5435431"/>
            <a:ext cx="2042156" cy="1200932"/>
          </a:xfrm>
          <a:prstGeom prst="rect">
            <a:avLst/>
          </a:prstGeom>
          <a:noFill/>
          <a:ln w="34925">
            <a:solidFill>
              <a:srgbClr val="0000C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750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68" y="0"/>
            <a:ext cx="9145016" cy="1656184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 9 місяців 2024 року в хірургічних </a:t>
            </a:r>
            <a:br>
              <a:rPr lang="uk-UA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стаціонарах було прооперовано </a:t>
            </a:r>
            <a:br>
              <a:rPr lang="uk-UA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u="sng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5 882 </a:t>
            </a:r>
            <a:r>
              <a:rPr lang="uk-UA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хворих (минулий рік </a:t>
            </a:r>
            <a:r>
              <a:rPr lang="uk-UA" sz="2800" u="sng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5 752</a:t>
            </a:r>
            <a:r>
              <a:rPr lang="uk-UA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8" name="Объект 1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65701949"/>
              </p:ext>
            </p:extLst>
          </p:nvPr>
        </p:nvGraphicFramePr>
        <p:xfrm>
          <a:off x="165595" y="1166193"/>
          <a:ext cx="5084877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456056"/>
              </p:ext>
            </p:extLst>
          </p:nvPr>
        </p:nvGraphicFramePr>
        <p:xfrm>
          <a:off x="5098232" y="3988570"/>
          <a:ext cx="4045768" cy="286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 descr="E:\Мои документы\Downloads\images (5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120" y="1886273"/>
            <a:ext cx="2912324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 r="-81" b="15555"/>
          <a:stretch>
            <a:fillRect/>
          </a:stretch>
        </p:blipFill>
        <p:spPr>
          <a:xfrm>
            <a:off x="755576" y="4486054"/>
            <a:ext cx="3217081" cy="1871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8118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3" y="-41643"/>
            <a:ext cx="9142307" cy="548680"/>
          </a:xfrm>
        </p:spPr>
        <p:txBody>
          <a:bodyPr>
            <a:noAutofit/>
          </a:bodyPr>
          <a:lstStyle/>
          <a:p>
            <a:r>
              <a:rPr lang="uk-UA" sz="2600" u="sng" dirty="0">
                <a:solidFill>
                  <a:srgbClr val="0000FF"/>
                </a:solidFill>
                <a:effectLst/>
                <a:latin typeface="Times New Roman"/>
              </a:rPr>
              <a:t>Робота </a:t>
            </a:r>
            <a:r>
              <a:rPr lang="uk-UA" sz="2600" u="sng" dirty="0" smtClean="0">
                <a:solidFill>
                  <a:srgbClr val="0000FF"/>
                </a:solidFill>
                <a:effectLst/>
                <a:latin typeface="Times New Roman"/>
              </a:rPr>
              <a:t>акушерсько-гінекологічної та педіатричної служб</a:t>
            </a:r>
            <a:endParaRPr lang="ru-RU" sz="2600" u="sng" dirty="0">
              <a:solidFill>
                <a:srgbClr val="0000FF"/>
              </a:solidFill>
            </a:endParaRPr>
          </a:p>
        </p:txBody>
      </p:sp>
      <p:graphicFrame>
        <p:nvGraphicFramePr>
          <p:cNvPr id="8" name="Объект 2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50077712"/>
              </p:ext>
            </p:extLst>
          </p:nvPr>
        </p:nvGraphicFramePr>
        <p:xfrm>
          <a:off x="4489584" y="2636912"/>
          <a:ext cx="4654416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968214"/>
              </p:ext>
            </p:extLst>
          </p:nvPr>
        </p:nvGraphicFramePr>
        <p:xfrm>
          <a:off x="4650126" y="5351822"/>
          <a:ext cx="4499992" cy="1506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823594"/>
              </p:ext>
            </p:extLst>
          </p:nvPr>
        </p:nvGraphicFramePr>
        <p:xfrm>
          <a:off x="5220072" y="4059898"/>
          <a:ext cx="3757075" cy="1291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E:\Мои документы\Downloads\images (5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858" y="4221088"/>
            <a:ext cx="1559385" cy="986718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images (18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858" y="3140968"/>
            <a:ext cx="1407100" cy="91893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402576"/>
              </p:ext>
            </p:extLst>
          </p:nvPr>
        </p:nvGraphicFramePr>
        <p:xfrm>
          <a:off x="5290183" y="879144"/>
          <a:ext cx="3853817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-179772" y="507037"/>
            <a:ext cx="4454161" cy="86409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u="sng" dirty="0" smtClean="0">
                <a:solidFill>
                  <a:schemeClr val="bg1"/>
                </a:solidFill>
                <a:effectLst/>
                <a:latin typeface="Times New Roman"/>
              </a:rPr>
              <a:t>За даними </a:t>
            </a:r>
          </a:p>
          <a:p>
            <a:r>
              <a:rPr lang="uk-UA" sz="2400" u="sng" dirty="0" smtClean="0">
                <a:solidFill>
                  <a:srgbClr val="FF0000"/>
                </a:solidFill>
                <a:effectLst/>
                <a:latin typeface="Times New Roman"/>
              </a:rPr>
              <a:t>Пологового будинку </a:t>
            </a:r>
          </a:p>
          <a:p>
            <a:r>
              <a:rPr lang="uk-UA" sz="2400" u="sng" dirty="0" smtClean="0">
                <a:solidFill>
                  <a:schemeClr val="bg1"/>
                </a:solidFill>
                <a:effectLst/>
                <a:latin typeface="Times New Roman"/>
              </a:rPr>
              <a:t>по місту</a:t>
            </a:r>
            <a:endParaRPr lang="ru-RU" sz="2400" u="sng" dirty="0">
              <a:solidFill>
                <a:schemeClr val="bg1"/>
              </a:solidFill>
            </a:endParaRPr>
          </a:p>
        </p:txBody>
      </p:sp>
      <p:graphicFrame>
        <p:nvGraphicFramePr>
          <p:cNvPr id="14" name="Объект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58449956"/>
              </p:ext>
            </p:extLst>
          </p:nvPr>
        </p:nvGraphicFramePr>
        <p:xfrm>
          <a:off x="193080" y="1380130"/>
          <a:ext cx="4932040" cy="1769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126247" y="381264"/>
            <a:ext cx="4023772" cy="59946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600" u="sng" dirty="0" smtClean="0">
                <a:solidFill>
                  <a:schemeClr val="bg1"/>
                </a:solidFill>
                <a:effectLst/>
                <a:latin typeface="Times New Roman"/>
              </a:rPr>
              <a:t>За даними </a:t>
            </a:r>
            <a:r>
              <a:rPr lang="uk-UA" sz="2600" u="sng" dirty="0" err="1" smtClean="0">
                <a:solidFill>
                  <a:srgbClr val="FF0000"/>
                </a:solidFill>
                <a:effectLst/>
                <a:latin typeface="Times New Roman"/>
              </a:rPr>
              <a:t>РАЦСу</a:t>
            </a:r>
            <a:endParaRPr lang="ru-RU" sz="2600" u="sng" dirty="0">
              <a:solidFill>
                <a:srgbClr val="FF0000"/>
              </a:solidFill>
            </a:endParaRPr>
          </a:p>
        </p:txBody>
      </p:sp>
      <p:graphicFrame>
        <p:nvGraphicFramePr>
          <p:cNvPr id="18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62555"/>
              </p:ext>
            </p:extLst>
          </p:nvPr>
        </p:nvGraphicFramePr>
        <p:xfrm>
          <a:off x="147027" y="4221088"/>
          <a:ext cx="3673770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9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050006"/>
              </p:ext>
            </p:extLst>
          </p:nvPr>
        </p:nvGraphicFramePr>
        <p:xfrm>
          <a:off x="210424" y="3068960"/>
          <a:ext cx="3673770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827008"/>
              </p:ext>
            </p:extLst>
          </p:nvPr>
        </p:nvGraphicFramePr>
        <p:xfrm>
          <a:off x="88225" y="5445224"/>
          <a:ext cx="4499992" cy="1421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13" name="Picture 15" descr="скачанные файлы (3)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422" y="566978"/>
            <a:ext cx="1366255" cy="95060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2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2"/>
          <p:cNvSpPr>
            <a:spLocks noGrp="1"/>
          </p:cNvSpPr>
          <p:nvPr>
            <p:ph type="body" sz="half" idx="3"/>
          </p:nvPr>
        </p:nvSpPr>
        <p:spPr>
          <a:xfrm>
            <a:off x="5484522" y="520222"/>
            <a:ext cx="3090232" cy="1767187"/>
          </a:xfrm>
        </p:spPr>
        <p:txBody>
          <a:bodyPr>
            <a:normAutofit/>
          </a:bodyPr>
          <a:lstStyle/>
          <a:p>
            <a:pPr algn="ctr"/>
            <a:r>
              <a:rPr lang="uk-UA" sz="1400" b="1" u="sng" dirty="0">
                <a:solidFill>
                  <a:srgbClr val="0000CC"/>
                </a:solidFill>
              </a:rPr>
              <a:t>Проліковані</a:t>
            </a:r>
            <a:r>
              <a:rPr lang="uk-UA" sz="1400" b="1" u="sng" dirty="0">
                <a:solidFill>
                  <a:srgbClr val="0000FF"/>
                </a:solidFill>
              </a:rPr>
              <a:t> </a:t>
            </a:r>
            <a:r>
              <a:rPr lang="uk-UA" sz="1400" b="1" u="sng" dirty="0" smtClean="0">
                <a:solidFill>
                  <a:srgbClr val="0000FF"/>
                </a:solidFill>
              </a:rPr>
              <a:t>в </a:t>
            </a:r>
            <a:r>
              <a:rPr lang="uk-UA" sz="1400" b="1" u="sng" dirty="0" smtClean="0">
                <a:solidFill>
                  <a:srgbClr val="0000CC"/>
                </a:solidFill>
              </a:rPr>
              <a:t>денних </a:t>
            </a:r>
            <a:r>
              <a:rPr lang="uk-UA" sz="1400" b="1" u="sng" dirty="0">
                <a:solidFill>
                  <a:srgbClr val="0000CC"/>
                </a:solidFill>
              </a:rPr>
              <a:t>стаціонарах </a:t>
            </a:r>
            <a:endParaRPr lang="uk-UA" sz="1400" b="1" u="sng" dirty="0" smtClean="0">
              <a:solidFill>
                <a:srgbClr val="0000CC"/>
              </a:solidFill>
            </a:endParaRPr>
          </a:p>
          <a:p>
            <a:pPr algn="ctr"/>
            <a:r>
              <a:rPr lang="uk-UA" sz="1400" b="1" u="sng" dirty="0" smtClean="0">
                <a:solidFill>
                  <a:srgbClr val="0000CC"/>
                </a:solidFill>
              </a:rPr>
              <a:t>Та стаціонарах </a:t>
            </a:r>
            <a:r>
              <a:rPr lang="uk-UA" sz="1400" b="1" u="sng" dirty="0">
                <a:solidFill>
                  <a:srgbClr val="0000CC"/>
                </a:solidFill>
              </a:rPr>
              <a:t>вдома</a:t>
            </a:r>
            <a:endParaRPr lang="ru-RU" sz="1400" b="1" dirty="0">
              <a:solidFill>
                <a:srgbClr val="0000CC"/>
              </a:solidFill>
            </a:endParaRPr>
          </a:p>
        </p:txBody>
      </p:sp>
      <p:graphicFrame>
        <p:nvGraphicFramePr>
          <p:cNvPr id="14" name="Объект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38504657"/>
              </p:ext>
            </p:extLst>
          </p:nvPr>
        </p:nvGraphicFramePr>
        <p:xfrm>
          <a:off x="4463736" y="2117144"/>
          <a:ext cx="4695326" cy="2308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1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65822839"/>
              </p:ext>
            </p:extLst>
          </p:nvPr>
        </p:nvGraphicFramePr>
        <p:xfrm>
          <a:off x="179512" y="1743517"/>
          <a:ext cx="5004048" cy="300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Объект 1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452073204"/>
              </p:ext>
            </p:extLst>
          </p:nvPr>
        </p:nvGraphicFramePr>
        <p:xfrm>
          <a:off x="3203848" y="4149081"/>
          <a:ext cx="3825790" cy="2569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7" name="Picture 3" descr="E:\Мои документы\Downloads\skidka-10-na-procedury-v-medicinskom-centre-mir.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69161"/>
            <a:ext cx="2320673" cy="179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Мои документы\Downloads\bez_nazvaniya_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25" y="4869160"/>
            <a:ext cx="2652641" cy="179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61499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000FF"/>
                </a:solidFill>
              </a:rPr>
              <a:t>Амбулаторно-</a:t>
            </a:r>
            <a:r>
              <a:rPr lang="ru-RU" sz="2400" b="1" u="sng" dirty="0" err="1">
                <a:solidFill>
                  <a:srgbClr val="0000FF"/>
                </a:solidFill>
              </a:rPr>
              <a:t>полікнінічна</a:t>
            </a:r>
            <a:r>
              <a:rPr lang="ru-RU" sz="2400" b="1" u="sng" dirty="0">
                <a:solidFill>
                  <a:srgbClr val="0000FF"/>
                </a:solidFill>
              </a:rPr>
              <a:t> </a:t>
            </a:r>
            <a:r>
              <a:rPr lang="ru-RU" sz="2400" b="1" u="sng" dirty="0" err="1">
                <a:solidFill>
                  <a:srgbClr val="0000FF"/>
                </a:solidFill>
              </a:rPr>
              <a:t>допомога</a:t>
            </a:r>
            <a:endParaRPr lang="ru-RU" sz="2400" b="1" u="sng" dirty="0">
              <a:solidFill>
                <a:srgbClr val="0000FF"/>
              </a:solidFill>
            </a:endParaRP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693595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1944216"/>
          </a:xfrm>
          <a:prstGeom prst="rect">
            <a:avLst/>
          </a:prstGeom>
          <a:ln w="88900" cap="flat">
            <a:noFill/>
          </a:ln>
          <a:effectLst>
            <a:glow rad="165100">
              <a:srgbClr val="0000FF">
                <a:alpha val="40000"/>
              </a:srgbClr>
            </a:glow>
            <a:innerShdw blurRad="114300">
              <a:srgbClr val="33CC33"/>
            </a:innerShdw>
          </a:effectLst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 9 місяців </a:t>
            </a: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2024 </a:t>
            </a: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року налічується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u="sng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закладів охорони здоров</a:t>
            </a:r>
            <a:r>
              <a:rPr lang="en-US" sz="3200" b="1" kern="0" noProof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kern="0" noProof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із загальним ліжковим фондом  - </a:t>
            </a:r>
            <a:r>
              <a:rPr lang="uk-UA" sz="3200" b="1" u="sng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865</a:t>
            </a: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ліжок.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\\Ksy\обмен\фото открітие\гемодиализ\1505994835_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990" y="4632514"/>
            <a:ext cx="2885581" cy="206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\\Ksy\обмен\фото открітие\перинат\1505216538_img_15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966" y="2154282"/>
            <a:ext cx="3050606" cy="206809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E:\Мои документы\Ксю папка 2017\2017\фото на слайди\інс\pjkp8yn7om0h97aeayvo18g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6" y="2154282"/>
            <a:ext cx="3104085" cy="206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Ksy\обмен\фото открітие\перинат\1505216495_img_15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6" y="4632633"/>
            <a:ext cx="3000699" cy="206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3136292" y="3213621"/>
            <a:ext cx="3168352" cy="2651495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2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74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uk-UA" sz="3600" u="sng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Захворюваність та летальність з підтвердженим діагнозом на </a:t>
            </a:r>
            <a:r>
              <a:rPr lang="en-US" sz="3600" u="sng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uk-UA" sz="3600" u="sng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з них:</a:t>
            </a:r>
            <a:r>
              <a:rPr lang="en-US" sz="3600" u="sng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u="sng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u="sng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uk-UA" dirty="0">
              <a:solidFill>
                <a:srgbClr val="0000FF"/>
              </a:solidFill>
              <a:effectLst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sz="quarter" idx="2"/>
          </p:nvPr>
        </p:nvSpPr>
        <p:spPr>
          <a:xfrm>
            <a:off x="0" y="1354685"/>
            <a:ext cx="3995936" cy="3763963"/>
          </a:xfrm>
        </p:spPr>
        <p:txBody>
          <a:bodyPr>
            <a:noAutofit/>
          </a:bodyPr>
          <a:lstStyle/>
          <a:p>
            <a:pPr algn="ctr"/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Станом на </a:t>
            </a:r>
            <a:r>
              <a:rPr lang="uk-UA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01.10.2024</a:t>
            </a: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року в </a:t>
            </a:r>
            <a:r>
              <a:rPr lang="uk-UA" sz="2400" b="1" u="sng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інфеккційному</a:t>
            </a: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відділенні</a:t>
            </a:r>
            <a:b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КНП «ЦМЛ» з початку пандемії проліковано </a:t>
            </a:r>
            <a:b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5603</a:t>
            </a: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хворих </a:t>
            </a:r>
            <a:b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 підтвердженим діагнозом на 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 з них:</a:t>
            </a:r>
            <a:r>
              <a:rPr lang="en-US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b="1" u="sng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6"/>
          <p:cNvSpPr txBox="1">
            <a:spLocks/>
          </p:cNvSpPr>
          <p:nvPr/>
        </p:nvSpPr>
        <p:spPr bwMode="auto">
          <a:xfrm>
            <a:off x="965568" y="4652538"/>
            <a:ext cx="345654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Одужало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5048 осіб</a:t>
            </a:r>
          </a:p>
          <a:p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Померло – 555 осіб           </a:t>
            </a:r>
            <a:endParaRPr lang="uk-UA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6"/>
          <p:cNvSpPr txBox="1">
            <a:spLocks/>
          </p:cNvSpPr>
          <p:nvPr/>
        </p:nvSpPr>
        <p:spPr bwMode="auto">
          <a:xfrm>
            <a:off x="4225412" y="1556792"/>
            <a:ext cx="4508823" cy="259228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uk-UA" sz="2000" b="1" u="sng" dirty="0">
                <a:solidFill>
                  <a:srgbClr val="660033"/>
                </a:solidFill>
                <a:cs typeface="Times New Roman" pitchFamily="18" charset="0"/>
              </a:rPr>
              <a:t>Станом на </a:t>
            </a:r>
            <a:r>
              <a:rPr lang="uk-UA" sz="2000" b="1" u="sng" dirty="0" smtClean="0">
                <a:solidFill>
                  <a:srgbClr val="0000FF"/>
                </a:solidFill>
                <a:cs typeface="Times New Roman" pitchFamily="18" charset="0"/>
              </a:rPr>
              <a:t>25.10.2024 </a:t>
            </a: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зроблено</a:t>
            </a:r>
            <a:r>
              <a:rPr lang="uk-UA" sz="2000" b="1" u="sng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uk-UA" sz="2000" b="1" u="sng" dirty="0" smtClean="0">
                <a:solidFill>
                  <a:srgbClr val="0000FF"/>
                </a:solidFill>
                <a:cs typeface="Times New Roman" pitchFamily="18" charset="0"/>
              </a:rPr>
              <a:t>257 770 </a:t>
            </a: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щеплень, в </a:t>
            </a:r>
            <a:r>
              <a:rPr lang="uk-UA" sz="2000" b="1" dirty="0" err="1" smtClean="0">
                <a:solidFill>
                  <a:schemeClr val="bg1"/>
                </a:solidFill>
                <a:cs typeface="Times New Roman" pitchFamily="18" charset="0"/>
              </a:rPr>
              <a:t>т.ч</a:t>
            </a: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І-ю дозою – 114 375,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ІІ-дозою –107 513,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І-</a:t>
            </a:r>
            <a:r>
              <a:rPr lang="uk-UA" sz="2000" b="1" dirty="0" err="1" smtClean="0">
                <a:solidFill>
                  <a:schemeClr val="bg1"/>
                </a:solidFill>
                <a:cs typeface="Times New Roman" pitchFamily="18" charset="0"/>
              </a:rPr>
              <a:t>бустерною</a:t>
            </a: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29 751,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ІІ-</a:t>
            </a:r>
            <a:r>
              <a:rPr lang="uk-UA" sz="2000" b="1" dirty="0" err="1" smtClean="0">
                <a:solidFill>
                  <a:schemeClr val="bg1"/>
                </a:solidFill>
                <a:cs typeface="Times New Roman" pitchFamily="18" charset="0"/>
              </a:rPr>
              <a:t>бустерною</a:t>
            </a: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5 913.</a:t>
            </a:r>
            <a:endParaRPr lang="uk-UA" sz="2400" b="1" u="sng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algn="ctr"/>
            <a:endParaRPr lang="uk-UA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575" y="4437112"/>
            <a:ext cx="3096185" cy="2052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137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Медичне забезпечення ВПО</a:t>
            </a:r>
            <a:endParaRPr lang="uk-UA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092037"/>
              </p:ext>
            </p:extLst>
          </p:nvPr>
        </p:nvGraphicFramePr>
        <p:xfrm>
          <a:off x="113648" y="1561263"/>
          <a:ext cx="8916703" cy="230425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13936"/>
                <a:gridCol w="648072"/>
                <a:gridCol w="648072"/>
                <a:gridCol w="607849"/>
                <a:gridCol w="724359"/>
                <a:gridCol w="755852"/>
                <a:gridCol w="696802"/>
                <a:gridCol w="755852"/>
                <a:gridCol w="696802"/>
                <a:gridCol w="731036"/>
                <a:gridCol w="936104"/>
                <a:gridCol w="1001967"/>
              </a:tblGrid>
              <a:tr h="9509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Проведено медоглядів (осіб)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Проведено ФОГК(осіб)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Амбулаторна допомога(осіб)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Госпіталізовано (осіб)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Звернення до ЕМД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Зареєстровано вагітних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 dirty="0">
                          <a:effectLst/>
                        </a:rPr>
                        <a:t>Народжено дітей</a:t>
                      </a:r>
                      <a:endParaRPr lang="uk-UA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2178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</a:rPr>
                        <a:t>Всього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</a:rPr>
                        <a:t>в т.ч. дітей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Всього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 </a:t>
                      </a:r>
                      <a:r>
                        <a:rPr lang="uk-UA" sz="1400" u="none" strike="noStrike" dirty="0" err="1">
                          <a:effectLst/>
                        </a:rPr>
                        <a:t>т.ч</a:t>
                      </a:r>
                      <a:r>
                        <a:rPr lang="uk-UA" sz="1400" u="none" strike="noStrike" dirty="0">
                          <a:effectLst/>
                        </a:rPr>
                        <a:t>. дітей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Всього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 </a:t>
                      </a:r>
                      <a:r>
                        <a:rPr lang="uk-UA" sz="1400" u="none" strike="noStrike" dirty="0" err="1">
                          <a:effectLst/>
                        </a:rPr>
                        <a:t>т.ч</a:t>
                      </a:r>
                      <a:r>
                        <a:rPr lang="uk-UA" sz="1400" u="none" strike="noStrike" dirty="0">
                          <a:effectLst/>
                        </a:rPr>
                        <a:t>. дітей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Всього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 </a:t>
                      </a:r>
                      <a:r>
                        <a:rPr lang="uk-UA" sz="1400" u="none" strike="noStrike" dirty="0" err="1">
                          <a:effectLst/>
                        </a:rPr>
                        <a:t>т.ч</a:t>
                      </a:r>
                      <a:r>
                        <a:rPr lang="uk-UA" sz="1400" u="none" strike="noStrike" dirty="0">
                          <a:effectLst/>
                        </a:rPr>
                        <a:t>. дітей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Всього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 </a:t>
                      </a:r>
                      <a:r>
                        <a:rPr lang="uk-UA" sz="1400" u="none" strike="noStrike" dirty="0" err="1">
                          <a:effectLst/>
                        </a:rPr>
                        <a:t>т.ч</a:t>
                      </a:r>
                      <a:r>
                        <a:rPr lang="uk-UA" sz="1400" u="none" strike="noStrike" dirty="0">
                          <a:effectLst/>
                        </a:rPr>
                        <a:t>.      дітей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 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 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31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13 427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7 451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2 627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21 146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7 080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4 137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681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149080"/>
            <a:ext cx="4396105" cy="2471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72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Психологічна допомога</a:t>
            </a:r>
            <a:endParaRPr lang="uk-UA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765920" y="1417638"/>
            <a:ext cx="7920880" cy="13665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939790" algn="l"/>
              </a:tabLst>
            </a:pPr>
            <a:r>
              <a:rPr lang="uk-UA" dirty="0">
                <a:ea typeface="Times New Roman" panose="02020603050405020304" pitchFamily="18" charset="0"/>
                <a:cs typeface="Times New Roman" panose="02020603050405020304" pitchFamily="18" charset="0"/>
              </a:rPr>
              <a:t>У закладах </a:t>
            </a:r>
            <a:r>
              <a:rPr lang="uk-UA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охорони здоров’я міста працює </a:t>
            </a:r>
            <a:r>
              <a:rPr lang="uk-UA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uk-UA" dirty="0">
                <a:ea typeface="Times New Roman" panose="02020603050405020304" pitchFamily="18" charset="0"/>
                <a:cs typeface="Times New Roman" panose="02020603050405020304" pitchFamily="18" charset="0"/>
              </a:rPr>
              <a:t> практичних психологів, які надають допомогу з питань психологічної підтримки усім за потребою незалежно від місця проживання, в </a:t>
            </a:r>
            <a:r>
              <a:rPr lang="uk-UA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uk-UA" dirty="0">
                <a:ea typeface="Times New Roman" panose="02020603050405020304" pitchFamily="18" charset="0"/>
                <a:cs typeface="Times New Roman" panose="02020603050405020304" pitchFamily="18" charset="0"/>
              </a:rPr>
              <a:t>. і внутрішньо переміщеним особам (ВПО). 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283968" y="2914400"/>
            <a:ext cx="4572000" cy="186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939790" algn="l"/>
              </a:tabLst>
            </a:pP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Станом на 01.10.2024 року</a:t>
            </a:r>
            <a:r>
              <a:rPr lang="uk-UA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психологічну допомогу отримали </a:t>
            </a:r>
            <a:r>
              <a:rPr lang="uk-UA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15101</a:t>
            </a: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особа в </a:t>
            </a:r>
            <a:r>
              <a:rPr lang="uk-UA" sz="20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тому числі ВПО </a:t>
            </a:r>
            <a:r>
              <a:rPr lang="uk-UA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3 263 </a:t>
            </a: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особи (</a:t>
            </a:r>
            <a:r>
              <a:rPr lang="uk-UA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280</a:t>
            </a: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дітей)  та одноразову консультацію </a:t>
            </a:r>
            <a:r>
              <a:rPr lang="uk-UA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2 802 </a:t>
            </a: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особи (65 дітей).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85346"/>
            <a:ext cx="3168352" cy="17806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80" y="4666028"/>
            <a:ext cx="3118084" cy="2074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884240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08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554484" y="1340768"/>
            <a:ext cx="6041852" cy="18288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uk-UA" sz="4000" dirty="0">
                <a:solidFill>
                  <a:srgbClr val="0000FF"/>
                </a:solidFill>
                <a:effectLst/>
                <a:latin typeface="+mn-lt"/>
              </a:rPr>
              <a:t>Аналіз роботи зі зверненнями громадян</a:t>
            </a:r>
          </a:p>
        </p:txBody>
      </p:sp>
      <p:pic>
        <p:nvPicPr>
          <p:cNvPr id="4098" name="Picture 2" descr="E:\Мои документы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842" y="3169568"/>
            <a:ext cx="1667135" cy="148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886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176" y="9925"/>
            <a:ext cx="7416824" cy="682771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rgbClr val="0000FF"/>
                </a:solidFill>
                <a:effectLst/>
                <a:latin typeface="Times New Roman"/>
              </a:rPr>
              <a:t>Розподіл по характеру звернень:</a:t>
            </a:r>
            <a:endParaRPr lang="ru-RU" sz="3600" dirty="0">
              <a:solidFill>
                <a:srgbClr val="0000FF"/>
              </a:solidFill>
              <a:effectLst/>
            </a:endParaRPr>
          </a:p>
        </p:txBody>
      </p:sp>
      <p:graphicFrame>
        <p:nvGraphicFramePr>
          <p:cNvPr id="3" name="Group 1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395855"/>
              </p:ext>
            </p:extLst>
          </p:nvPr>
        </p:nvGraphicFramePr>
        <p:xfrm>
          <a:off x="539552" y="692696"/>
          <a:ext cx="7940718" cy="609226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961185"/>
                <a:gridCol w="979533"/>
              </a:tblGrid>
              <a:tr h="64806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Характер звернень</a:t>
                      </a:r>
                      <a:endParaRPr kumimoji="0" lang="uk-UA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714"/>
                          </a:solidFill>
                          <a:effectLst/>
                          <a:latin typeface="+mn-lt"/>
                        </a:rPr>
                        <a:t>2024 рік</a:t>
                      </a:r>
                    </a:p>
                  </a:txBody>
                  <a:tcPr horzOverflow="overflow"/>
                </a:tc>
              </a:tr>
              <a:tr h="336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Про незадовільне медобслуговування у стаціонарі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+mn-lt"/>
                          <a:ea typeface="+mn-ea"/>
                        </a:rPr>
                        <a:t>12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3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Про незадовільне медобслуговування в </a:t>
                      </a:r>
                      <a:r>
                        <a:rPr lang="uk-UA" sz="1800" dirty="0" smtClean="0">
                          <a:effectLst/>
                        </a:rPr>
                        <a:t>поліклінічних </a:t>
                      </a:r>
                      <a:r>
                        <a:rPr lang="uk-UA" sz="1800" dirty="0">
                          <a:effectLst/>
                        </a:rPr>
                        <a:t>закладах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+mn-lt"/>
                          <a:ea typeface="+mn-ea"/>
                        </a:rPr>
                        <a:t>16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6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У зв’язку зі смертю хворих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6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Про грубе та формальне відношення до хворих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+mn-lt"/>
                          <a:ea typeface="+mn-ea"/>
                        </a:rPr>
                        <a:t>10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6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Про неправильні дії медпрацівників та органів охорони здоров’я 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+mn-lt"/>
                          <a:ea typeface="+mn-ea"/>
                        </a:rPr>
                        <a:t>4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2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Про надання медичної </a:t>
                      </a:r>
                      <a:r>
                        <a:rPr lang="uk-UA" sz="1800" dirty="0" smtClean="0">
                          <a:effectLst/>
                        </a:rPr>
                        <a:t>допомоги, </a:t>
                      </a:r>
                      <a:r>
                        <a:rPr lang="uk-UA" sz="1800" dirty="0">
                          <a:effectLst/>
                        </a:rPr>
                        <a:t>з них: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+mn-ea"/>
                        </a:rPr>
                        <a:t>58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6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   н</a:t>
                      </a:r>
                      <a:r>
                        <a:rPr lang="uk-UA" sz="1800" dirty="0" err="1">
                          <a:effectLst/>
                        </a:rPr>
                        <a:t>адання</a:t>
                      </a:r>
                      <a:r>
                        <a:rPr lang="uk-UA" sz="1800" dirty="0">
                          <a:effectLst/>
                        </a:rPr>
                        <a:t> матеріальної допомоги на лікування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4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 забезпечення медобладнанням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+mn-lt"/>
                          <a:ea typeface="+mn-ea"/>
                        </a:rPr>
                        <a:t>5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6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Про направлення на МСЕК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+mn-lt"/>
                          <a:ea typeface="+mn-ea"/>
                        </a:rPr>
                        <a:t>23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6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Про забезпечення ліками, виробами мед призначення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+mn-lt"/>
                          <a:ea typeface="+mn-ea"/>
                        </a:rPr>
                        <a:t>22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0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Подяки працівникам охорони здоров'я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+mn-lt"/>
                          <a:ea typeface="+mn-ea"/>
                        </a:rPr>
                        <a:t>25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Питання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baseline="0" dirty="0" err="1" smtClean="0">
                          <a:effectLst/>
                        </a:rPr>
                        <a:t>застосування</a:t>
                      </a:r>
                      <a:r>
                        <a:rPr lang="ru-RU" sz="1800" baseline="0" dirty="0" smtClean="0">
                          <a:effectLst/>
                        </a:rPr>
                        <a:t> трудового </a:t>
                      </a:r>
                      <a:r>
                        <a:rPr lang="ru-RU" sz="1800" baseline="0" dirty="0" err="1" smtClean="0">
                          <a:effectLst/>
                        </a:rPr>
                        <a:t>законодавства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2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Питання що не входять до компетенції, органів охорони здоров’я 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-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2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effectLst/>
                          <a:latin typeface="Times New Roman"/>
                          <a:ea typeface="Times New Roman"/>
                        </a:rPr>
                        <a:t>Надання</a:t>
                      </a:r>
                      <a:r>
                        <a:rPr lang="ru-RU" sz="1800" b="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baseline="0" dirty="0" err="1" smtClean="0">
                          <a:effectLst/>
                          <a:latin typeface="Times New Roman"/>
                          <a:ea typeface="Times New Roman"/>
                        </a:rPr>
                        <a:t>медичної</a:t>
                      </a:r>
                      <a:r>
                        <a:rPr lang="ru-RU" sz="1800" b="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baseline="0" dirty="0" err="1" smtClean="0">
                          <a:effectLst/>
                          <a:latin typeface="Times New Roman"/>
                          <a:ea typeface="Times New Roman"/>
                        </a:rPr>
                        <a:t>допомоги</a:t>
                      </a:r>
                      <a:r>
                        <a:rPr lang="ru-RU" sz="1800" b="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baseline="0" dirty="0" err="1" smtClean="0">
                          <a:effectLst/>
                          <a:latin typeface="Times New Roman"/>
                          <a:ea typeface="Times New Roman"/>
                        </a:rPr>
                        <a:t>дітям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+mn-lt"/>
                          <a:ea typeface="+mn-ea"/>
                        </a:rPr>
                        <a:t>20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2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Інші питання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+mn-lt"/>
                          <a:ea typeface="+mn-ea"/>
                        </a:rPr>
                        <a:t>62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2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РАЗОМ: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259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6" descr="images (2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189"/>
            <a:ext cx="1743152" cy="108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70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5533"/>
            <a:ext cx="7308304" cy="1072307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rgbClr val="0000FF"/>
                </a:solidFill>
                <a:effectLst/>
                <a:latin typeface="Times New Roman"/>
              </a:rPr>
              <a:t>Розподіл звернень </a:t>
            </a:r>
            <a:r>
              <a:rPr lang="uk-UA" sz="3600" dirty="0" smtClean="0">
                <a:solidFill>
                  <a:srgbClr val="0000FF"/>
                </a:solidFill>
                <a:effectLst/>
                <a:latin typeface="Times New Roman"/>
              </a:rPr>
              <a:t>по ЗОЗ </a:t>
            </a:r>
            <a:br>
              <a:rPr lang="uk-UA" sz="3600" dirty="0" smtClean="0">
                <a:solidFill>
                  <a:srgbClr val="0000FF"/>
                </a:solidFill>
                <a:effectLst/>
                <a:latin typeface="Times New Roman"/>
              </a:rPr>
            </a:br>
            <a:r>
              <a:rPr lang="uk-UA" sz="3600" dirty="0" smtClean="0">
                <a:solidFill>
                  <a:srgbClr val="0000FF"/>
                </a:solidFill>
                <a:effectLst/>
                <a:latin typeface="Times New Roman"/>
              </a:rPr>
              <a:t>міста Кропивницького</a:t>
            </a:r>
            <a:endParaRPr lang="ru-RU" sz="3600" dirty="0">
              <a:solidFill>
                <a:srgbClr val="0000FF"/>
              </a:solidFill>
              <a:effectLst/>
            </a:endParaRPr>
          </a:p>
        </p:txBody>
      </p:sp>
      <p:graphicFrame>
        <p:nvGraphicFramePr>
          <p:cNvPr id="3" name="Group 1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702302"/>
              </p:ext>
            </p:extLst>
          </p:nvPr>
        </p:nvGraphicFramePr>
        <p:xfrm>
          <a:off x="755576" y="1916832"/>
          <a:ext cx="7848871" cy="411720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912767"/>
                <a:gridCol w="936104"/>
              </a:tblGrid>
              <a:tr h="8084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Заклади</a:t>
                      </a:r>
                      <a:endParaRPr kumimoji="0" lang="uk-UA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714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2024</a:t>
                      </a:r>
                      <a:endParaRPr kumimoji="0" lang="uk-UA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714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370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КНП «Поліклінічне об’єднання» </a:t>
                      </a:r>
                      <a:r>
                        <a:rPr lang="uk-UA" sz="1600" dirty="0" smtClean="0">
                          <a:effectLst/>
                        </a:rPr>
                        <a:t>МР м. </a:t>
                      </a:r>
                      <a:r>
                        <a:rPr lang="uk-UA" sz="1600" dirty="0">
                          <a:effectLst/>
                        </a:rPr>
                        <a:t>Кропивницького»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+mn-lt"/>
                          <a:ea typeface="+mn-ea"/>
                        </a:rPr>
                        <a:t>45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КНП «Центральна міська лікарня» </a:t>
                      </a:r>
                      <a:r>
                        <a:rPr lang="uk-UA" sz="1600" dirty="0" smtClean="0">
                          <a:effectLst/>
                        </a:rPr>
                        <a:t>МР м. </a:t>
                      </a:r>
                      <a:r>
                        <a:rPr lang="uk-UA" sz="1600" dirty="0">
                          <a:effectLst/>
                        </a:rPr>
                        <a:t>Кропивницького»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+mn-lt"/>
                          <a:ea typeface="+mn-ea"/>
                        </a:rPr>
                        <a:t>63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8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КНП </a:t>
                      </a:r>
                      <a:r>
                        <a:rPr lang="uk-UA" sz="1600" dirty="0" smtClean="0">
                          <a:effectLst/>
                        </a:rPr>
                        <a:t>«МЛШМД» МР м.Кропивницького</a:t>
                      </a:r>
                      <a:r>
                        <a:rPr lang="uk-UA" sz="1600" dirty="0">
                          <a:effectLst/>
                        </a:rPr>
                        <a:t>»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+mn-lt"/>
                          <a:ea typeface="+mn-ea"/>
                        </a:rPr>
                        <a:t>38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КНП «Дитяча міська лікарня» Міської ради міста Кропивницького»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+mn-lt"/>
                          <a:ea typeface="+mn-ea"/>
                        </a:rPr>
                        <a:t>8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4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КНП </a:t>
                      </a:r>
                      <a:r>
                        <a:rPr lang="uk-UA" sz="1600" dirty="0" smtClean="0">
                          <a:effectLst/>
                        </a:rPr>
                        <a:t>«АЗП-СМ» МР міста </a:t>
                      </a:r>
                      <a:r>
                        <a:rPr lang="uk-UA" sz="1600" dirty="0">
                          <a:effectLst/>
                        </a:rPr>
                        <a:t>Кропивницького»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4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КНП </a:t>
                      </a:r>
                      <a:r>
                        <a:rPr lang="uk-UA" sz="1600" dirty="0" smtClean="0">
                          <a:effectLst/>
                        </a:rPr>
                        <a:t>«ЦПМСД № 1» МР міста </a:t>
                      </a:r>
                      <a:r>
                        <a:rPr lang="uk-UA" sz="1600" dirty="0">
                          <a:effectLst/>
                        </a:rPr>
                        <a:t>Кропивницького»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+mn-lt"/>
                          <a:ea typeface="+mn-ea"/>
                        </a:rPr>
                        <a:t>30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КНП </a:t>
                      </a:r>
                      <a:r>
                        <a:rPr lang="uk-UA" sz="1600" dirty="0" smtClean="0">
                          <a:effectLst/>
                        </a:rPr>
                        <a:t>«ЦПМСД №2» МР міста </a:t>
                      </a:r>
                      <a:r>
                        <a:rPr lang="uk-UA" sz="1600" dirty="0">
                          <a:effectLst/>
                        </a:rPr>
                        <a:t>Кропивницького»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+mn-lt"/>
                          <a:ea typeface="+mn-ea"/>
                        </a:rPr>
                        <a:t>25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Без закладу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</a:rPr>
                        <a:t>48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1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Всього: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+mn-lt"/>
                          <a:ea typeface="+mn-ea"/>
                        </a:rPr>
                        <a:t>259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170" name="Picture 2" descr="E:\Мои документы\Downloads\Semei--nyii---vra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2086"/>
            <a:ext cx="1828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75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359287" y="1052736"/>
            <a:ext cx="6041852" cy="18288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uk-UA" sz="3600" dirty="0">
                <a:solidFill>
                  <a:schemeClr val="bg1"/>
                </a:solidFill>
                <a:effectLst/>
                <a:latin typeface="+mn-lt"/>
              </a:rPr>
              <a:t>Виконання бюджету</a:t>
            </a:r>
          </a:p>
          <a:p>
            <a:pPr>
              <a:spcBef>
                <a:spcPct val="20000"/>
              </a:spcBef>
              <a:defRPr/>
            </a:pPr>
            <a:r>
              <a:rPr lang="uk-UA" sz="3600" dirty="0" smtClean="0">
                <a:solidFill>
                  <a:schemeClr val="bg1"/>
                </a:solidFill>
                <a:effectLst/>
                <a:latin typeface="+mn-lt"/>
              </a:rPr>
              <a:t>9 місяців 2024 </a:t>
            </a:r>
            <a:r>
              <a:rPr lang="uk-UA" sz="3600" dirty="0">
                <a:solidFill>
                  <a:schemeClr val="bg1"/>
                </a:solidFill>
                <a:effectLst/>
                <a:latin typeface="+mn-lt"/>
              </a:rPr>
              <a:t>рік</a:t>
            </a:r>
          </a:p>
        </p:txBody>
      </p:sp>
      <p:pic>
        <p:nvPicPr>
          <p:cNvPr id="4" name="Picture 3" descr="E:\Мои документы\Downloads\IMG_31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854126"/>
            <a:ext cx="3096344" cy="185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:\Мои документы\Downloads\fr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48" y="3969088"/>
            <a:ext cx="2855812" cy="183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артинки по запросу зарплата у медиков в 2017 год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76" y="4862451"/>
            <a:ext cx="2552463" cy="143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Мои документы\Downloads\vz26-27_Страница_01_Изображение_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55" y="3016521"/>
            <a:ext cx="2052731" cy="190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041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859" y="4788885"/>
            <a:ext cx="2216699" cy="174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3855" y="196105"/>
            <a:ext cx="9157855" cy="201799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uk-UA" sz="2800" b="1" dirty="0">
                <a:solidFill>
                  <a:sysClr val="windowText" lastClr="000000"/>
                </a:solidFill>
              </a:rPr>
              <a:t>Станом на 01 </a:t>
            </a:r>
            <a:r>
              <a:rPr lang="uk-UA" sz="2800" b="1" dirty="0" smtClean="0">
                <a:solidFill>
                  <a:sysClr val="windowText" lastClr="000000"/>
                </a:solidFill>
              </a:rPr>
              <a:t>жовтня 2024 </a:t>
            </a:r>
            <a:r>
              <a:rPr lang="uk-UA" sz="2800" b="1" dirty="0">
                <a:solidFill>
                  <a:sysClr val="windowText" lastClr="000000"/>
                </a:solidFill>
              </a:rPr>
              <a:t>року на галузь «Охорона здоров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/>
              </a:rPr>
              <a:t>’</a:t>
            </a:r>
            <a:r>
              <a:rPr lang="uk-UA" sz="2800" b="1" dirty="0">
                <a:solidFill>
                  <a:sysClr val="windowText" lastClr="000000"/>
                </a:solidFill>
              </a:rPr>
              <a:t>я» м</a:t>
            </a:r>
            <a:r>
              <a:rPr lang="uk-UA" sz="2800" b="1" dirty="0" smtClean="0">
                <a:solidFill>
                  <a:sysClr val="windowText" lastClr="000000"/>
                </a:solidFill>
              </a:rPr>
              <a:t>. Кропивницького </a:t>
            </a:r>
            <a:r>
              <a:rPr lang="uk-UA" sz="2800" b="1" dirty="0">
                <a:solidFill>
                  <a:sysClr val="windowText" lastClr="000000"/>
                </a:solidFill>
              </a:rPr>
              <a:t>на </a:t>
            </a:r>
            <a:r>
              <a:rPr lang="uk-UA" sz="2800" b="1" dirty="0" smtClean="0">
                <a:solidFill>
                  <a:sysClr val="windowText" lastClr="000000"/>
                </a:solidFill>
              </a:rPr>
              <a:t>2023 </a:t>
            </a:r>
            <a:r>
              <a:rPr lang="uk-UA" sz="2800" b="1" dirty="0">
                <a:solidFill>
                  <a:sysClr val="windowText" lastClr="000000"/>
                </a:solidFill>
              </a:rPr>
              <a:t>рік по загальному фонду затверджено з усіма уточненнями обсяг видатків у сумі </a:t>
            </a:r>
            <a:r>
              <a:rPr lang="uk-UA" sz="2800" b="1" u="sng" dirty="0" smtClean="0">
                <a:solidFill>
                  <a:srgbClr val="C00000"/>
                </a:solidFill>
              </a:rPr>
              <a:t>95 076,4 </a:t>
            </a:r>
            <a:r>
              <a:rPr lang="uk-UA" sz="2800" b="1" dirty="0" err="1" smtClean="0">
                <a:solidFill>
                  <a:schemeClr val="bg1"/>
                </a:solidFill>
              </a:rPr>
              <a:t>т</a:t>
            </a:r>
            <a:r>
              <a:rPr lang="uk-UA" sz="2800" b="1" dirty="0" err="1" smtClean="0">
                <a:solidFill>
                  <a:sysClr val="windowText" lastClr="000000"/>
                </a:solidFill>
              </a:rPr>
              <a:t>ис.грн</a:t>
            </a:r>
            <a:r>
              <a:rPr lang="uk-UA" sz="2800" b="1" dirty="0">
                <a:solidFill>
                  <a:sysClr val="windowText" lastClr="000000"/>
                </a:solidFill>
              </a:rPr>
              <a:t>. у т.ч.:</a:t>
            </a:r>
          </a:p>
          <a:p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762" y="2276872"/>
            <a:ext cx="9102000" cy="309634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242543" y="2315747"/>
            <a:ext cx="9149101" cy="106924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r>
              <a:rPr lang="uk-UA" sz="3000" b="1" dirty="0" smtClean="0">
                <a:solidFill>
                  <a:schemeClr val="accent6">
                    <a:lumMod val="50000"/>
                  </a:schemeClr>
                </a:solidFill>
              </a:rPr>
              <a:t>кошти Кропивницької міської територіальної </a:t>
            </a:r>
            <a:r>
              <a:rPr lang="uk-UA" sz="3000" b="1" dirty="0" err="1" smtClean="0">
                <a:solidFill>
                  <a:schemeClr val="accent6">
                    <a:lumMod val="50000"/>
                  </a:schemeClr>
                </a:solidFill>
              </a:rPr>
              <a:t>громадиу</a:t>
            </a:r>
            <a:r>
              <a:rPr lang="uk-UA" sz="3000" b="1" dirty="0" smtClean="0">
                <a:solidFill>
                  <a:schemeClr val="accent6">
                    <a:lumMod val="50000"/>
                  </a:schemeClr>
                </a:solidFill>
              </a:rPr>
              <a:t> сумі </a:t>
            </a:r>
            <a:r>
              <a:rPr lang="uk-UA" sz="3200" b="1" u="sng" dirty="0" smtClean="0">
                <a:solidFill>
                  <a:srgbClr val="C00000"/>
                </a:solidFill>
              </a:rPr>
              <a:t>95 076,4 </a:t>
            </a:r>
            <a:r>
              <a:rPr lang="uk-UA" sz="3000" b="1" dirty="0" err="1" smtClean="0">
                <a:solidFill>
                  <a:schemeClr val="accent6">
                    <a:lumMod val="50000"/>
                  </a:schemeClr>
                </a:solidFill>
              </a:rPr>
              <a:t>тис.грн</a:t>
            </a:r>
            <a:r>
              <a:rPr lang="uk-UA" sz="3000" b="1" dirty="0" smtClean="0">
                <a:solidFill>
                  <a:schemeClr val="accent6">
                    <a:lumMod val="50000"/>
                  </a:schemeClr>
                </a:solidFill>
              </a:rPr>
              <a:t>.;</a:t>
            </a:r>
          </a:p>
        </p:txBody>
      </p:sp>
      <p:pic>
        <p:nvPicPr>
          <p:cNvPr id="12" name="Picture 5" descr="E:\Мои документы\Downloads\thumb_630943_news_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49506" y="4958012"/>
            <a:ext cx="2585054" cy="174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E:\Мои документы\Downloads\2b53ad6ffaee2cb96f90ed5dbf9ce3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064" y="4788885"/>
            <a:ext cx="2613984" cy="174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5"/>
          <p:cNvSpPr txBox="1">
            <a:spLocks/>
          </p:cNvSpPr>
          <p:nvPr/>
        </p:nvSpPr>
        <p:spPr>
          <a:xfrm>
            <a:off x="124375" y="3380405"/>
            <a:ext cx="8964488" cy="10760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2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На січень-вересень 2024 року затверджені призначення на загальну суму </a:t>
            </a:r>
            <a:r>
              <a:rPr lang="uk-UA" sz="28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63 709,2 </a:t>
            </a:r>
            <a:r>
              <a:rPr lang="uk-UA" sz="2200" dirty="0" err="1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тис.грн</a:t>
            </a:r>
            <a:r>
              <a:rPr lang="uk-UA" sz="22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.</a:t>
            </a:r>
            <a:endParaRPr lang="ru-RU" sz="2200" dirty="0">
              <a:ln w="5080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60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 noGrp="1"/>
          </p:cNvSpPr>
          <p:nvPr>
            <p:ph type="title"/>
          </p:nvPr>
        </p:nvSpPr>
        <p:spPr>
          <a:xfrm>
            <a:off x="17330" y="116632"/>
            <a:ext cx="9126670" cy="144016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2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Профінансовано  галузь охорони здоров'я м.Кропивницького за </a:t>
            </a:r>
            <a:br>
              <a:rPr lang="uk-UA" sz="22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</a:br>
            <a:r>
              <a:rPr lang="uk-UA" sz="2200" u="sng" dirty="0" smtClean="0">
                <a:ln w="50800"/>
                <a:solidFill>
                  <a:srgbClr val="0033CC"/>
                </a:solidFill>
                <a:effectLst/>
                <a:latin typeface="Times New Roman" pitchFamily="18" charset="0"/>
              </a:rPr>
              <a:t>9 місяців 2024 </a:t>
            </a:r>
            <a:r>
              <a:rPr lang="uk-UA" sz="2200" u="sng" dirty="0">
                <a:ln w="50800"/>
                <a:solidFill>
                  <a:srgbClr val="0033CC"/>
                </a:solidFill>
                <a:effectLst/>
                <a:latin typeface="Times New Roman" pitchFamily="18" charset="0"/>
              </a:rPr>
              <a:t>р</a:t>
            </a:r>
            <a:r>
              <a:rPr lang="uk-UA" sz="22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. на загальну суму </a:t>
            </a:r>
            <a:r>
              <a:rPr lang="uk-UA" sz="2200" u="sng" dirty="0" smtClean="0">
                <a:ln w="50800"/>
                <a:solidFill>
                  <a:srgbClr val="FF0000"/>
                </a:solidFill>
                <a:effectLst/>
                <a:latin typeface="Times New Roman" pitchFamily="18" charset="0"/>
              </a:rPr>
              <a:t>52 275,3 </a:t>
            </a:r>
            <a:r>
              <a:rPr lang="uk-UA" sz="2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тис</a:t>
            </a:r>
            <a:r>
              <a:rPr lang="uk-UA" sz="22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. грн., </a:t>
            </a:r>
            <a:br>
              <a:rPr lang="uk-UA" sz="22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</a:br>
            <a:r>
              <a:rPr lang="uk-UA" sz="22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що становить </a:t>
            </a:r>
            <a:r>
              <a:rPr lang="uk-UA" sz="2200" u="sng" dirty="0" smtClean="0">
                <a:ln w="50800"/>
                <a:solidFill>
                  <a:srgbClr val="FF0000"/>
                </a:solidFill>
                <a:effectLst/>
                <a:latin typeface="Times New Roman" pitchFamily="18" charset="0"/>
              </a:rPr>
              <a:t>82,1%</a:t>
            </a:r>
            <a:r>
              <a:rPr lang="uk-UA" sz="2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uk-UA" sz="22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до плану на </a:t>
            </a:r>
            <a:r>
              <a:rPr lang="uk-UA" sz="2200" u="sng" dirty="0" smtClean="0">
                <a:ln w="50800"/>
                <a:solidFill>
                  <a:srgbClr val="0033CC"/>
                </a:solidFill>
                <a:effectLst/>
                <a:latin typeface="Times New Roman" pitchFamily="18" charset="0"/>
              </a:rPr>
              <a:t>січень-вересень 2024 </a:t>
            </a:r>
            <a:r>
              <a:rPr lang="uk-UA" sz="2200" u="sng" dirty="0">
                <a:ln w="50800"/>
                <a:solidFill>
                  <a:srgbClr val="0033CC"/>
                </a:solidFill>
                <a:effectLst/>
                <a:latin typeface="Times New Roman" pitchFamily="18" charset="0"/>
              </a:rPr>
              <a:t>р. </a:t>
            </a:r>
            <a:endParaRPr lang="ru-RU" sz="2200" dirty="0">
              <a:ln w="50800"/>
              <a:solidFill>
                <a:schemeClr val="bg1">
                  <a:shade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0" y="1628800"/>
            <a:ext cx="9143999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200" dirty="0">
                <a:ln w="50800"/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</a:rPr>
              <a:t>З загальної суми профінансованих видатків загального фонду </a:t>
            </a:r>
            <a:br>
              <a:rPr lang="uk-UA" sz="2200" dirty="0">
                <a:ln w="50800"/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</a:rPr>
            </a:br>
            <a:r>
              <a:rPr lang="uk-UA" sz="2200" dirty="0">
                <a:ln w="50800"/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</a:rPr>
              <a:t>спрямовано на:</a:t>
            </a:r>
            <a:endParaRPr lang="ru-RU" sz="2200" dirty="0">
              <a:ln w="50800"/>
              <a:solidFill>
                <a:schemeClr val="bg1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-324544" y="2708920"/>
            <a:ext cx="9144000" cy="3672408"/>
          </a:xfrm>
          <a:prstGeom prst="rect">
            <a:avLst/>
          </a:prstGeom>
        </p:spPr>
        <p:txBody>
          <a:bodyPr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Font typeface="Wingdings" pitchFamily="2" charset="2"/>
              <a:buChar char="Ø"/>
            </a:pPr>
            <a:endParaRPr lang="uk-UA" sz="2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31539" y="2503383"/>
            <a:ext cx="8280920" cy="387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8890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оплату праці з нарахуваннями – 2 005,5 тис. грн (3,8 %);</a:t>
            </a:r>
            <a:endParaRPr lang="uk-UA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8890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придбання медикаментів та перев’язувальних матеріалів – </a:t>
            </a:r>
            <a:r>
              <a:rPr lang="uk-UA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929,5 тис. грн (11,4 %); </a:t>
            </a:r>
            <a:endParaRPr lang="uk-UA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8890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придбання </a:t>
            </a:r>
            <a:r>
              <a:rPr lang="uk-UA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продуктів харчування – 161,9 </a:t>
            </a:r>
            <a:r>
              <a:rPr lang="uk-UA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тис</a:t>
            </a:r>
            <a:r>
              <a:rPr lang="uk-UA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грн (0,3 %); </a:t>
            </a:r>
            <a:r>
              <a:rPr lang="uk-UA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оплату </a:t>
            </a:r>
            <a:r>
              <a:rPr lang="uk-UA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енергоносіїв та комунальних послуг – 32 684,1 тис. грн (62,9 %);    </a:t>
            </a:r>
            <a:endParaRPr lang="uk-UA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8890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відшкодування </a:t>
            </a:r>
            <a:r>
              <a:rPr lang="uk-UA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витрат, пов’язаних з відпуском лікарських засобів за рецептами лікарів безоплатно і на пільгових умовах громадянам, які мають на це право відповідно до законодавства та на пільгове зубопротезування – 6 637,5 тис. грн (12,8 %);</a:t>
            </a:r>
            <a:endParaRPr lang="uk-UA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8890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придбання предметів, матеріалів та інвентарю – 1 663,0 тис. грн (3,2 %);</a:t>
            </a:r>
            <a:endParaRPr lang="uk-UA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8890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оплату послуг (крім комунальних) – 2 689,4 тис. грн (5,2 %);</a:t>
            </a:r>
            <a:endParaRPr lang="uk-UA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8890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інші видатки (податки та збори) – 222,0 тис. грн (0,4 %).</a:t>
            </a:r>
            <a:endParaRPr lang="uk-UA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634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67084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400" dirty="0">
                <a:ln w="50800"/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</a:rPr>
              <a:t>По спеціальному фонду міського бюджету </a:t>
            </a:r>
            <a:br>
              <a:rPr lang="uk-UA" sz="2400" dirty="0">
                <a:ln w="50800"/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</a:rPr>
            </a:br>
            <a:r>
              <a:rPr lang="uk-UA" sz="2400" u="sng" dirty="0">
                <a:ln w="50800"/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</a:rPr>
              <a:t>(бюджет розвитку)</a:t>
            </a:r>
            <a:r>
              <a:rPr lang="uk-UA" sz="2400" dirty="0">
                <a:ln w="50800"/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</a:rPr>
              <a:t> на </a:t>
            </a:r>
            <a:r>
              <a:rPr lang="uk-UA" sz="2400" dirty="0" smtClean="0">
                <a:ln w="50800"/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</a:rPr>
              <a:t>2024 </a:t>
            </a:r>
            <a:r>
              <a:rPr lang="uk-UA" sz="2400" dirty="0">
                <a:ln w="50800"/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</a:rPr>
              <a:t>рік затверджено кошторисні призначення на загальну суму</a:t>
            </a:r>
            <a:r>
              <a:rPr lang="uk-UA" sz="2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uk-UA" sz="2400" dirty="0" smtClean="0">
                <a:ln w="50800"/>
                <a:solidFill>
                  <a:srgbClr val="FF0000"/>
                </a:solidFill>
                <a:effectLst/>
                <a:latin typeface="Times New Roman" pitchFamily="18" charset="0"/>
              </a:rPr>
              <a:t>83 366,8 </a:t>
            </a:r>
            <a:r>
              <a:rPr lang="uk-UA" sz="2400" dirty="0" err="1" smtClean="0">
                <a:ln w="50800"/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</a:rPr>
              <a:t>тис.грн</a:t>
            </a:r>
            <a:r>
              <a:rPr lang="uk-UA" sz="2400" dirty="0">
                <a:ln w="50800"/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</a:rPr>
              <a:t>.</a:t>
            </a:r>
            <a:r>
              <a:rPr lang="uk-UA" sz="2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 </a:t>
            </a:r>
            <a:endParaRPr lang="ru-RU" sz="240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-108520" y="1196752"/>
            <a:ext cx="9252520" cy="5544616"/>
          </a:xfrm>
          <a:prstGeom prst="rect">
            <a:avLst/>
          </a:prstGeom>
        </p:spPr>
        <p:txBody>
          <a:bodyPr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lvl="0" indent="0">
              <a:buClr>
                <a:srgbClr val="C00000"/>
              </a:buClr>
              <a:buSzPct val="100000"/>
              <a:buNone/>
            </a:pPr>
            <a:r>
              <a:rPr lang="uk-UA" sz="2400" b="1" u="sng" dirty="0">
                <a:solidFill>
                  <a:srgbClr val="800000"/>
                </a:solidFill>
              </a:rPr>
              <a:t>На </a:t>
            </a:r>
            <a:r>
              <a:rPr lang="uk-UA" sz="2400" b="1" u="sng" dirty="0" smtClean="0">
                <a:solidFill>
                  <a:srgbClr val="800000"/>
                </a:solidFill>
              </a:rPr>
              <a:t>січень-вересень 2024 </a:t>
            </a:r>
            <a:r>
              <a:rPr lang="uk-UA" sz="2400" b="1" u="sng" dirty="0">
                <a:solidFill>
                  <a:srgbClr val="800000"/>
                </a:solidFill>
              </a:rPr>
              <a:t>року затверджені планові  призначення по бюджету розвитку у сумі  </a:t>
            </a:r>
            <a:r>
              <a:rPr lang="uk-UA" sz="2400" b="1" dirty="0">
                <a:solidFill>
                  <a:srgbClr val="800000"/>
                </a:solidFill>
              </a:rPr>
              <a:t> </a:t>
            </a:r>
            <a:r>
              <a:rPr lang="uk-UA" sz="2400" b="1" u="sng" dirty="0" smtClean="0">
                <a:solidFill>
                  <a:srgbClr val="FF0000"/>
                </a:solidFill>
              </a:rPr>
              <a:t>53 786,8 </a:t>
            </a:r>
            <a:r>
              <a:rPr lang="uk-UA" sz="2400" b="1" dirty="0" smtClean="0">
                <a:solidFill>
                  <a:srgbClr val="800000"/>
                </a:solidFill>
              </a:rPr>
              <a:t>тис.грн</a:t>
            </a:r>
            <a:r>
              <a:rPr lang="uk-UA" sz="2400" b="1" dirty="0">
                <a:solidFill>
                  <a:srgbClr val="800000"/>
                </a:solidFill>
              </a:rPr>
              <a:t>.</a:t>
            </a:r>
          </a:p>
          <a:p>
            <a:pPr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uk-UA" sz="2400" b="1" dirty="0">
                <a:solidFill>
                  <a:srgbClr val="000099"/>
                </a:solidFill>
              </a:rPr>
              <a:t>профінансовано </a:t>
            </a:r>
            <a:r>
              <a:rPr lang="uk-UA" sz="2400" b="1" dirty="0" smtClean="0">
                <a:solidFill>
                  <a:srgbClr val="000099"/>
                </a:solidFill>
              </a:rPr>
              <a:t>у </a:t>
            </a:r>
            <a:r>
              <a:rPr lang="uk-UA" sz="2400" b="1" dirty="0">
                <a:solidFill>
                  <a:srgbClr val="000099"/>
                </a:solidFill>
              </a:rPr>
              <a:t>сумі  </a:t>
            </a:r>
            <a:r>
              <a:rPr lang="uk-UA" sz="2400" b="1" u="sng" dirty="0" smtClean="0">
                <a:solidFill>
                  <a:srgbClr val="FF0000"/>
                </a:solidFill>
              </a:rPr>
              <a:t>28 709,6 </a:t>
            </a:r>
            <a:r>
              <a:rPr lang="uk-UA" sz="2400" b="1" dirty="0" smtClean="0">
                <a:solidFill>
                  <a:srgbClr val="000099"/>
                </a:solidFill>
              </a:rPr>
              <a:t>тис</a:t>
            </a:r>
            <a:r>
              <a:rPr lang="uk-UA" sz="2400" b="1" dirty="0">
                <a:solidFill>
                  <a:srgbClr val="000099"/>
                </a:solidFill>
              </a:rPr>
              <a:t>. грн.,  що </a:t>
            </a:r>
            <a:r>
              <a:rPr lang="uk-UA" sz="2400" b="1" u="sng" dirty="0">
                <a:solidFill>
                  <a:srgbClr val="000099"/>
                </a:solidFill>
              </a:rPr>
              <a:t>5</a:t>
            </a:r>
            <a:r>
              <a:rPr lang="uk-UA" sz="2400" b="1" u="sng" dirty="0" smtClean="0">
                <a:solidFill>
                  <a:srgbClr val="000099"/>
                </a:solidFill>
              </a:rPr>
              <a:t>3,4 </a:t>
            </a:r>
            <a:r>
              <a:rPr lang="uk-UA" sz="2400" b="1" u="sng" dirty="0">
                <a:solidFill>
                  <a:srgbClr val="000099"/>
                </a:solidFill>
              </a:rPr>
              <a:t>% </a:t>
            </a:r>
            <a:r>
              <a:rPr lang="uk-UA" sz="2400" b="1" dirty="0">
                <a:solidFill>
                  <a:srgbClr val="000099"/>
                </a:solidFill>
              </a:rPr>
              <a:t>  від  затверджених  планових  призначень на  </a:t>
            </a:r>
            <a:r>
              <a:rPr lang="uk-UA" sz="2400" b="1" u="sng" dirty="0" smtClean="0">
                <a:solidFill>
                  <a:srgbClr val="000099"/>
                </a:solidFill>
              </a:rPr>
              <a:t>9 місяців 2024 </a:t>
            </a:r>
            <a:r>
              <a:rPr lang="uk-UA" sz="2400" b="1" u="sng" dirty="0">
                <a:solidFill>
                  <a:srgbClr val="000099"/>
                </a:solidFill>
              </a:rPr>
              <a:t>року;</a:t>
            </a:r>
          </a:p>
          <a:p>
            <a:pPr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uk-UA" sz="2000" b="1" dirty="0" smtClean="0">
                <a:solidFill>
                  <a:srgbClr val="800000"/>
                </a:solidFill>
              </a:rPr>
              <a:t>Використано коштів по </a:t>
            </a:r>
            <a:r>
              <a:rPr lang="uk-UA" sz="2000" b="1" dirty="0">
                <a:solidFill>
                  <a:srgbClr val="800000"/>
                </a:solidFill>
              </a:rPr>
              <a:t>спеціальному фонду міського бюджету (бюджет розвитку) становлять – </a:t>
            </a:r>
            <a:r>
              <a:rPr lang="uk-UA" sz="2000" b="1" u="sng" dirty="0" smtClean="0">
                <a:solidFill>
                  <a:srgbClr val="FF0000"/>
                </a:solidFill>
              </a:rPr>
              <a:t>16 608,4</a:t>
            </a:r>
            <a:r>
              <a:rPr lang="uk-UA" sz="2000" b="1" u="sng" dirty="0" smtClean="0">
                <a:solidFill>
                  <a:srgbClr val="800000"/>
                </a:solidFill>
              </a:rPr>
              <a:t> </a:t>
            </a:r>
            <a:r>
              <a:rPr lang="uk-UA" sz="2000" b="1" dirty="0" smtClean="0">
                <a:solidFill>
                  <a:srgbClr val="800000"/>
                </a:solidFill>
              </a:rPr>
              <a:t>тис.грн</a:t>
            </a:r>
            <a:r>
              <a:rPr lang="uk-UA" sz="2000" b="1" dirty="0">
                <a:solidFill>
                  <a:srgbClr val="800000"/>
                </a:solidFill>
              </a:rPr>
              <a:t>., </a:t>
            </a:r>
            <a:r>
              <a:rPr lang="uk-UA" sz="2000" b="1" u="sng" dirty="0">
                <a:solidFill>
                  <a:srgbClr val="800000"/>
                </a:solidFill>
              </a:rPr>
              <a:t>придбано</a:t>
            </a:r>
            <a:r>
              <a:rPr lang="uk-UA" sz="2000" b="1" dirty="0" smtClean="0">
                <a:solidFill>
                  <a:srgbClr val="800000"/>
                </a:solidFill>
              </a:rPr>
              <a:t>:</a:t>
            </a:r>
          </a:p>
          <a:p>
            <a:pPr marR="88900"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1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аналізатор </a:t>
            </a:r>
            <a:r>
              <a:rPr lang="uk-UA" sz="1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гематологічного для </a:t>
            </a:r>
            <a:r>
              <a:rPr lang="uk-UA" sz="1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КНП «Міська </a:t>
            </a:r>
            <a:r>
              <a:rPr lang="uk-UA" sz="1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лікарня </a:t>
            </a:r>
            <a:r>
              <a:rPr lang="uk-UA" sz="1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швидкої медичної допомоги» </a:t>
            </a:r>
            <a:r>
              <a:rPr lang="uk-UA" sz="1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Кропивницької міської ради» - </a:t>
            </a:r>
            <a:r>
              <a:rPr lang="uk-UA" sz="1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1 100,0</a:t>
            </a:r>
            <a:r>
              <a:rPr lang="uk-UA" sz="1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тис. грн</a:t>
            </a:r>
            <a:r>
              <a:rPr lang="uk-UA" sz="1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uk-UA" sz="1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1800" spc="-1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медичне </a:t>
            </a:r>
            <a:r>
              <a:rPr lang="uk-UA" sz="1800" spc="-1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обладнання </a:t>
            </a:r>
            <a:r>
              <a:rPr lang="uk-UA" sz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укомплектування операційного блоку для </a:t>
            </a:r>
            <a:r>
              <a:rPr lang="uk-UA" sz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КНП </a:t>
            </a:r>
            <a:r>
              <a:rPr lang="uk-UA" sz="1800" spc="-1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«Міська </a:t>
            </a:r>
            <a:r>
              <a:rPr lang="uk-UA" sz="1800" spc="-1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лікарня швидкої медичної </a:t>
            </a:r>
            <a:r>
              <a:rPr lang="uk-UA" sz="1800" spc="-10" dirty="0" err="1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допомоги»КМР</a:t>
            </a:r>
            <a:r>
              <a:rPr lang="uk-UA" sz="1800" spc="-1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1800" spc="-1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загальну суму</a:t>
            </a:r>
            <a:r>
              <a:rPr lang="uk-UA" sz="1800" b="1" spc="-1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spc="-1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uk-UA" sz="1800" b="1" spc="-1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172,7 </a:t>
            </a:r>
            <a:r>
              <a:rPr lang="uk-UA" sz="1800" spc="-1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тис. грн</a:t>
            </a:r>
            <a:r>
              <a:rPr lang="uk-UA" sz="1800" spc="-1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800" b="1" dirty="0" smtClean="0">
              <a:solidFill>
                <a:schemeClr val="bg1"/>
              </a:solidFill>
            </a:endParaRPr>
          </a:p>
          <a:p>
            <a:r>
              <a:rPr lang="uk-UA" sz="1800" dirty="0">
                <a:solidFill>
                  <a:schemeClr val="bg1"/>
                </a:solidFill>
              </a:rPr>
              <a:t>капітальний ремонт </a:t>
            </a:r>
            <a:r>
              <a:rPr lang="uk-UA" sz="1800" dirty="0" err="1">
                <a:solidFill>
                  <a:schemeClr val="bg1"/>
                </a:solidFill>
              </a:rPr>
              <a:t>рентгенкабінету</a:t>
            </a:r>
            <a:r>
              <a:rPr lang="uk-UA" sz="1800" dirty="0">
                <a:solidFill>
                  <a:schemeClr val="bg1"/>
                </a:solidFill>
              </a:rPr>
              <a:t> за </a:t>
            </a:r>
            <a:r>
              <a:rPr lang="uk-UA" sz="1800" dirty="0" err="1">
                <a:solidFill>
                  <a:schemeClr val="bg1"/>
                </a:solidFill>
              </a:rPr>
              <a:t>адресою</a:t>
            </a:r>
            <a:r>
              <a:rPr lang="uk-UA" sz="1800" dirty="0">
                <a:solidFill>
                  <a:schemeClr val="bg1"/>
                </a:solidFill>
              </a:rPr>
              <a:t>: вул. </a:t>
            </a:r>
            <a:r>
              <a:rPr lang="uk-UA" sz="1800" dirty="0" err="1">
                <a:solidFill>
                  <a:schemeClr val="bg1"/>
                </a:solidFill>
              </a:rPr>
              <a:t>Салганні</a:t>
            </a:r>
            <a:r>
              <a:rPr lang="uk-UA" sz="1800" dirty="0">
                <a:solidFill>
                  <a:schemeClr val="bg1"/>
                </a:solidFill>
              </a:rPr>
              <a:t> піски, 14, м. Кропивницький </a:t>
            </a:r>
            <a:r>
              <a:rPr lang="uk-UA" sz="1800" dirty="0" smtClean="0">
                <a:solidFill>
                  <a:schemeClr val="bg1"/>
                </a:solidFill>
              </a:rPr>
              <a:t>(КНП «</a:t>
            </a:r>
            <a:r>
              <a:rPr lang="uk-UA" sz="1800" dirty="0">
                <a:solidFill>
                  <a:schemeClr val="bg1"/>
                </a:solidFill>
              </a:rPr>
              <a:t>Центральна міська лікарня» Кропивницької міської ради» - </a:t>
            </a:r>
            <a:r>
              <a:rPr lang="uk-UA" sz="1800" b="1" dirty="0">
                <a:solidFill>
                  <a:srgbClr val="FF0000"/>
                </a:solidFill>
              </a:rPr>
              <a:t>77,8</a:t>
            </a:r>
            <a:r>
              <a:rPr lang="uk-UA" sz="1800" dirty="0">
                <a:solidFill>
                  <a:schemeClr val="bg1"/>
                </a:solidFill>
              </a:rPr>
              <a:t> тис. грн.</a:t>
            </a:r>
          </a:p>
          <a:p>
            <a:pPr lvl="1">
              <a:buClr>
                <a:srgbClr val="C00000"/>
              </a:buClr>
              <a:buSzPct val="100000"/>
              <a:buFont typeface="Arial" pitchFamily="34" charset="0"/>
              <a:buChar char="•"/>
            </a:pPr>
            <a:endParaRPr lang="uk-UA" sz="1600" b="1" dirty="0" smtClean="0">
              <a:solidFill>
                <a:srgbClr val="0000CC"/>
              </a:solidFill>
            </a:endParaRPr>
          </a:p>
          <a:p>
            <a:pPr marL="585216" lvl="1" indent="0">
              <a:buClr>
                <a:srgbClr val="C00000"/>
              </a:buClr>
              <a:buSzPct val="100000"/>
              <a:buNone/>
            </a:pPr>
            <a:r>
              <a:rPr lang="uk-UA" sz="1600" b="1" dirty="0" smtClean="0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10" name="Picture 2" descr="E:\Мои документы\Downloads\48388943-Здоровье-и-медицина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583679"/>
            <a:ext cx="1930788" cy="127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37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210744"/>
            <a:ext cx="9144000" cy="1628800"/>
          </a:xfrm>
        </p:spPr>
        <p:txBody>
          <a:bodyPr>
            <a:normAutofit fontScale="90000"/>
          </a:bodyPr>
          <a:lstStyle/>
          <a:p>
            <a:r>
              <a:rPr lang="uk-UA" sz="6500" u="sng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Кадрова ситуація</a:t>
            </a:r>
            <a:r>
              <a:rPr lang="uk-UA" sz="65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5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>
                <a:ln w="6350"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latin typeface="Times New Roman"/>
              </a:rPr>
              <a:t>Число штатних посад всіх працівників </a:t>
            </a:r>
            <a:r>
              <a:rPr lang="uk-UA" sz="2400" b="1" dirty="0">
                <a:ln w="6350"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latin typeface="Times New Roman"/>
              </a:rPr>
              <a:t>– </a:t>
            </a:r>
            <a:r>
              <a:rPr lang="uk-UA" sz="2700" u="sng" dirty="0" smtClean="0">
                <a:solidFill>
                  <a:srgbClr val="0000FF"/>
                </a:solidFill>
                <a:effectLst/>
                <a:latin typeface="Times New Roman"/>
              </a:rPr>
              <a:t>2 840,75</a:t>
            </a:r>
            <a:r>
              <a:rPr lang="uk-UA" sz="2700" b="1" dirty="0" smtClean="0">
                <a:ln w="6350">
                  <a:noFill/>
                </a:ln>
                <a:solidFill>
                  <a:srgbClr val="0000FF"/>
                </a:solidFill>
                <a:effectLst/>
                <a:latin typeface="Times New Roman"/>
              </a:rPr>
              <a:t> </a:t>
            </a:r>
            <a:r>
              <a:rPr lang="uk-UA" sz="2700" b="1" dirty="0" smtClean="0">
                <a:ln w="6350">
                  <a:noFill/>
                </a:ln>
                <a:solidFill>
                  <a:schemeClr val="bg1"/>
                </a:solidFill>
                <a:effectLst/>
                <a:latin typeface="Times New Roman"/>
              </a:rPr>
              <a:t/>
            </a:r>
            <a:br>
              <a:rPr lang="uk-UA" sz="2700" b="1" dirty="0" smtClean="0">
                <a:ln w="6350">
                  <a:noFill/>
                </a:ln>
                <a:solidFill>
                  <a:schemeClr val="bg1"/>
                </a:solidFill>
                <a:effectLst/>
                <a:latin typeface="Times New Roman"/>
              </a:rPr>
            </a:br>
            <a:r>
              <a:rPr lang="uk-UA" sz="2700" dirty="0" smtClean="0">
                <a:solidFill>
                  <a:prstClr val="black">
                    <a:lumMod val="50000"/>
                  </a:prstClr>
                </a:solidFill>
                <a:effectLst/>
              </a:rPr>
              <a:t>в </a:t>
            </a:r>
            <a:r>
              <a:rPr lang="uk-UA" sz="2700" dirty="0">
                <a:solidFill>
                  <a:prstClr val="black">
                    <a:lumMod val="50000"/>
                  </a:prstClr>
                </a:solidFill>
                <a:effectLst/>
              </a:rPr>
              <a:t>минулому році – </a:t>
            </a:r>
            <a:r>
              <a:rPr lang="uk-UA" sz="2000" b="1" dirty="0">
                <a:ln w="6350"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latin typeface="Times New Roman"/>
              </a:rPr>
              <a:t> </a:t>
            </a:r>
            <a:r>
              <a:rPr lang="uk-UA" sz="2700" u="sng" dirty="0">
                <a:solidFill>
                  <a:srgbClr val="0000FF"/>
                </a:solidFill>
                <a:effectLst/>
                <a:latin typeface="Times New Roman"/>
              </a:rPr>
              <a:t>3 044,75</a:t>
            </a:r>
            <a:r>
              <a:rPr lang="uk-UA" sz="2700" dirty="0">
                <a:solidFill>
                  <a:srgbClr val="0000FF"/>
                </a:solidFill>
                <a:effectLst/>
                <a:latin typeface="Times New Roman"/>
              </a:rPr>
              <a:t> </a:t>
            </a:r>
            <a:r>
              <a:rPr lang="uk-UA" sz="2700" b="1" u="sng" dirty="0">
                <a:ln w="6350"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  <a:t/>
            </a:r>
            <a:br>
              <a:rPr lang="uk-UA" sz="2700" b="1" u="sng" dirty="0">
                <a:ln w="6350"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</a:br>
            <a:endParaRPr lang="ru-RU" sz="2700" u="sng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174348" y="1667238"/>
            <a:ext cx="3779912" cy="1224136"/>
          </a:xfrm>
        </p:spPr>
        <p:txBody>
          <a:bodyPr>
            <a:noAutofit/>
          </a:bodyPr>
          <a:lstStyle/>
          <a:p>
            <a:pPr lvl="0" algn="ctr" eaLnBrk="0" fontAlgn="base" hangingPunct="0">
              <a:spcAft>
                <a:spcPct val="0"/>
              </a:spcAft>
              <a:buClr>
                <a:srgbClr val="31B6FD"/>
              </a:buClr>
              <a:buSzPct val="100000"/>
            </a:pPr>
            <a:r>
              <a:rPr lang="uk-UA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Забезпеченість медичними працівниками населення </a:t>
            </a:r>
          </a:p>
          <a:p>
            <a:pPr lvl="0" algn="ctr" eaLnBrk="0" fontAlgn="base" hangingPunct="0">
              <a:spcAft>
                <a:spcPct val="0"/>
              </a:spcAft>
              <a:buClr>
                <a:srgbClr val="31B6FD"/>
              </a:buClr>
              <a:buSzPct val="100000"/>
            </a:pPr>
            <a:r>
              <a:rPr lang="uk-UA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(на </a:t>
            </a:r>
            <a:r>
              <a:rPr lang="uk-UA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uk-UA" sz="1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тис.нас</a:t>
            </a:r>
            <a:r>
              <a:rPr lang="uk-UA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755576" y="1797980"/>
            <a:ext cx="3312368" cy="59774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Число фізичних осіб медичних працівників</a:t>
            </a:r>
            <a:endParaRPr lang="ru-RU" sz="2000" b="1" dirty="0">
              <a:solidFill>
                <a:srgbClr val="000099"/>
              </a:solidFill>
            </a:endParaRPr>
          </a:p>
        </p:txBody>
      </p:sp>
      <p:graphicFrame>
        <p:nvGraphicFramePr>
          <p:cNvPr id="14" name="Объект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78048657"/>
              </p:ext>
            </p:extLst>
          </p:nvPr>
        </p:nvGraphicFramePr>
        <p:xfrm>
          <a:off x="4286333" y="2885384"/>
          <a:ext cx="4857667" cy="40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318881"/>
              </p:ext>
            </p:extLst>
          </p:nvPr>
        </p:nvGraphicFramePr>
        <p:xfrm>
          <a:off x="-108520" y="2572187"/>
          <a:ext cx="5040560" cy="411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468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9259" y="1161053"/>
            <a:ext cx="8229600" cy="1015663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>
                <a:alpha val="83136"/>
              </a:schemeClr>
            </a:solidFill>
            <a:miter lim="800000"/>
            <a:headEnd/>
            <a:tailEnd/>
          </a:ln>
        </p:spPr>
        <p:txBody>
          <a:bodyPr vert="horz"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dirty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Закладами та підприємствами галузі охорони здоров</a:t>
            </a:r>
            <a:r>
              <a:rPr lang="en-US" sz="2000" dirty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’</a:t>
            </a:r>
            <a:r>
              <a:rPr lang="uk-UA" sz="2000" dirty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я м.Кропивницького </a:t>
            </a:r>
            <a:r>
              <a:rPr lang="uk-UA" sz="2000" u="sng" dirty="0">
                <a:ln w="50800"/>
                <a:solidFill>
                  <a:srgbClr val="800000"/>
                </a:solidFill>
                <a:effectLst/>
                <a:latin typeface="Times New Roman" pitchFamily="18" charset="0"/>
              </a:rPr>
              <a:t>використано </a:t>
            </a:r>
            <a:r>
              <a:rPr lang="uk-UA" sz="2000" dirty="0">
                <a:ln w="50800"/>
                <a:solidFill>
                  <a:srgbClr val="800000"/>
                </a:solidFill>
                <a:effectLst/>
                <a:latin typeface="Times New Roman" pitchFamily="18" charset="0"/>
              </a:rPr>
              <a:t> </a:t>
            </a:r>
            <a:r>
              <a:rPr lang="uk-UA" sz="2000" dirty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коштів </a:t>
            </a:r>
            <a:r>
              <a:rPr lang="uk-UA" sz="20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НСЗУ на </a:t>
            </a:r>
            <a:r>
              <a:rPr lang="uk-UA" sz="2000" dirty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загальну суму – </a:t>
            </a:r>
            <a:r>
              <a:rPr lang="uk-UA" sz="2000" u="sng" dirty="0" smtClean="0">
                <a:ln w="50800"/>
                <a:solidFill>
                  <a:srgbClr val="FF0000"/>
                </a:solidFill>
                <a:effectLst/>
                <a:latin typeface="Times New Roman" pitchFamily="18" charset="0"/>
              </a:rPr>
              <a:t>563 550,5 </a:t>
            </a:r>
            <a:r>
              <a:rPr lang="uk-UA" sz="2000" dirty="0" err="1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тис.грн</a:t>
            </a:r>
            <a:r>
              <a:rPr lang="uk-UA" sz="2000" dirty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.</a:t>
            </a:r>
            <a:endParaRPr lang="ru-RU" sz="2000" dirty="0">
              <a:ln w="50800"/>
              <a:solidFill>
                <a:schemeClr val="bg1"/>
              </a:solidFill>
              <a:effectLst/>
            </a:endParaRP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0" y="34366"/>
            <a:ext cx="9119280" cy="1107996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>
                <a:alpha val="83136"/>
              </a:schemeClr>
            </a:solidFill>
            <a:miter lim="800000"/>
            <a:headEnd/>
            <a:tailEnd/>
          </a:ln>
        </p:spPr>
        <p:txBody>
          <a:bodyPr vert="horz"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200" dirty="0">
                <a:ln w="50800"/>
                <a:solidFill>
                  <a:srgbClr val="0000CC"/>
                </a:solidFill>
                <a:effectLst/>
                <a:latin typeface="Times New Roman" pitchFamily="18" charset="0"/>
              </a:rPr>
              <a:t>За</a:t>
            </a:r>
            <a:r>
              <a:rPr lang="uk-UA" sz="2200" dirty="0">
                <a:ln w="50800"/>
                <a:solidFill>
                  <a:srgbClr val="800000"/>
                </a:solidFill>
                <a:effectLst/>
                <a:latin typeface="Times New Roman" pitchFamily="18" charset="0"/>
              </a:rPr>
              <a:t> </a:t>
            </a:r>
            <a:r>
              <a:rPr lang="uk-UA" sz="2200" dirty="0" smtClean="0">
                <a:ln w="50800"/>
                <a:solidFill>
                  <a:srgbClr val="800000"/>
                </a:solidFill>
                <a:effectLst/>
                <a:latin typeface="Times New Roman" pitchFamily="18" charset="0"/>
              </a:rPr>
              <a:t>9 місяців 2024 </a:t>
            </a:r>
            <a:r>
              <a:rPr lang="uk-UA" sz="2200" dirty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року до комунальних некомерційних </a:t>
            </a:r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підприємств галузі </a:t>
            </a:r>
            <a:r>
              <a:rPr lang="uk-UA" sz="2200" dirty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охорони здоров</a:t>
            </a:r>
            <a:r>
              <a:rPr lang="en-US" sz="2200" dirty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’</a:t>
            </a:r>
            <a:r>
              <a:rPr lang="uk-UA" sz="2200" dirty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я м.Кропивницького </a:t>
            </a:r>
            <a:r>
              <a:rPr lang="uk-UA" sz="2200" u="sng" dirty="0">
                <a:ln w="50800"/>
                <a:solidFill>
                  <a:srgbClr val="800000"/>
                </a:solidFill>
                <a:effectLst/>
                <a:latin typeface="Times New Roman" pitchFamily="18" charset="0"/>
              </a:rPr>
              <a:t>надійшло</a:t>
            </a:r>
            <a:r>
              <a:rPr lang="uk-UA" sz="2200" dirty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від НСЗУ на загальну суму </a:t>
            </a:r>
            <a:r>
              <a:rPr lang="uk-UA" sz="2200" dirty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– </a:t>
            </a:r>
            <a:r>
              <a:rPr lang="uk-UA" sz="2200" u="sng" dirty="0" smtClean="0">
                <a:ln w="50800"/>
                <a:solidFill>
                  <a:srgbClr val="FF0000"/>
                </a:solidFill>
                <a:effectLst/>
                <a:latin typeface="Times New Roman" pitchFamily="18" charset="0"/>
              </a:rPr>
              <a:t>505 728,2 </a:t>
            </a:r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тис.грн</a:t>
            </a:r>
            <a:r>
              <a:rPr lang="uk-UA" sz="2200" dirty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.</a:t>
            </a:r>
            <a:endParaRPr lang="ru-RU" sz="2200" dirty="0">
              <a:ln w="50800"/>
              <a:solidFill>
                <a:srgbClr val="0000FF"/>
              </a:solidFill>
              <a:effectLst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-45414" y="2293348"/>
            <a:ext cx="9164694" cy="456465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ClrTx/>
              <a:buNone/>
            </a:pPr>
            <a:r>
              <a:rPr lang="uk-UA" sz="2900" b="1" u="sng" dirty="0">
                <a:solidFill>
                  <a:srgbClr val="800000"/>
                </a:solidFill>
              </a:rPr>
              <a:t>Із загальної суми по </a:t>
            </a:r>
            <a:r>
              <a:rPr lang="uk-UA" sz="2900" b="1" u="sng" dirty="0" err="1">
                <a:solidFill>
                  <a:srgbClr val="800000"/>
                </a:solidFill>
              </a:rPr>
              <a:t>спец.фонду</a:t>
            </a:r>
            <a:r>
              <a:rPr lang="uk-UA" sz="2900" b="1" u="sng" dirty="0">
                <a:solidFill>
                  <a:srgbClr val="800000"/>
                </a:solidFill>
              </a:rPr>
              <a:t> (власні надходження) </a:t>
            </a:r>
            <a:r>
              <a:rPr lang="uk-UA" sz="2900" b="1" u="sng" dirty="0" smtClean="0">
                <a:solidFill>
                  <a:srgbClr val="800000"/>
                </a:solidFill>
              </a:rPr>
              <a:t>спрямовано </a:t>
            </a:r>
            <a:r>
              <a:rPr lang="uk-UA" sz="2900" b="1" u="sng" dirty="0">
                <a:solidFill>
                  <a:srgbClr val="800000"/>
                </a:solidFill>
              </a:rPr>
              <a:t>на :</a:t>
            </a:r>
            <a:endParaRPr lang="ru-RU" sz="2900" b="1" u="sng" dirty="0">
              <a:solidFill>
                <a:srgbClr val="800000"/>
              </a:solidFill>
            </a:endParaRPr>
          </a:p>
          <a:p>
            <a:pPr marR="88900"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26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оплату праці з нарахуваннями – 464 674,1 тис. грн (82,4 %);</a:t>
            </a:r>
            <a:endParaRPr lang="uk-UA" sz="26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0"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26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придбання медикаментів та перев’язувальних матеріалів – 49 850,9  тис. грн (8,8 %); </a:t>
            </a:r>
            <a:endParaRPr lang="uk-UA" sz="26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0"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26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придбання продуктів харчування – 5 164,5  тис. грн (0,9 %); </a:t>
            </a:r>
            <a:endParaRPr lang="uk-UA" sz="2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0"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26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оплату енергоносіїв та комунальних послуг – 139,8 тис грн;   </a:t>
            </a:r>
            <a:endParaRPr lang="uk-UA" sz="26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0"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26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придбання предметів, матеріалів та інвентарю – 8 780,7 тис. грн (1,6 %); </a:t>
            </a:r>
            <a:endParaRPr lang="uk-UA" sz="26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0"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26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оплату послуг (крім комунальних) – 12 199,7 тис. грн (2,2 %);</a:t>
            </a:r>
            <a:endParaRPr lang="uk-UA" sz="26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0"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26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інші видатки (податки та збори) – 489,0 тис. грн (0,1%);</a:t>
            </a:r>
            <a:endParaRPr lang="uk-UA" sz="26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0"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26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навчання  персоналу – 172,1 тис. грн; </a:t>
            </a:r>
            <a:endParaRPr lang="uk-UA" sz="26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0" indent="15240" algn="just">
              <a:lnSpc>
                <a:spcPct val="115000"/>
              </a:lnSpc>
              <a:spcAft>
                <a:spcPts val="0"/>
              </a:spcAft>
            </a:pPr>
            <a:r>
              <a:rPr lang="uk-UA" sz="26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виплату пенсій і допомоги (відшкодування Пенсійному фонду виплат по пільгових пенсіях при достроковому виході на пенсію) – 1 188,8 тис. грн (0,2 %);   </a:t>
            </a:r>
            <a:endParaRPr lang="uk-UA" sz="26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0"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26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страхування працівників – 14,3 тис. грн;</a:t>
            </a:r>
            <a:endParaRPr lang="uk-UA" sz="26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0"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26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придбання обладнання і предметів довготривалого користування – 18 871,9 тис. грн (3,4 %).</a:t>
            </a:r>
            <a:endParaRPr lang="uk-UA" sz="26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0"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26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реконструкція та реставрація – 554,7 тис. грн (0,1%);</a:t>
            </a:r>
            <a:endParaRPr lang="uk-UA" sz="26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0"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26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капітальний ремонт – 550,0 тис. грн (0,1 %).</a:t>
            </a:r>
            <a:endParaRPr lang="uk-UA" sz="2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0"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26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капітальне будівництво – 900,0 тис. грн (0,2 %).</a:t>
            </a:r>
            <a:endParaRPr lang="uk-UA" sz="26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endParaRPr lang="uk-UA" sz="1800" b="1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endParaRPr lang="uk-UA" sz="2000" b="1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endParaRPr lang="uk-UA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5" descr="E:\Мои документы\Downloads\images (10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26850"/>
            <a:ext cx="2150635" cy="143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485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491795"/>
              </p:ext>
            </p:extLst>
          </p:nvPr>
        </p:nvGraphicFramePr>
        <p:xfrm>
          <a:off x="-24923" y="11701"/>
          <a:ext cx="9144000" cy="237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2617" y="2146509"/>
            <a:ext cx="8928991" cy="45486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chemeClr val="bg1"/>
                </a:solidFill>
              </a:rPr>
              <a:t>безоплатного та пільгового відпуску лікарських засобів за рецептами лікарів у разі амбулаторного лікування окремих груп населення та за певними категоріями захворювань, у тому числі учасників бойових дій в АТО/ООС у зв’язку з військовою агресією російської федерації проти України  та членів  їх сімей – 5 446,0  тис. грн;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chemeClr val="bg1"/>
                </a:solidFill>
              </a:rPr>
              <a:t>дітей віком  від 3-х років, хворих на </a:t>
            </a:r>
            <a:r>
              <a:rPr lang="uk-UA" sz="1400" dirty="0" err="1">
                <a:solidFill>
                  <a:schemeClr val="bg1"/>
                </a:solidFill>
              </a:rPr>
              <a:t>фенілкетонурію</a:t>
            </a:r>
            <a:r>
              <a:rPr lang="uk-UA" sz="1400" dirty="0">
                <a:solidFill>
                  <a:schemeClr val="bg1"/>
                </a:solidFill>
              </a:rPr>
              <a:t>, препаратами дієтичного харчування – 1 064,5 тис. грн;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chemeClr val="bg1"/>
                </a:solidFill>
              </a:rPr>
              <a:t>дітей з інвалідністю  медичними виробами (підгузками та ін.)  – 639,3 тис. грн;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chemeClr val="bg1"/>
                </a:solidFill>
              </a:rPr>
              <a:t>осіб з інвалідністю медичними виробами (кало-, сечоприймачами та ін.) -  2 232,3 тис. грн;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chemeClr val="bg1"/>
                </a:solidFill>
              </a:rPr>
              <a:t>пільгових категорій населення безкоштовним зубопротезуванням та лікуванням стоматологічних захворювань, у тому числі учасників АТО/ООС, бойових дій у зв’язку з військовою агресією російської федерації проти України та членів  їх сімей – 2 386,9 тис. грн;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chemeClr val="bg1"/>
                </a:solidFill>
              </a:rPr>
              <a:t>стаціонарної та амбулаторної медичної допомоги ветеранів війни, учасникам бойових дій в АТО/ООС у зв’язку з військовою агресією російської федерації проти України та членам їх сімей – 296,8 тис. грн;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chemeClr val="bg1"/>
                </a:solidFill>
              </a:rPr>
              <a:t>дітей, хворих на цукровий діабет, ланцетами та інсуліновими голками – 1 038,8 тис. грн;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chemeClr val="bg1"/>
                </a:solidFill>
              </a:rPr>
              <a:t>вакцинами  закладів охорони здоров'я у разі відсутності централізованих постачань – 176,5 тис. грн;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chemeClr val="bg1"/>
                </a:solidFill>
              </a:rPr>
              <a:t>проведення медичних оглядів та тестування працівників бюджетних закладів – 541,8 тис. грн;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chemeClr val="bg1"/>
                </a:solidFill>
              </a:rPr>
              <a:t>підтримки комунальних некомерційних підприємств  - 32 186,4 тис. грн;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chemeClr val="bg1"/>
                </a:solidFill>
              </a:rPr>
              <a:t>інформаційно-технічне забезпечення та медична статистика по галузі охорони здоров'я  - 1 134,0 тис. грн;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297" y="548680"/>
            <a:ext cx="1691680" cy="10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404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ои документы\Downloads\скачанные файлы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184" y="83671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Мои документы\Downloads\16-07-13-oxorona-zdoroviy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2856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Мои документы\Downloads\скачанные файлы (9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0" y="3713925"/>
            <a:ext cx="2808312" cy="268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81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63988"/>
            <a:ext cx="5868144" cy="1800200"/>
          </a:xfrm>
          <a:noFill/>
        </p:spPr>
        <p:txBody>
          <a:bodyPr>
            <a:noAutofit/>
          </a:bodyPr>
          <a:lstStyle/>
          <a:p>
            <a:r>
              <a:rPr lang="uk-UA" sz="4400" u="sng" dirty="0">
                <a:solidFill>
                  <a:schemeClr val="bg1"/>
                </a:solidFill>
                <a:effectLst/>
                <a:latin typeface="Times New Roman"/>
              </a:rPr>
              <a:t>Забезпеченість </a:t>
            </a:r>
            <a:r>
              <a:rPr lang="uk-UA" sz="4400" u="sng" dirty="0" smtClean="0">
                <a:solidFill>
                  <a:schemeClr val="bg1"/>
                </a:solidFill>
                <a:effectLst/>
                <a:latin typeface="Times New Roman"/>
              </a:rPr>
              <a:t>населення сімейними </a:t>
            </a:r>
            <a:r>
              <a:rPr lang="uk-UA" sz="4400" u="sng" dirty="0">
                <a:solidFill>
                  <a:schemeClr val="bg1"/>
                </a:solidFill>
                <a:effectLst/>
                <a:latin typeface="Times New Roman"/>
              </a:rPr>
              <a:t>лікарями</a:t>
            </a:r>
            <a:endParaRPr lang="ru-RU" sz="4400" u="sng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10" name="Объект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013049952"/>
              </p:ext>
            </p:extLst>
          </p:nvPr>
        </p:nvGraphicFramePr>
        <p:xfrm>
          <a:off x="-101983" y="1964188"/>
          <a:ext cx="5239485" cy="3337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935178"/>
              </p:ext>
            </p:extLst>
          </p:nvPr>
        </p:nvGraphicFramePr>
        <p:xfrm>
          <a:off x="5186025" y="1700808"/>
          <a:ext cx="388843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623549"/>
              </p:ext>
            </p:extLst>
          </p:nvPr>
        </p:nvGraphicFramePr>
        <p:xfrm>
          <a:off x="3347864" y="4104456"/>
          <a:ext cx="4392488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Picture 2" descr="E:\Мои документы\Downloads\images (2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5" y="5204404"/>
            <a:ext cx="2614134" cy="1651070"/>
          </a:xfrm>
          <a:prstGeom prst="rect">
            <a:avLst/>
          </a:prstGeom>
          <a:noFill/>
          <a:ln w="19050" cap="rnd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Мои документы\Downloads\bez_nazvaniya_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43" y="77166"/>
            <a:ext cx="2523636" cy="171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944216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На сьогодні в закладах охорони здоров’я комунальної власності міста </a:t>
            </a:r>
            <a:r>
              <a:rPr lang="uk-UA" sz="2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функціонують </a:t>
            </a:r>
            <a:r>
              <a:rPr lang="uk-UA" sz="28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3 постійно діючих військово-лікарських комісій, в яких задіяно 31 </a:t>
            </a:r>
            <a:r>
              <a:rPr lang="uk-UA" sz="2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лікар-спеціаліст</a:t>
            </a:r>
            <a: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uk-UA" sz="2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та 14 сестер медичних:</a:t>
            </a:r>
            <a:endParaRPr lang="uk-UA" sz="2800" dirty="0">
              <a:solidFill>
                <a:schemeClr val="bg1">
                  <a:lumMod val="75000"/>
                  <a:lumOff val="25000"/>
                </a:schemeClr>
              </a:solidFill>
              <a:effectLst/>
            </a:endParaRPr>
          </a:p>
        </p:txBody>
      </p:sp>
      <p:graphicFrame>
        <p:nvGraphicFramePr>
          <p:cNvPr id="9" name="Місце для SmartArt 8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2539575919"/>
              </p:ext>
            </p:extLst>
          </p:nvPr>
        </p:nvGraphicFramePr>
        <p:xfrm>
          <a:off x="1038436" y="2492896"/>
          <a:ext cx="7067128" cy="39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27965"/>
            <a:ext cx="2569108" cy="16819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57038"/>
            <a:ext cx="2736304" cy="182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5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1277638"/>
              </p:ext>
            </p:extLst>
          </p:nvPr>
        </p:nvGraphicFramePr>
        <p:xfrm>
          <a:off x="179512" y="116445"/>
          <a:ext cx="8641011" cy="570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6336" name="Picture 16" descr="depositphotos_10599917-stock-photo-collage-of-young-doctors-an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3848" y="4999958"/>
            <a:ext cx="2880320" cy="1858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6305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-180528" y="146789"/>
            <a:ext cx="8064896" cy="1440160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buClrTx/>
              <a:buSzTx/>
              <a:defRPr/>
            </a:pPr>
            <a:r>
              <a:rPr lang="uk-UA" sz="2800" b="1" cap="none" dirty="0">
                <a:solidFill>
                  <a:srgbClr val="000099"/>
                </a:solidFill>
              </a:rPr>
              <a:t>Чисельність постійного населення         </a:t>
            </a:r>
          </a:p>
          <a:p>
            <a:pPr lvl="0" algn="ctr">
              <a:spcBef>
                <a:spcPts val="0"/>
              </a:spcBef>
              <a:buClrTx/>
              <a:buSzTx/>
              <a:defRPr/>
            </a:pPr>
            <a:r>
              <a:rPr lang="uk-UA" sz="2800" b="1" cap="none" dirty="0">
                <a:solidFill>
                  <a:srgbClr val="000099"/>
                </a:solidFill>
              </a:rPr>
              <a:t> м. </a:t>
            </a:r>
            <a:r>
              <a:rPr lang="uk-UA" sz="2800" b="1" cap="none" dirty="0" smtClean="0">
                <a:solidFill>
                  <a:srgbClr val="000099"/>
                </a:solidFill>
              </a:rPr>
              <a:t>Кропивницького, в т.ч. с</a:t>
            </a:r>
            <a:r>
              <a:rPr lang="uk-UA" sz="2800" b="1" dirty="0" smtClean="0">
                <a:solidFill>
                  <a:srgbClr val="000099"/>
                </a:solidFill>
              </a:rPr>
              <a:t>елище</a:t>
            </a:r>
            <a:r>
              <a:rPr lang="uk-UA" sz="2800" b="1" cap="none" dirty="0" smtClean="0">
                <a:solidFill>
                  <a:srgbClr val="000099"/>
                </a:solidFill>
              </a:rPr>
              <a:t> Нове</a:t>
            </a:r>
            <a:endParaRPr lang="uk-UA" sz="2800" b="1" cap="none" dirty="0">
              <a:solidFill>
                <a:srgbClr val="000099"/>
              </a:solidFill>
            </a:endParaRPr>
          </a:p>
          <a:p>
            <a:pPr lvl="0" algn="ctr">
              <a:spcBef>
                <a:spcPts val="0"/>
              </a:spcBef>
              <a:buClrTx/>
              <a:buSzTx/>
              <a:defRPr/>
            </a:pPr>
            <a:r>
              <a:rPr lang="uk-UA" sz="2800" b="1" cap="none" dirty="0">
                <a:solidFill>
                  <a:srgbClr val="000099"/>
                </a:solidFill>
              </a:rPr>
              <a:t>становить </a:t>
            </a:r>
            <a:r>
              <a:rPr lang="uk-UA" sz="2800" b="1" u="sng" cap="none" dirty="0" smtClean="0">
                <a:solidFill>
                  <a:srgbClr val="000000"/>
                </a:solidFill>
              </a:rPr>
              <a:t>224 340 </a:t>
            </a:r>
            <a:r>
              <a:rPr lang="uk-UA" sz="2800" b="1" cap="none" dirty="0" smtClean="0">
                <a:solidFill>
                  <a:srgbClr val="000099"/>
                </a:solidFill>
              </a:rPr>
              <a:t>осіб</a:t>
            </a:r>
            <a:endParaRPr lang="ru-RU" sz="2800" b="1" cap="none" dirty="0">
              <a:solidFill>
                <a:srgbClr val="000099"/>
              </a:solidFill>
            </a:endParaRPr>
          </a:p>
          <a:p>
            <a:endParaRPr lang="ru-RU" sz="2800" b="1" dirty="0">
              <a:solidFill>
                <a:srgbClr val="000099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34092662"/>
              </p:ext>
            </p:extLst>
          </p:nvPr>
        </p:nvGraphicFramePr>
        <p:xfrm>
          <a:off x="467544" y="2060848"/>
          <a:ext cx="8136904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918" y="262314"/>
            <a:ext cx="1722980" cy="120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20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3728" y="133644"/>
            <a:ext cx="7610204" cy="1143000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uk-UA" sz="4400" dirty="0">
                <a:ln>
                  <a:noFill/>
                </a:ln>
                <a:solidFill>
                  <a:srgbClr val="000099"/>
                </a:solidFill>
                <a:effectLst/>
              </a:rPr>
              <a:t>Структура смертності дорослого </a:t>
            </a:r>
            <a:r>
              <a:rPr lang="uk-UA" sz="440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населення (у%) </a:t>
            </a:r>
            <a:endParaRPr lang="ru-RU" sz="4400" dirty="0">
              <a:solidFill>
                <a:srgbClr val="000099"/>
              </a:solidFill>
            </a:endParaRPr>
          </a:p>
        </p:txBody>
      </p:sp>
      <p:graphicFrame>
        <p:nvGraphicFramePr>
          <p:cNvPr id="10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796622035"/>
              </p:ext>
            </p:extLst>
          </p:nvPr>
        </p:nvGraphicFramePr>
        <p:xfrm>
          <a:off x="343989" y="1036366"/>
          <a:ext cx="5884195" cy="5560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0" descr="Картинки по запросу функціональні методи обстеж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012" y="154665"/>
            <a:ext cx="2396044" cy="145592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507727599"/>
              </p:ext>
            </p:extLst>
          </p:nvPr>
        </p:nvGraphicFramePr>
        <p:xfrm>
          <a:off x="4355976" y="1061543"/>
          <a:ext cx="5884195" cy="5560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6085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29" name="Picture 3" descr="E:\Мои документы\Downloads\9834ebf86290350e5d6647163a45b32a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2896" y="31836"/>
            <a:ext cx="1366341" cy="9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1572319" y="10597"/>
            <a:ext cx="5976664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2200" u="sng" dirty="0" smtClean="0">
                <a:ln w="50800"/>
                <a:solidFill>
                  <a:schemeClr val="bg1"/>
                </a:solidFill>
                <a:effectLst/>
                <a:latin typeface="Times New Roman"/>
              </a:rPr>
              <a:t>Кількість зареєстрованих декларацій з пацієнтами на  01.10.2024</a:t>
            </a:r>
            <a:endParaRPr lang="ru-RU" sz="2200" u="sng" dirty="0">
              <a:ln w="50800"/>
              <a:solidFill>
                <a:schemeClr val="bg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572319" cy="96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132556"/>
              </p:ext>
            </p:extLst>
          </p:nvPr>
        </p:nvGraphicFramePr>
        <p:xfrm>
          <a:off x="376125" y="912773"/>
          <a:ext cx="8353425" cy="263409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72665"/>
                <a:gridCol w="1787575"/>
                <a:gridCol w="1099531"/>
                <a:gridCol w="1008112"/>
                <a:gridCol w="1710245"/>
                <a:gridCol w="1466850"/>
                <a:gridCol w="908447"/>
              </a:tblGrid>
              <a:tr h="97538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з/п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Назва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АЗПСМ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Чисельність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постійного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населення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Кількість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лікарів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Кількість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зареєстрованих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декларацій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з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пацієнтом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у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системі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e-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Health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декларацій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від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закріпленого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населення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одного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лікаря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</a:tr>
              <a:tr h="33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КЗ "ЦПМСД №1"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91 545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40,8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1 289 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КЗ "ЦПМСД №2"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53 613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23,9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1 410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КЗ "АЗПСМ"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9 306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1 329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КНП "КЗПО"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1 475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1 475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563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місту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224 340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155 939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69,5 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1 332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324777"/>
              </p:ext>
            </p:extLst>
          </p:nvPr>
        </p:nvGraphicFramePr>
        <p:xfrm>
          <a:off x="1888150" y="4158075"/>
          <a:ext cx="5329373" cy="2573663"/>
        </p:xfrm>
        <a:graphic>
          <a:graphicData uri="http://schemas.openxmlformats.org/drawingml/2006/table">
            <a:tbl>
              <a:tblPr firstRow="1" firstCol="1" bandRow="1" bandCol="1">
                <a:tableStyleId>{93296810-A885-4BE3-A3E7-6D5BEEA58F35}</a:tableStyleId>
              </a:tblPr>
              <a:tblGrid>
                <a:gridCol w="670482"/>
                <a:gridCol w="2169488"/>
                <a:gridCol w="1248054"/>
                <a:gridCol w="1241349"/>
              </a:tblGrid>
              <a:tr h="400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200" dirty="0">
                          <a:effectLst/>
                        </a:rPr>
                        <a:t>№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ЗОЗ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01.10.2024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01.10.2023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3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КНП</a:t>
                      </a:r>
                      <a:r>
                        <a:rPr lang="ru-RU" sz="1400" dirty="0">
                          <a:effectLst/>
                        </a:rPr>
                        <a:t> "ЦПМСД </a:t>
                      </a:r>
                      <a:r>
                        <a:rPr lang="uk-UA" sz="1400" dirty="0">
                          <a:effectLst/>
                        </a:rPr>
                        <a:t>№1»</a:t>
                      </a:r>
                      <a:endParaRPr lang="uk-UA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  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91 545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98646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8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</a:t>
                      </a:r>
                      <a:r>
                        <a:rPr lang="uk-UA" sz="1400" dirty="0">
                          <a:effectLst/>
                        </a:rPr>
                        <a:t>НП</a:t>
                      </a:r>
                      <a:r>
                        <a:rPr lang="ru-RU" sz="1400" dirty="0">
                          <a:effectLst/>
                        </a:rPr>
                        <a:t>"ЦПМСД №2"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53 613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56809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9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КНП"АЗПСМ"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9 306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9924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2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КНП "</a:t>
                      </a:r>
                      <a:r>
                        <a:rPr lang="uk-UA" sz="1400" dirty="0">
                          <a:effectLst/>
                        </a:rPr>
                        <a:t>ПО</a:t>
                      </a:r>
                      <a:r>
                        <a:rPr lang="ru-RU" sz="1400" dirty="0">
                          <a:effectLst/>
                        </a:rPr>
                        <a:t>"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1 475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2686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0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 </a:t>
                      </a:r>
                      <a:r>
                        <a:rPr lang="ru-RU" sz="1800" dirty="0" err="1">
                          <a:effectLst/>
                        </a:rPr>
                        <a:t>місту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155 939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168 065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6159" y="3617142"/>
            <a:ext cx="8091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Порівняльна кількість декларацій по місту 2023-2024рр.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Настроювані 2">
      <a:dk1>
        <a:sysClr val="windowText" lastClr="000000"/>
      </a:dk1>
      <a:lt1>
        <a:sysClr val="window" lastClr="FFFFFF"/>
      </a:lt1>
      <a:dk2>
        <a:srgbClr val="70A1C0"/>
      </a:dk2>
      <a:lt2>
        <a:srgbClr val="CFDFEA"/>
      </a:lt2>
      <a:accent1>
        <a:srgbClr val="1CADE4"/>
      </a:accent1>
      <a:accent2>
        <a:srgbClr val="A3CEED"/>
      </a:accent2>
      <a:accent3>
        <a:srgbClr val="27CED7"/>
      </a:accent3>
      <a:accent4>
        <a:srgbClr val="70A1C0"/>
      </a:accent4>
      <a:accent5>
        <a:srgbClr val="A4DEF4"/>
      </a:accent5>
      <a:accent6>
        <a:srgbClr val="1D9AA1"/>
      </a:accent6>
      <a:hlink>
        <a:srgbClr val="1C6294"/>
      </a:hlink>
      <a:folHlink>
        <a:srgbClr val="B26B0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10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11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4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5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6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7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8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9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14555</TotalTime>
  <Words>1206</Words>
  <Application>Microsoft Office PowerPoint</Application>
  <PresentationFormat>Екран (4:3)</PresentationFormat>
  <Paragraphs>328</Paragraphs>
  <Slides>32</Slides>
  <Notes>9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32</vt:i4>
      </vt:variant>
    </vt:vector>
  </HeadingPairs>
  <TitlesOfParts>
    <vt:vector size="40" baseType="lpstr">
      <vt:lpstr>Arial</vt:lpstr>
      <vt:lpstr>Book Antiqua</vt:lpstr>
      <vt:lpstr>Calibri</vt:lpstr>
      <vt:lpstr>Times New Roman</vt:lpstr>
      <vt:lpstr>Wingdings</vt:lpstr>
      <vt:lpstr>Wingdings 2</vt:lpstr>
      <vt:lpstr>Wingdings 3</vt:lpstr>
      <vt:lpstr>Апекс</vt:lpstr>
      <vt:lpstr>Підсумки роботи  закладів охорони здоров’я міста Кропивницького за 9 місяців 2024 року</vt:lpstr>
      <vt:lpstr>Презентація PowerPoint</vt:lpstr>
      <vt:lpstr>Кадрова ситуація Число штатних посад всіх працівників – 2 840,75  в минулому році –  3 044,75  </vt:lpstr>
      <vt:lpstr>Забезпеченість населення сімейними лікарями</vt:lpstr>
      <vt:lpstr>На сьогодні в закладах охорони здоров’я комунальної власності міста функціонують 3 постійно діючих військово-лікарських комісій, в яких задіяно 31 лікар-спеціаліст та 14 сестер медичних:</vt:lpstr>
      <vt:lpstr>Презентація PowerPoint</vt:lpstr>
      <vt:lpstr>Презентація PowerPoint</vt:lpstr>
      <vt:lpstr>Структура смертності дорослого населення (у%) </vt:lpstr>
      <vt:lpstr>Презентація PowerPoint</vt:lpstr>
      <vt:lpstr>Показники поширеності та захворюваності серед  дорослого населення  (на 100 тис. відповідного населення)</vt:lpstr>
      <vt:lpstr>Серед підлітків показники поширеності  та захворюваності  (на 100 тис. відповідного населення)</vt:lpstr>
      <vt:lpstr>Презентація PowerPoint</vt:lpstr>
      <vt:lpstr>Показники   онкологічної служби</vt:lpstr>
      <vt:lpstr>Презентація PowerPoint</vt:lpstr>
      <vt:lpstr>Імунізація населення профщеплення проти:</vt:lpstr>
      <vt:lpstr>Стаціонарна допомога</vt:lpstr>
      <vt:lpstr>За 9 місяців 2024 року в хірургічних  стаціонарах було прооперовано  5 882 хворих (минулий рік 5 752)</vt:lpstr>
      <vt:lpstr>Робота акушерсько-гінекологічної та педіатричної служб</vt:lpstr>
      <vt:lpstr>Презентація PowerPoint</vt:lpstr>
      <vt:lpstr>Захворюваність та летальність з підтвердженим діагнозом на COVID-19, з них:  </vt:lpstr>
      <vt:lpstr>Медичне забезпечення ВПО</vt:lpstr>
      <vt:lpstr>Психологічна допомога</vt:lpstr>
      <vt:lpstr>Презентація PowerPoint</vt:lpstr>
      <vt:lpstr>Розподіл по характеру звернень:</vt:lpstr>
      <vt:lpstr>Розподіл звернень по ЗОЗ  міста Кропивницького</vt:lpstr>
      <vt:lpstr>Презентація PowerPoint</vt:lpstr>
      <vt:lpstr>Презентація PowerPoint</vt:lpstr>
      <vt:lpstr>Профінансовано  галузь охорони здоров'я м.Кропивницького за  9 місяців 2024 р. на загальну суму 52 275,3 тис. грн.,  що становить 82,1% до плану на січень-вересень 2024 р. </vt:lpstr>
      <vt:lpstr>По спеціальному фонду міського бюджету  (бюджет розвитку) на 2024 рік затверджено кошторисні призначення на загальну суму 83 366,8 тис.грн. </vt:lpstr>
      <vt:lpstr>Закладами та підприємствами галузі охорони здоров’я м.Кропивницького використано  коштів НСЗУ на загальну суму – 563 550,5 тис.грн.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здоров</dc:creator>
  <cp:lastModifiedBy>User</cp:lastModifiedBy>
  <cp:revision>946</cp:revision>
  <dcterms:created xsi:type="dcterms:W3CDTF">2018-04-12T09:56:02Z</dcterms:created>
  <dcterms:modified xsi:type="dcterms:W3CDTF">2024-10-31T11:55:26Z</dcterms:modified>
</cp:coreProperties>
</file>