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7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sldIdLst>
    <p:sldId id="256" r:id="rId2"/>
    <p:sldId id="270" r:id="rId3"/>
    <p:sldId id="259" r:id="rId4"/>
    <p:sldId id="260" r:id="rId5"/>
    <p:sldId id="327" r:id="rId6"/>
    <p:sldId id="261" r:id="rId7"/>
    <p:sldId id="326" r:id="rId8"/>
    <p:sldId id="333" r:id="rId9"/>
    <p:sldId id="263" r:id="rId10"/>
    <p:sldId id="265" r:id="rId11"/>
    <p:sldId id="266" r:id="rId12"/>
    <p:sldId id="267" r:id="rId13"/>
    <p:sldId id="268" r:id="rId14"/>
    <p:sldId id="269" r:id="rId15"/>
    <p:sldId id="273" r:id="rId16"/>
    <p:sldId id="304" r:id="rId17"/>
    <p:sldId id="334" r:id="rId18"/>
    <p:sldId id="336" r:id="rId19"/>
    <p:sldId id="355" r:id="rId20"/>
    <p:sldId id="356" r:id="rId21"/>
    <p:sldId id="298" r:id="rId22"/>
    <p:sldId id="338" r:id="rId23"/>
    <p:sldId id="339" r:id="rId24"/>
    <p:sldId id="348" r:id="rId25"/>
    <p:sldId id="341" r:id="rId26"/>
    <p:sldId id="357" r:id="rId27"/>
    <p:sldId id="359" r:id="rId28"/>
    <p:sldId id="360" r:id="rId29"/>
    <p:sldId id="361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CC"/>
    <a:srgbClr val="0000FF"/>
    <a:srgbClr val="FFFF66"/>
    <a:srgbClr val="000099"/>
    <a:srgbClr val="33CC33"/>
    <a:srgbClr val="FFCC66"/>
    <a:srgbClr val="FF5050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8" autoAdjust="0"/>
    <p:restoredTop sz="92871" autoAdjust="0"/>
  </p:normalViewPr>
  <p:slideViewPr>
    <p:cSldViewPr>
      <p:cViewPr varScale="1">
        <p:scale>
          <a:sx n="107" d="100"/>
          <a:sy n="107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7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8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9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94051847643753"/>
          <c:y val="4.7592361532479303E-2"/>
          <c:w val="0.7342707837207656"/>
          <c:h val="0.66349198379667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>
                <a:alpha val="99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902750134738966E-3"/>
                  <c:y val="-2.3742020117422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218</c:v>
                </c:pt>
                <c:pt idx="1">
                  <c:v>480.1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>
                <a:alpha val="9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372770037726910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225.1</c:v>
                </c:pt>
                <c:pt idx="1">
                  <c:v>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665918912"/>
        <c:axId val="-1665932512"/>
        <c:axId val="0"/>
      </c:bar3DChart>
      <c:catAx>
        <c:axId val="-166591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-1665932512"/>
        <c:crosses val="autoZero"/>
        <c:auto val="1"/>
        <c:lblAlgn val="ctr"/>
        <c:lblOffset val="100"/>
        <c:noMultiLvlLbl val="0"/>
      </c:catAx>
      <c:valAx>
        <c:axId val="-166593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-16659189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4445203839620952E-2"/>
          <c:y val="1.5182464278285586E-4"/>
          <c:w val="0.1723701933459004"/>
          <c:h val="0.17396209829014547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962585136185082E-3"/>
                  <c:y val="-5.128390153875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5194066697129"/>
                      <c:h val="0.180224186370671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23947.3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615547112686423"/>
                  <c:y val="-3.45971442737475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5194066697129"/>
                      <c:h val="0.18474910470575864"/>
                    </c:manualLayout>
                  </c15:layout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21710.6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8274128"/>
        <c:axId val="-1328269776"/>
        <c:axId val="0"/>
      </c:bar3DChart>
      <c:catAx>
        <c:axId val="-13282741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328269776"/>
        <c:crosses val="autoZero"/>
        <c:auto val="1"/>
        <c:lblAlgn val="ctr"/>
        <c:lblOffset val="100"/>
        <c:noMultiLvlLbl val="0"/>
      </c:catAx>
      <c:valAx>
        <c:axId val="-1328269776"/>
        <c:scaling>
          <c:orientation val="minMax"/>
          <c:min val="9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-132827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6.2799168886672169E-2"/>
          <c:w val="0.76049746470490476"/>
          <c:h val="0.836087361451564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4.1681210939981631E-2"/>
                  <c:y val="-7.278155590437257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99618305131311"/>
                      <c:h val="0.14342664654867984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51559.199999999997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4724808403575693"/>
                  <c:y val="-3.75253813406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8270320"/>
        <c:axId val="-1328275216"/>
        <c:axId val="0"/>
      </c:bar3DChart>
      <c:catAx>
        <c:axId val="-1328270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328275216"/>
        <c:crosses val="autoZero"/>
        <c:auto val="1"/>
        <c:lblAlgn val="ctr"/>
        <c:lblOffset val="100"/>
        <c:noMultiLvlLbl val="0"/>
      </c:catAx>
      <c:valAx>
        <c:axId val="-13282752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uk-UA"/>
          </a:p>
        </c:txPr>
        <c:crossAx val="-132827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9596698250458962E-2"/>
                  <c:y val="-4.568976630540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25644416934276"/>
                      <c:h val="0.186527858973782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69451.100000000006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1617977191246828"/>
                  <c:y val="1.142255400158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5808155354872"/>
                      <c:h val="0.186527858973782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52208.3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8274672"/>
        <c:axId val="-1328273584"/>
        <c:axId val="0"/>
      </c:bar3DChart>
      <c:catAx>
        <c:axId val="-13282746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328273584"/>
        <c:crosses val="autoZero"/>
        <c:auto val="1"/>
        <c:lblAlgn val="ctr"/>
        <c:lblOffset val="100"/>
        <c:noMultiLvlLbl val="0"/>
      </c:catAx>
      <c:valAx>
        <c:axId val="-1328273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-1328274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88214837133306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76304.800000000003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8386352133713533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59636.2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8273040"/>
        <c:axId val="-1328272496"/>
        <c:axId val="0"/>
      </c:bar3DChart>
      <c:catAx>
        <c:axId val="-13282730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328272496"/>
        <c:crosses val="autoZero"/>
        <c:auto val="1"/>
        <c:lblAlgn val="ctr"/>
        <c:lblOffset val="100"/>
        <c:noMultiLvlLbl val="0"/>
      </c:catAx>
      <c:valAx>
        <c:axId val="-13282724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-132827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4541347339292821E-2"/>
                  <c:y val="-4.8782995742789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1046814069341"/>
                      <c:h val="0.1922050032265918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66648.600000000006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43007261919945"/>
                  <c:y val="-3.002030507248604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939794471047"/>
                      <c:h val="0.1838368431876363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50248.4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8271952"/>
        <c:axId val="-1328271408"/>
        <c:axId val="0"/>
      </c:bar3DChart>
      <c:catAx>
        <c:axId val="-13282719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328271408"/>
        <c:crosses val="autoZero"/>
        <c:auto val="1"/>
        <c:lblAlgn val="ctr"/>
        <c:lblOffset val="100"/>
        <c:noMultiLvlLbl val="0"/>
      </c:catAx>
      <c:valAx>
        <c:axId val="-13282714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-132827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975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err="1">
                <a:solidFill>
                  <a:srgbClr val="000714"/>
                </a:solidFill>
              </a:rPr>
              <a:t>Захворюваність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злоякісними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новоутвореннями</a:t>
            </a:r>
            <a:r>
              <a:rPr lang="ru-RU" sz="2000" dirty="0">
                <a:solidFill>
                  <a:srgbClr val="000714"/>
                </a:solidFill>
              </a:rPr>
              <a:t> на 
100 </a:t>
            </a:r>
            <a:r>
              <a:rPr lang="ru-RU" sz="2000" dirty="0" err="1">
                <a:solidFill>
                  <a:srgbClr val="000714"/>
                </a:solidFill>
              </a:rPr>
              <a:t>тис.населення</a:t>
            </a:r>
            <a:endParaRPr lang="ru-RU" sz="2000" dirty="0">
              <a:solidFill>
                <a:srgbClr val="000714"/>
              </a:solidFill>
            </a:endParaRPr>
          </a:p>
        </c:rich>
      </c:tx>
      <c:layout>
        <c:manualLayout>
          <c:xMode val="edge"/>
          <c:yMode val="edge"/>
          <c:x val="4.9797665848286883E-2"/>
          <c:y val="0"/>
        </c:manualLayout>
      </c:layout>
      <c:overlay val="0"/>
      <c:spPr>
        <a:noFill/>
        <a:ln w="3040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500806303490273E-2"/>
          <c:y val="0.28248704069825348"/>
          <c:w val="0.63087248322147649"/>
          <c:h val="0.5155209365090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66"/>
            </a:solidFill>
            <a:ln w="15204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8169348176546546"/>
                  <c:y val="-3.9476375409761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230.5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0099"/>
            </a:solidFill>
            <a:ln w="15204">
              <a:solidFill>
                <a:srgbClr val="0000CC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32332773237301593"/>
                  <c:y val="-1.1842912622928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262.5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39"/>
        <c:axId val="-1323603536"/>
        <c:axId val="-1323594832"/>
      </c:barChart>
      <c:catAx>
        <c:axId val="-132360353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-18000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-132359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323594832"/>
        <c:scaling>
          <c:orientation val="minMax"/>
          <c:max val="265"/>
        </c:scaling>
        <c:delete val="0"/>
        <c:axPos val="b"/>
        <c:majorGridlines>
          <c:spPr>
            <a:ln w="38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-1323603536"/>
        <c:crosses val="autoZero"/>
        <c:crossBetween val="between"/>
      </c:valAx>
      <c:spPr>
        <a:noFill/>
        <a:ln w="30408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6735216505546378"/>
          <c:y val="0.61427276724958579"/>
          <c:w val="0.23264784231142124"/>
          <c:h val="0.2788621412922957"/>
        </c:manualLayout>
      </c:layout>
      <c:overlay val="0"/>
      <c:spPr>
        <a:noFill/>
        <a:ln w="30408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714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Питома вага занедбаних форм 
(І</a:t>
            </a:r>
            <a:r>
              <a:rPr lang="en-US"/>
              <a:t>V</a:t>
            </a:r>
            <a:r>
              <a:rPr lang="ru-RU"/>
              <a:t>ст. всі форми та ІІІ ст. візуальної локалізації)</a:t>
            </a:r>
          </a:p>
        </c:rich>
      </c:tx>
      <c:layout>
        <c:manualLayout>
          <c:xMode val="edge"/>
          <c:yMode val="edge"/>
          <c:x val="0.142280702563571"/>
          <c:y val="2.7548090862532893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4453630672613E-2"/>
          <c:y val="0.31304253552099809"/>
          <c:w val="0.81453634085213034"/>
          <c:h val="0.52467226221096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66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7944301017724379"/>
                  <c:y val="5.46647684911391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25.9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0099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9689882029360845"/>
                  <c:y val="-1.95298468939989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chemeClr val="accent2">
                        <a:lumMod val="40000"/>
                        <a:lumOff val="6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-1323597008"/>
        <c:axId val="-1323596464"/>
      </c:barChart>
      <c:catAx>
        <c:axId val="-1323597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-1323596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323596464"/>
        <c:scaling>
          <c:orientation val="minMax"/>
          <c:max val="27"/>
          <c:min val="20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-1323597008"/>
        <c:crosses val="autoZero"/>
        <c:crossBetween val="between"/>
        <c:majorUnit val="1"/>
        <c:minorUnit val="1.0000000000000002E-2"/>
      </c:valAx>
      <c:spPr>
        <a:noFill/>
        <a:ln w="1263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rgbClr val="000714"/>
                </a:solidFill>
              </a:rPr>
              <a:t>Питома</a:t>
            </a:r>
            <a:r>
              <a:rPr lang="ru-RU" sz="1800" dirty="0">
                <a:solidFill>
                  <a:srgbClr val="000714"/>
                </a:solidFill>
              </a:rPr>
              <a:t> вага </a:t>
            </a:r>
            <a:r>
              <a:rPr lang="ru-RU" sz="1800" dirty="0" err="1">
                <a:solidFill>
                  <a:srgbClr val="000714"/>
                </a:solidFill>
              </a:rPr>
              <a:t>занедбаних</a:t>
            </a:r>
            <a:r>
              <a:rPr lang="ru-RU" sz="1800" dirty="0">
                <a:solidFill>
                  <a:srgbClr val="000714"/>
                </a:solidFill>
              </a:rPr>
              <a:t> </a:t>
            </a:r>
            <a:r>
              <a:rPr lang="ru-RU" sz="1800" dirty="0" err="1" smtClean="0">
                <a:solidFill>
                  <a:srgbClr val="000714"/>
                </a:solidFill>
              </a:rPr>
              <a:t>випадків</a:t>
            </a:r>
            <a:r>
              <a:rPr lang="ru-RU" sz="1800" dirty="0" smtClean="0">
                <a:solidFill>
                  <a:srgbClr val="000714"/>
                </a:solidFill>
              </a:rPr>
              <a:t> у </a:t>
            </a:r>
            <a:r>
              <a:rPr lang="ru-RU" sz="1800" dirty="0">
                <a:solidFill>
                  <a:srgbClr val="000714"/>
                </a:solidFill>
              </a:rPr>
              <a:t>ІV ст.</a:t>
            </a:r>
          </a:p>
        </c:rich>
      </c:tx>
      <c:layout>
        <c:manualLayout>
          <c:xMode val="edge"/>
          <c:yMode val="edge"/>
          <c:x val="5.471225085593346E-2"/>
          <c:y val="3.6558752787092468E-2"/>
        </c:manualLayout>
      </c:layout>
      <c:overlay val="0"/>
      <c:spPr>
        <a:noFill/>
        <a:ln w="254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282208588957052E-2"/>
          <c:y val="0.35634930332863268"/>
          <c:w val="0.74289250154959818"/>
          <c:h val="0.435369207076483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41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5941648243796533"/>
                  <c:y val="4.11590736311212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solidFill>
                <a:srgbClr val="FFFF66"/>
              </a:solidFill>
              <a:ln w="25441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20.3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0099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8134902145172688"/>
                  <c:y val="2.8567008624855298E-3"/>
                </c:manualLayout>
              </c:layout>
              <c:numFmt formatCode="#,##0.0" sourceLinked="0"/>
              <c:spPr>
                <a:noFill/>
                <a:ln w="25441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19.899999999999999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38"/>
        <c:axId val="-1323606800"/>
        <c:axId val="-1323604080"/>
      </c:barChart>
      <c:catAx>
        <c:axId val="-132360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-1323604080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-1323604080"/>
        <c:scaling>
          <c:orientation val="minMax"/>
          <c:max val="22"/>
          <c:min val="10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none"/>
        <c:minorTickMark val="in"/>
        <c:tickLblPos val="low"/>
        <c:spPr>
          <a:ln w="9540">
            <a:noFill/>
          </a:ln>
        </c:spPr>
        <c:txPr>
          <a:bodyPr rot="0" vert="horz"/>
          <a:lstStyle/>
          <a:p>
            <a:pPr>
              <a:defRPr sz="1477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-1323606800"/>
        <c:crosses val="autoZero"/>
        <c:crossBetween val="between"/>
        <c:majorUnit val="2"/>
        <c:minorUnit val="0.5"/>
      </c:valAx>
      <c:spPr>
        <a:noFill/>
        <a:ln w="1272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13289757044497"/>
          <c:y val="7.1422736491469949E-2"/>
          <c:w val="0.60987083306533196"/>
          <c:h val="0.58647418805317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2.7877286443556151E-2"/>
                  <c:y val="-8.088052376629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18835264869133E-2"/>
                  <c:y val="-1.55377910888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61065657916568"/>
                  <c:y val="-6.259935418252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157152869680105E-2"/>
                  <c:y val="-3.107558217778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3602992"/>
        <c:axId val="-1323608432"/>
        <c:axId val="0"/>
      </c:bar3DChart>
      <c:catAx>
        <c:axId val="-132360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-1323608432"/>
        <c:crosses val="autoZero"/>
        <c:auto val="1"/>
        <c:lblAlgn val="ctr"/>
        <c:lblOffset val="100"/>
        <c:noMultiLvlLbl val="0"/>
      </c:catAx>
      <c:valAx>
        <c:axId val="-1323608432"/>
        <c:scaling>
          <c:orientation val="minMax"/>
          <c:max val="54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-1323602992"/>
        <c:crosses val="autoZero"/>
        <c:crossBetween val="between"/>
        <c:majorUnit val="14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29986210379405"/>
          <c:y val="5.6277222639093474E-2"/>
          <c:w val="0.86370013789620592"/>
          <c:h val="0.666151078998885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2638218668137323E-2"/>
                  <c:y val="-3.580061985449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846384052035259E-2"/>
                  <c:y val="-0.1109910201548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57</c:v>
                </c:pt>
                <c:pt idx="1">
                  <c:v>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3598096"/>
        <c:axId val="-1323610064"/>
        <c:axId val="0"/>
      </c:bar3DChart>
      <c:catAx>
        <c:axId val="-132359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-1323610064"/>
        <c:crosses val="autoZero"/>
        <c:auto val="1"/>
        <c:lblAlgn val="ctr"/>
        <c:lblOffset val="100"/>
        <c:noMultiLvlLbl val="0"/>
      </c:catAx>
      <c:valAx>
        <c:axId val="-13236100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-132359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6622685833666"/>
          <c:y val="0.1239541469849057"/>
          <c:w val="0.79522614790523427"/>
          <c:h val="0.69713700546917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9953735299252E-2"/>
                  <c:y val="-1.543111622619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391226371672988E-2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17080641833446E-2"/>
                  <c:y val="-1.263285948061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Лікарі</c:v>
                </c:pt>
                <c:pt idx="1">
                  <c:v>в т.ч. лікарі- організатори</c:v>
                </c:pt>
                <c:pt idx="2">
                  <c:v>Середні мед. працівників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489</c:v>
                </c:pt>
                <c:pt idx="1">
                  <c:v>21</c:v>
                </c:pt>
                <c:pt idx="2">
                  <c:v>1077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7.4823432317044136E-2"/>
                  <c:y val="-1.923421809926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94882050142578E-2"/>
                  <c:y val="-7.60599280365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468978596191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Лікарі</c:v>
                </c:pt>
                <c:pt idx="1">
                  <c:v>в т.ч. лікарі- організатори</c:v>
                </c:pt>
                <c:pt idx="2">
                  <c:v>Середні мед. працівників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505</c:v>
                </c:pt>
                <c:pt idx="1">
                  <c:v>27</c:v>
                </c:pt>
                <c:pt idx="2">
                  <c:v>1106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44"/>
        <c:shape val="cylinder"/>
        <c:axId val="-1665931968"/>
        <c:axId val="-1665929248"/>
        <c:axId val="0"/>
      </c:bar3DChart>
      <c:catAx>
        <c:axId val="-166593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-1665929248"/>
        <c:crosses val="autoZero"/>
        <c:auto val="1"/>
        <c:lblAlgn val="ctr"/>
        <c:lblOffset val="100"/>
        <c:noMultiLvlLbl val="0"/>
      </c:catAx>
      <c:valAx>
        <c:axId val="-166592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714"/>
                </a:solidFill>
              </a:defRPr>
            </a:pPr>
            <a:endParaRPr lang="uk-UA"/>
          </a:p>
        </c:txPr>
        <c:crossAx val="-166593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7475747381113"/>
          <c:y val="0.28727595237880954"/>
          <c:w val="0.90676332491319922"/>
          <c:h val="0.563568692937248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275732803882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895856150641732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45.2</c:v>
                </c:pt>
                <c:pt idx="1">
                  <c:v>33.1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3607888"/>
        <c:axId val="-1323604624"/>
        <c:axId val="0"/>
      </c:bar3DChart>
      <c:catAx>
        <c:axId val="-132360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-1323604624"/>
        <c:crosses val="autoZero"/>
        <c:auto val="1"/>
        <c:lblAlgn val="ctr"/>
        <c:lblOffset val="100"/>
        <c:noMultiLvlLbl val="0"/>
      </c:catAx>
      <c:valAx>
        <c:axId val="-13236046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-132360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024408868498177"/>
          <c:y val="6.2784194613296929E-2"/>
          <c:w val="0.68975591131501823"/>
          <c:h val="0.658191773580903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69829993592127E-2"/>
                  <c:y val="-6.072746020112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>
                <c:manualLayout>
                  <c:x val="4.8350269367993859E-2"/>
                  <c:y val="-7.500602058213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513879769316572E-2"/>
                  <c:y val="-2.760339100051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52.6</c:v>
                </c:pt>
                <c:pt idx="1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3595920"/>
        <c:axId val="-1323602448"/>
        <c:axId val="0"/>
      </c:bar3DChart>
      <c:catAx>
        <c:axId val="-132359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-1323602448"/>
        <c:crosses val="autoZero"/>
        <c:auto val="1"/>
        <c:lblAlgn val="ctr"/>
        <c:lblOffset val="100"/>
        <c:noMultiLvlLbl val="0"/>
      </c:catAx>
      <c:valAx>
        <c:axId val="-13236024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-13235959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"/>
          <c:w val="0.18521439106980864"/>
          <c:h val="0.46015939545530815"/>
        </c:manualLayout>
      </c:layout>
      <c:overlay val="0"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97122029489627"/>
          <c:y val="0.14224438259036232"/>
          <c:w val="0.85454468352722712"/>
          <c:h val="0.669929349160276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8.2638218668137323E-2"/>
                  <c:y val="-3.5800619854498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846384052035259E-2"/>
                  <c:y val="-0.1109910201548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50.1</c:v>
                </c:pt>
                <c:pt idx="1">
                  <c:v>48.2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3600272"/>
        <c:axId val="-1323606256"/>
        <c:axId val="0"/>
      </c:bar3DChart>
      <c:catAx>
        <c:axId val="-132360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66"/>
                </a:solidFill>
              </a:defRPr>
            </a:pPr>
            <a:endParaRPr lang="uk-UA"/>
          </a:p>
        </c:txPr>
        <c:crossAx val="-1323606256"/>
        <c:crosses val="autoZero"/>
        <c:auto val="1"/>
        <c:lblAlgn val="ctr"/>
        <c:lblOffset val="100"/>
        <c:noMultiLvlLbl val="0"/>
      </c:catAx>
      <c:valAx>
        <c:axId val="-13236062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uk-UA"/>
          </a:p>
        </c:txPr>
        <c:crossAx val="-132360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2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92860015757663"/>
          <c:y val="3.8517828142507357E-2"/>
          <c:w val="0.83407150614306635"/>
          <c:h val="0.67848056256156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928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962689422486056E-2"/>
                  <c:y val="-2.975688294249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209401709401712E-3"/>
                  <c:y val="-5.789136630768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0011236977635E-2"/>
                  <c:y val="-3.013673696344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153.69999999999999</c:v>
                </c:pt>
                <c:pt idx="1">
                  <c:v>90.7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8562">
              <a:noFill/>
            </a:ln>
          </c:spPr>
          <c:invertIfNegative val="0"/>
          <c:dLbls>
            <c:dLbl>
              <c:idx val="0"/>
              <c:layout>
                <c:manualLayout>
                  <c:x val="5.6036303738970263E-2"/>
                  <c:y val="-4.6811565363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369661290758926"/>
                  <c:y val="-3.8228140151565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501406264122551E-2"/>
                  <c:y val="-2.0519789926354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148.69999999999999</c:v>
                </c:pt>
                <c:pt idx="1">
                  <c:v>88.2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gapDepth val="72"/>
        <c:shape val="cylinder"/>
        <c:axId val="-1323601904"/>
        <c:axId val="-1323609520"/>
        <c:axId val="0"/>
      </c:bar3DChart>
      <c:catAx>
        <c:axId val="-132360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23609520"/>
        <c:crosses val="min"/>
        <c:auto val="1"/>
        <c:lblAlgn val="ctr"/>
        <c:lblOffset val="100"/>
        <c:tickLblSkip val="1"/>
        <c:tickMarkSkip val="1"/>
        <c:noMultiLvlLbl val="0"/>
      </c:catAx>
      <c:valAx>
        <c:axId val="-1323609520"/>
        <c:scaling>
          <c:orientation val="minMax"/>
          <c:max val="200"/>
          <c:min val="0"/>
        </c:scaling>
        <c:delete val="0"/>
        <c:axPos val="l"/>
        <c:majorGridlines>
          <c:spPr>
            <a:ln w="9281">
              <a:noFill/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23601904"/>
        <c:crosses val="autoZero"/>
        <c:crossBetween val="between"/>
        <c:majorUnit val="50"/>
        <c:minorUnit val="10"/>
      </c:valAx>
      <c:spPr>
        <a:noFill/>
        <a:ln w="18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>
                <a:solidFill>
                  <a:schemeClr val="bg1"/>
                </a:solidFill>
              </a:defRPr>
            </a:pPr>
            <a:r>
              <a:rPr lang="ru-RU" sz="1800" dirty="0" err="1" smtClean="0">
                <a:solidFill>
                  <a:schemeClr val="bg1"/>
                </a:solidFill>
              </a:rPr>
              <a:t>Проліковано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хворих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</a:p>
          <a:p>
            <a:pPr algn="l">
              <a:defRPr sz="1800">
                <a:solidFill>
                  <a:schemeClr val="bg1"/>
                </a:solidFill>
              </a:defRPr>
            </a:pPr>
            <a:r>
              <a:rPr lang="ru-RU" sz="1800" baseline="0" dirty="0" smtClean="0">
                <a:solidFill>
                  <a:schemeClr val="bg1"/>
                </a:solidFill>
              </a:rPr>
              <a:t>(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абс.ч</a:t>
            </a:r>
            <a:r>
              <a:rPr lang="ru-RU" sz="1800" baseline="0" dirty="0" smtClean="0">
                <a:solidFill>
                  <a:schemeClr val="bg1"/>
                </a:solidFill>
              </a:rPr>
              <a:t>.), що на </a:t>
            </a:r>
            <a:r>
              <a:rPr lang="ru-RU" sz="1800" u="sng" baseline="0" dirty="0" smtClean="0">
                <a:solidFill>
                  <a:srgbClr val="C00000"/>
                </a:solidFill>
              </a:rPr>
              <a:t>9,8%</a:t>
            </a:r>
            <a:r>
              <a:rPr lang="ru-RU" sz="1800" baseline="0" dirty="0" smtClean="0">
                <a:solidFill>
                  <a:schemeClr val="bg1"/>
                </a:solidFill>
              </a:rPr>
              <a:t>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більше</a:t>
            </a:r>
            <a:r>
              <a:rPr lang="ru-RU" sz="1800" baseline="0" dirty="0" smtClean="0">
                <a:solidFill>
                  <a:schemeClr val="bg1"/>
                </a:solidFill>
              </a:rPr>
              <a:t> за аналогічний період </a:t>
            </a:r>
            <a:r>
              <a:rPr lang="ru-RU" sz="1800" baseline="0" dirty="0" err="1" smtClean="0">
                <a:solidFill>
                  <a:schemeClr val="bg1"/>
                </a:solidFill>
              </a:rPr>
              <a:t>минулого</a:t>
            </a:r>
            <a:r>
              <a:rPr lang="ru-RU" sz="1800" baseline="0" dirty="0" smtClean="0">
                <a:solidFill>
                  <a:schemeClr val="bg1"/>
                </a:solidFill>
              </a:rPr>
              <a:t> року</a:t>
            </a:r>
            <a:endParaRPr lang="ru-RU" sz="1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5.3552340985681728E-2"/>
          <c:y val="0.6074843951985226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22475112192922"/>
          <c:y val="3.693739612188366E-2"/>
          <c:w val="0.56123667235627017"/>
          <c:h val="0.53193366574330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6.1526589011265023E-2"/>
                  <c:y val="-1.4382411634341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17688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7019178162594092"/>
                  <c:y val="-2.8678855032317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3605712"/>
        <c:axId val="-1323607344"/>
        <c:axId val="0"/>
      </c:bar3DChart>
      <c:catAx>
        <c:axId val="-13236057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323607344"/>
        <c:crosses val="autoZero"/>
        <c:auto val="1"/>
        <c:lblAlgn val="ctr"/>
        <c:lblOffset val="100"/>
        <c:noMultiLvlLbl val="0"/>
      </c:catAx>
      <c:valAx>
        <c:axId val="-1323607344"/>
        <c:scaling>
          <c:orientation val="minMax"/>
          <c:max val="23000"/>
          <c:min val="2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-1323605712"/>
        <c:crosses val="autoZero"/>
        <c:crossBetween val="between"/>
        <c:majorUnit val="5000"/>
        <c:minorUnit val="1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8534918679069332"/>
          <c:y val="0.30781665743305636"/>
          <c:w val="0.20821592213659762"/>
          <c:h val="0.24248317636195751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err="1" smtClean="0">
                <a:solidFill>
                  <a:schemeClr val="bg1"/>
                </a:solidFill>
              </a:rPr>
              <a:t>Летальність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815530571008312"/>
          <c:y val="0.76417711706436919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75751360210105E-2"/>
          <c:y val="0.12092090955800643"/>
          <c:w val="0.83600243285473619"/>
          <c:h val="0.62077752153807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4.5375206058937329E-2"/>
                  <c:y val="-1.39840910766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266386378833769"/>
                  <c:y val="7.0547736514757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3597552"/>
        <c:axId val="-1323595376"/>
        <c:axId val="0"/>
      </c:bar3DChart>
      <c:catAx>
        <c:axId val="-1323597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23595376"/>
        <c:crossesAt val="1"/>
        <c:auto val="1"/>
        <c:lblAlgn val="ctr"/>
        <c:lblOffset val="100"/>
        <c:noMultiLvlLbl val="0"/>
      </c:catAx>
      <c:valAx>
        <c:axId val="-1323595376"/>
        <c:scaling>
          <c:logBase val="2"/>
          <c:orientation val="minMax"/>
          <c:max val="3"/>
          <c:min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-1323597552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smtClean="0">
                <a:solidFill>
                  <a:schemeClr val="bg1"/>
                </a:solidFill>
              </a:rPr>
              <a:t>Проведено </a:t>
            </a:r>
            <a:r>
              <a:rPr lang="ru-RU" sz="2200" dirty="0" err="1" smtClean="0">
                <a:solidFill>
                  <a:schemeClr val="bg1"/>
                </a:solidFill>
              </a:rPr>
              <a:t>хворими</a:t>
            </a:r>
            <a:r>
              <a:rPr lang="ru-RU" sz="2200" dirty="0" smtClean="0">
                <a:solidFill>
                  <a:schemeClr val="bg1"/>
                </a:solidFill>
              </a:rPr>
              <a:t> л/д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012032409695841"/>
          <c:y val="0.7462558279748418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93456601943754"/>
          <c:y val="3.945629218122302E-2"/>
          <c:w val="0.71396042685479"/>
          <c:h val="0.686399084339473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0938404410212694E-2"/>
                  <c:y val="-1.7703593407286247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140661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39318255805218"/>
                  <c:y val="-2.5490885051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136009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3605168"/>
        <c:axId val="-1323601360"/>
        <c:axId val="0"/>
      </c:bar3DChart>
      <c:catAx>
        <c:axId val="-132360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23601360"/>
        <c:crosses val="autoZero"/>
        <c:auto val="1"/>
        <c:lblAlgn val="ctr"/>
        <c:lblOffset val="100"/>
        <c:noMultiLvlLbl val="0"/>
      </c:catAx>
      <c:valAx>
        <c:axId val="-1323601360"/>
        <c:scaling>
          <c:orientation val="minMax"/>
          <c:max val="200000"/>
          <c:min val="2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-1323605168"/>
        <c:crosses val="autoZero"/>
        <c:crossBetween val="between"/>
        <c:majorUnit val="5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88889446096725E-2"/>
          <c:y val="0.15844242929923885"/>
          <c:w val="0.75923036093105101"/>
          <c:h val="0.53201203267664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5471698113207544E-2"/>
                  <c:y val="3.8341162075337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029924971083248E-2"/>
                  <c:y val="-2.7908720736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терміновій хірургії</c:v>
                </c:pt>
                <c:pt idx="1">
                  <c:v>Оперовані в плановому порядку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70.900000000000006</c:v>
                </c:pt>
                <c:pt idx="1">
                  <c:v>13.7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3.7706205813040065E-2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361524330275678E-2"/>
                  <c:y val="-7.4006634921701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терміновій хірургії</c:v>
                </c:pt>
                <c:pt idx="1">
                  <c:v>Оперовані в плановому порядку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74.2</c:v>
                </c:pt>
                <c:pt idx="1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1329103728"/>
        <c:axId val="-1329104272"/>
        <c:axId val="0"/>
      </c:bar3DChart>
      <c:catAx>
        <c:axId val="-132910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-1329104272"/>
        <c:crosses val="autoZero"/>
        <c:auto val="1"/>
        <c:lblAlgn val="ctr"/>
        <c:lblOffset val="100"/>
        <c:noMultiLvlLbl val="0"/>
      </c:catAx>
      <c:valAx>
        <c:axId val="-132910427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-1329103728"/>
        <c:crosses val="autoZero"/>
        <c:crossBetween val="between"/>
        <c:majorUnit val="30"/>
        <c:minorUnit val="10"/>
      </c:valAx>
    </c:plotArea>
    <c:legend>
      <c:legendPos val="r"/>
      <c:layout>
        <c:manualLayout>
          <c:xMode val="edge"/>
          <c:yMode val="edge"/>
          <c:x val="0.81784869132527682"/>
          <c:y val="0.3075381805122428"/>
          <c:w val="0.16466809324984655"/>
          <c:h val="0.22906240391894442"/>
        </c:manualLayout>
      </c:layout>
      <c:overlay val="0"/>
      <c:txPr>
        <a:bodyPr/>
        <a:lstStyle/>
        <a:p>
          <a:pPr>
            <a:defRPr sz="2000" b="1">
              <a:solidFill>
                <a:schemeClr val="accent6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81326022972938"/>
          <c:y val="4.6795574626498693E-2"/>
          <c:w val="0.79716544465570982"/>
          <c:h val="0.76061957621992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9.1211606795051026E-2"/>
                  <c:y val="2.8566300624165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251572327044E-2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0.1288974058818993"/>
                  <c:y val="1.742088149911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35220125786164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2"/>
        <c:gapDepth val="144"/>
        <c:shape val="cylinder"/>
        <c:axId val="-1329106448"/>
        <c:axId val="-1329101552"/>
        <c:axId val="0"/>
      </c:bar3DChart>
      <c:catAx>
        <c:axId val="-132910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-1329101552"/>
        <c:crosses val="autoZero"/>
        <c:auto val="1"/>
        <c:lblAlgn val="ctr"/>
        <c:lblOffset val="100"/>
        <c:noMultiLvlLbl val="0"/>
      </c:catAx>
      <c:valAx>
        <c:axId val="-13291015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-1329106448"/>
        <c:crosses val="autoZero"/>
        <c:crossBetween val="between"/>
        <c:majorUnit val="0.70000000000000007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30"/>
      <c:rotY val="0"/>
      <c:depthPercent val="70"/>
      <c:rAngAx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66358249885699949"/>
          <c:y val="0.25388151316520391"/>
          <c:w val="0.25840943310610826"/>
          <c:h val="0.5322179480057772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66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0.14788149576660101"/>
                  <c:y val="-1.4049827796911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44408235104038"/>
                      <c:h val="0.2292363348516831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6655287755888712"/>
                  <c:y val="-8.6734370711314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solidFill>
                <a:srgbClr val="00B0F0"/>
              </a:solidFill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6.94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230401408039161E-2"/>
                  <c:y val="-1.5740612154205087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6462014593539938E-2"/>
                  <c:y val="-1.7702841467348612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1.41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38"/>
        <c:shape val="cylinder"/>
        <c:axId val="-1329103184"/>
        <c:axId val="-1329101008"/>
        <c:axId val="0"/>
      </c:bar3DChart>
      <c:catAx>
        <c:axId val="-1329103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29101008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-1329101008"/>
        <c:scaling>
          <c:orientation val="minMax"/>
          <c:max val="8.5"/>
          <c:min val="1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29103184"/>
        <c:crosses val="autoZero"/>
        <c:crossBetween val="between"/>
        <c:majorUnit val="2"/>
        <c:minorUnit val="1"/>
      </c:valAx>
      <c:spPr>
        <a:noFill/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4.7592361532479303E-2"/>
          <c:w val="0.671569055736521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1.8066410887092946E-2"/>
                  <c:y val="-7.184271192089768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Штатні посади лікарів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154.25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Штатні посади лікарів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665925984"/>
        <c:axId val="-1665928704"/>
        <c:axId val="0"/>
      </c:bar3DChart>
      <c:catAx>
        <c:axId val="-166592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-1665928704"/>
        <c:crosses val="autoZero"/>
        <c:auto val="1"/>
        <c:lblAlgn val="ctr"/>
        <c:lblOffset val="100"/>
        <c:noMultiLvlLbl val="0"/>
      </c:catAx>
      <c:valAx>
        <c:axId val="-166592870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-1665925984"/>
        <c:crosses val="autoZero"/>
        <c:crossBetween val="between"/>
        <c:majorUnit val="20"/>
        <c:minorUnit val="5"/>
      </c:valAx>
    </c:plotArea>
    <c:legend>
      <c:legendPos val="r"/>
      <c:layout>
        <c:manualLayout>
          <c:xMode val="edge"/>
          <c:yMode val="edge"/>
          <c:x val="0.80059426015441737"/>
          <c:y val="0.15870048529961317"/>
          <c:w val="0.18468527716312597"/>
          <c:h val="0.29402351758895473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8061374331332146"/>
          <c:y val="6.745550658687087E-2"/>
          <c:w val="0.46978416850518845"/>
          <c:h val="0.6671867468519656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/>
            </a:solidFill>
            <a:ln w="1219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5639916693185232"/>
                  <c:y val="-2.325621540083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(2024 - 5, 2023 - 4)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6.99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618396210482152"/>
                  <c:y val="5.6691476936863421E-3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(2024 - 5, 2023 - 4)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5.56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-1329105904"/>
        <c:axId val="-1329105360"/>
        <c:axId val="0"/>
      </c:bar3DChart>
      <c:catAx>
        <c:axId val="-1329105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29105360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-1329105360"/>
        <c:scaling>
          <c:orientation val="minMax"/>
          <c:max val="7"/>
          <c:min val="0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29105904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4876799105687271"/>
          <c:y val="0.20739948757815949"/>
          <c:w val="0.45603002335593512"/>
          <c:h val="0.608196389625519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0.13389777952263396"/>
                  <c:y val="3.340753790470647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9.7200000000000006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8064132336990876"/>
                  <c:y val="5.3433586302409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6.99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-1329102096"/>
        <c:axId val="-1329107536"/>
        <c:axId val="0"/>
      </c:bar3DChart>
      <c:catAx>
        <c:axId val="-1329102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29107536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-1329107536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29102096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4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10176018580847832"/>
          <c:y val="0.20678251215984131"/>
          <c:w val="0.86926740314259576"/>
          <c:h val="0.5083959992074195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4.2956774526367994E-2"/>
                  <c:y val="1.1435457393377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54672454195573E-2"/>
                  <c:y val="2.4501561374009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1"/>
                <c:pt idx="0">
                  <c:v>Народилось дітей всього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">
                  <c:v>710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 w="6127">
              <a:noFill/>
              <a:prstDash val="solid"/>
            </a:ln>
            <a:effectLst>
              <a:outerShdw sx="1000" sy="1000" algn="ctr" rotWithShape="0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2767664574215571E-2"/>
                  <c:y val="2.0671635022222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882345671432825E-2"/>
                  <c:y val="3.797532700145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1"/>
                <c:pt idx="0">
                  <c:v>Народилось дітей всього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">
                  <c:v>720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8"/>
        <c:gapDepth val="60"/>
        <c:shape val="cylinder"/>
        <c:axId val="-1329106992"/>
        <c:axId val="-1329104816"/>
        <c:axId val="0"/>
      </c:bar3DChart>
      <c:catAx>
        <c:axId val="-132910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29104816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-1329104816"/>
        <c:scaling>
          <c:orientation val="minMax"/>
          <c:max val="1500"/>
          <c:min val="0"/>
        </c:scaling>
        <c:delete val="0"/>
        <c:axPos val="l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29106992"/>
        <c:crosses val="autoZero"/>
        <c:crossBetween val="between"/>
        <c:majorUnit val="400"/>
        <c:minorUnit val="100"/>
      </c:valAx>
      <c:spPr>
        <a:noFill/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7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35955568081361872"/>
          <c:y val="4.0139361576994451E-2"/>
          <c:w val="0.38493199568535535"/>
          <c:h val="0.7622690605414760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0.2653107030762118"/>
                  <c:y val="1.31633308738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750553523491294"/>
                  <c:y val="5.78404982642990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600</c:v>
                </c:pt>
                <c:pt idx="1">
                  <c:v>596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253">
                <a:noFill/>
              </a:ln>
            </c:spPr>
          </c:dPt>
          <c:dLbls>
            <c:dLbl>
              <c:idx val="0"/>
              <c:layout>
                <c:manualLayout>
                  <c:x val="-0.1525277284005481"/>
                  <c:y val="-2.0164916605184483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46270914266713"/>
                  <c:y val="2.5757728558509555E-4"/>
                </c:manualLayout>
              </c:layout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603</c:v>
                </c:pt>
                <c:pt idx="1">
                  <c:v>599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26"/>
        <c:shape val="cylinder"/>
        <c:axId val="-1315630384"/>
        <c:axId val="-1315633648"/>
        <c:axId val="0"/>
      </c:bar3DChart>
      <c:catAx>
        <c:axId val="-1315630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15633648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-1315633648"/>
        <c:scaling>
          <c:orientation val="minMax"/>
          <c:max val="450"/>
          <c:min val="0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15630384"/>
        <c:crosses val="autoZero"/>
        <c:crossBetween val="between"/>
        <c:majorUnit val="200"/>
        <c:minorUnit val="50"/>
      </c:valAx>
      <c:spPr>
        <a:noFill/>
        <a:ln w="25400">
          <a:solidFill>
            <a:srgbClr val="0033CC"/>
          </a:solidFill>
        </a:ln>
      </c:spPr>
    </c:plotArea>
    <c:legend>
      <c:legendPos val="r"/>
      <c:layout>
        <c:manualLayout>
          <c:xMode val="edge"/>
          <c:yMode val="edge"/>
          <c:x val="0.78391253923325843"/>
          <c:y val="0.16475501389630123"/>
          <c:w val="0.200637464416347"/>
          <c:h val="0.5346863149381107"/>
        </c:manualLayout>
      </c:layout>
      <c:overlay val="0"/>
      <c:spPr>
        <a:noFill/>
        <a:ln w="28575">
          <a:noFill/>
        </a:ln>
      </c:spPr>
      <c:txPr>
        <a:bodyPr/>
        <a:lstStyle/>
        <a:p>
          <a:pPr>
            <a:defRPr sz="2400">
              <a:solidFill>
                <a:srgbClr val="000714"/>
              </a:solidFill>
              <a:latin typeface="+mn-lt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0244027252658715"/>
          <c:y val="0.10843702551568345"/>
          <c:w val="0.53899645323468803"/>
          <c:h val="0.676784369637941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0.18559844519390165"/>
                  <c:y val="-1.6319945931933488E-2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 (2024 -5, 2022 -7)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11.61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8287181832286725"/>
                  <c:y val="5.3435420755718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 (2024 -5, 2022 -7)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8.2899999999999991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-1315634736"/>
        <c:axId val="-1315636368"/>
        <c:axId val="0"/>
      </c:bar3DChart>
      <c:catAx>
        <c:axId val="-1315634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15636368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-1315636368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15634736"/>
        <c:crosses val="autoZero"/>
        <c:crossBetween val="between"/>
        <c:majorUnit val="5"/>
        <c:minorUnit val="5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0987514188422247"/>
          <c:y val="0.12125388845683813"/>
          <c:w val="0.53899645323468803"/>
          <c:h val="0.6326918536829241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3CC33"/>
            </a:solidFill>
            <a:ln w="1742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7424">
                <a:noFill/>
              </a:ln>
            </c:spPr>
          </c:dPt>
          <c:dLbls>
            <c:dLbl>
              <c:idx val="0"/>
              <c:layout>
                <c:manualLayout>
                  <c:x val="-0.41375644093125052"/>
                  <c:y val="-2.7343316020442172E-2"/>
                </c:manualLayout>
              </c:layout>
              <c:spPr>
                <a:solidFill>
                  <a:srgbClr val="00B0F0"/>
                </a:solidFill>
                <a:ln w="17424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solidFill>
                  <a:srgbClr val="00B0F0"/>
                </a:solidFill>
                <a:ln w="17424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F0"/>
              </a:solidFill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Рання неонатальна смертність                                             (2024-1, 2023-4)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6.67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1373303173579191"/>
                  <c:y val="-2.7726085990445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Рання неонатальна смертність                                             (2024-1, 2023-4)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1.67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-1315631472"/>
        <c:axId val="-1315638544"/>
        <c:axId val="0"/>
      </c:bar3DChart>
      <c:catAx>
        <c:axId val="-1315631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15638544"/>
        <c:crosses val="autoZero"/>
        <c:auto val="0"/>
        <c:lblAlgn val="ctr"/>
        <c:lblOffset val="100"/>
        <c:tickLblSkip val="1"/>
        <c:tickMarkSkip val="3"/>
        <c:noMultiLvlLbl val="0"/>
      </c:catAx>
      <c:valAx>
        <c:axId val="-1315638544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15631472"/>
        <c:crosses val="autoZero"/>
        <c:crossBetween val="between"/>
        <c:majorUnit val="2"/>
        <c:minorUnit val="2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8061374331332146"/>
          <c:y val="0.15177488982045947"/>
          <c:w val="0.46978416850518845"/>
          <c:h val="0.5828673636183769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2191">
              <a:noFill/>
            </a:ln>
          </c:spPr>
          <c:invertIfNegative val="0"/>
          <c:dLbls>
            <c:dLbl>
              <c:idx val="0"/>
              <c:layout>
                <c:manualLayout>
                  <c:x val="-0.14228803073427687"/>
                  <c:y val="-3.368627737801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(2023 - 1, 2022 - 3)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6.63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4208403037160955"/>
                  <c:y val="-3.262435088864259E-3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(2023 - 1, 2022 - 3)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8.2899999999999991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-1315634192"/>
        <c:axId val="-1315630928"/>
        <c:axId val="0"/>
      </c:bar3DChart>
      <c:catAx>
        <c:axId val="-1315634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15630928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-1315630928"/>
        <c:scaling>
          <c:orientation val="minMax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-1315634192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966484171297635E-2"/>
          <c:y val="0.24612811156710696"/>
          <c:w val="0.89452600312096708"/>
          <c:h val="0.59838518110583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2544</c:v>
                </c:pt>
                <c:pt idx="1">
                  <c:v>1221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2569</c:v>
                </c:pt>
                <c:pt idx="1">
                  <c:v>1297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-1315629840"/>
        <c:axId val="-1315629296"/>
        <c:axId val="0"/>
      </c:bar3DChart>
      <c:catAx>
        <c:axId val="-131562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-1315629296"/>
        <c:crosses val="autoZero"/>
        <c:auto val="1"/>
        <c:lblAlgn val="ctr"/>
        <c:lblOffset val="100"/>
        <c:noMultiLvlLbl val="0"/>
      </c:catAx>
      <c:valAx>
        <c:axId val="-1315629296"/>
        <c:scaling>
          <c:orientation val="minMax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-1315629840"/>
        <c:crosses val="max"/>
        <c:crossBetween val="between"/>
      </c:valAx>
    </c:plotArea>
    <c:legend>
      <c:legendPos val="t"/>
      <c:layout>
        <c:manualLayout>
          <c:xMode val="edge"/>
          <c:yMode val="edge"/>
          <c:x val="0.25306272891354514"/>
          <c:y val="3.8390490370499832E-2"/>
          <c:w val="0.51122234141561684"/>
          <c:h val="0.11949830196964925"/>
        </c:manualLayout>
      </c:layout>
      <c:overlay val="0"/>
      <c:txPr>
        <a:bodyPr/>
        <a:lstStyle/>
        <a:p>
          <a:pPr>
            <a:defRPr sz="2400" b="1">
              <a:solidFill>
                <a:srgbClr val="0000FF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4.7592361532479303E-2"/>
          <c:w val="0.8699846429100470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лікарями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лікарями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81.25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665928160"/>
        <c:axId val="-1665927616"/>
        <c:axId val="0"/>
      </c:bar3DChart>
      <c:catAx>
        <c:axId val="-166592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-1665927616"/>
        <c:crosses val="autoZero"/>
        <c:auto val="1"/>
        <c:lblAlgn val="ctr"/>
        <c:lblOffset val="100"/>
        <c:noMultiLvlLbl val="0"/>
      </c:catAx>
      <c:valAx>
        <c:axId val="-1665927616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-1665928160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3.8550713531555467E-2"/>
          <c:w val="0.86998464291004707"/>
          <c:h val="0.73238224174925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413538608497441E-2"/>
                  <c:y val="4.871438144434688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фізичними особами лікарів первинної ланки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837980094979942E-2"/>
                  <c:y val="4.871438144434688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фізичними особами лікарів первинної ланки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gapDepth val="122"/>
        <c:shape val="cylinder"/>
        <c:axId val="-1665922720"/>
        <c:axId val="-1665927072"/>
        <c:axId val="0"/>
      </c:bar3DChart>
      <c:catAx>
        <c:axId val="-166592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-1665927072"/>
        <c:crosses val="autoZero"/>
        <c:auto val="1"/>
        <c:lblAlgn val="ctr"/>
        <c:lblOffset val="100"/>
        <c:noMultiLvlLbl val="0"/>
      </c:catAx>
      <c:valAx>
        <c:axId val="-16659270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-1665922720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769226836980702E-2"/>
          <c:y val="4.9302218823592446E-2"/>
          <c:w val="0.87179526635737781"/>
          <c:h val="0.63007403159376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4723242046831903E-3"/>
                  <c:y val="-5.827588883349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834715970388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823705920581099E-3"/>
                  <c:y val="-3.464652852696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383063879923812E-2"/>
                  <c:y val="8.4885127190260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Діти 0-14 років</c:v>
                </c:pt>
                <c:pt idx="1">
                  <c:v>Підлітки 15-17 років</c:v>
                </c:pt>
                <c:pt idx="2">
                  <c:v>Особи пенсійного віку</c:v>
                </c:pt>
                <c:pt idx="3">
                  <c:v>Особи працездат- ного віку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890913147838849E-2"/>
                  <c:y val="-2.070766644864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159802972405494E-2"/>
                  <c:y val="-2.3665904512733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088182545543494E-2"/>
                  <c:y val="-3.2540618705009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730080411233486E-2"/>
                  <c:y val="-2.1938479829009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Діти 0-14 років</c:v>
                </c:pt>
                <c:pt idx="1">
                  <c:v>Підлітки 15-17 років</c:v>
                </c:pt>
                <c:pt idx="2">
                  <c:v>Особи пенсійного віку</c:v>
                </c:pt>
                <c:pt idx="3">
                  <c:v>Особи працездат- ного віку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35359</c:v>
                </c:pt>
                <c:pt idx="1">
                  <c:v>6813</c:v>
                </c:pt>
                <c:pt idx="2">
                  <c:v>51517</c:v>
                </c:pt>
                <c:pt idx="3">
                  <c:v>138373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8276304"/>
        <c:axId val="-1328269232"/>
        <c:axId val="0"/>
      </c:bar3DChart>
      <c:catAx>
        <c:axId val="-132827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-1328269232"/>
        <c:crossesAt val="0"/>
        <c:auto val="1"/>
        <c:lblAlgn val="ctr"/>
        <c:lblOffset val="100"/>
        <c:noMultiLvlLbl val="0"/>
      </c:catAx>
      <c:valAx>
        <c:axId val="-13282692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uk-UA"/>
          </a:p>
        </c:txPr>
        <c:crossAx val="-132827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</a:defRPr>
            </a:pPr>
            <a:r>
              <a:rPr lang="uk-UA" sz="2400" dirty="0" smtClean="0">
                <a:solidFill>
                  <a:srgbClr val="C00000"/>
                </a:solidFill>
              </a:rPr>
              <a:t>2023 рік</a:t>
            </a:r>
            <a:endParaRPr lang="ru-RU" sz="24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40885849284719988"/>
          <c:y val="8.3285499142070632E-2"/>
        </c:manualLayout>
      </c:layout>
      <c:overlay val="0"/>
    </c:title>
    <c:autoTitleDeleted val="0"/>
    <c:view3D>
      <c:rotX val="30"/>
      <c:rotY val="23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97314023931984E-2"/>
          <c:y val="0.2767802034341863"/>
          <c:w val="0.38898472065195361"/>
          <c:h val="0.496454161105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00B0F0"/>
              </a:solidFill>
            </c:spPr>
          </c:dPt>
          <c:dPt>
            <c:idx val="1"/>
            <c:bubble3D val="0"/>
            <c:explosion val="10"/>
            <c:spPr>
              <a:solidFill>
                <a:srgbClr val="FFFF00"/>
              </a:solidFill>
            </c:spPr>
          </c:dPt>
          <c:dPt>
            <c:idx val="2"/>
            <c:bubble3D val="0"/>
            <c:explosion val="16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3437591901553425"/>
                  <c:y val="-1.73240781888432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422573962370194E-2"/>
                  <c:y val="5.537887765556913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555546115791059E-2"/>
                  <c:y val="1.908064248569041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B0F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хв. системи кровообігу</c:v>
                </c:pt>
                <c:pt idx="1">
                  <c:v>новоутворення</c:v>
                </c:pt>
                <c:pt idx="2">
                  <c:v>хвороби органів травлення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65.5</c:v>
                </c:pt>
                <c:pt idx="1">
                  <c:v>15.3</c:v>
                </c:pt>
                <c:pt idx="2">
                  <c:v>5.41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92169497506813"/>
          <c:y val="7.3665708191074139E-2"/>
          <c:w val="0.37351568779939481"/>
          <c:h val="0.75034830727543156"/>
        </c:manualLayout>
      </c:layout>
      <c:overlay val="0"/>
      <c:txPr>
        <a:bodyPr/>
        <a:lstStyle/>
        <a:p>
          <a:pPr>
            <a:defRPr sz="2000" b="1" kern="900" spc="-100" baseline="0">
              <a:solidFill>
                <a:srgbClr val="660066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2024 </a:t>
            </a:r>
            <a:r>
              <a:rPr lang="ru-RU" sz="2400" dirty="0" err="1" smtClean="0">
                <a:solidFill>
                  <a:srgbClr val="C00000"/>
                </a:solidFill>
              </a:rPr>
              <a:t>рік</a:t>
            </a:r>
            <a:endParaRPr lang="ru-RU" sz="24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4868544017984932"/>
          <c:y val="5.8789764100285156E-2"/>
        </c:manualLayout>
      </c:layout>
      <c:overlay val="0"/>
    </c:title>
    <c:autoTitleDeleted val="0"/>
    <c:view3D>
      <c:rotX val="30"/>
      <c:rotY val="25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97314023931984E-2"/>
          <c:y val="0.2767802034341863"/>
          <c:w val="0.38898472065195361"/>
          <c:h val="0.496454161105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00B0F0"/>
              </a:solidFill>
            </c:spPr>
          </c:dPt>
          <c:dPt>
            <c:idx val="1"/>
            <c:bubble3D val="0"/>
            <c:explosion val="10"/>
            <c:spPr>
              <a:solidFill>
                <a:srgbClr val="FFFF00"/>
              </a:solidFill>
            </c:spPr>
          </c:dPt>
          <c:dPt>
            <c:idx val="2"/>
            <c:bubble3D val="0"/>
            <c:explosion val="10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0.11046615735506513"/>
                  <c:y val="0.129650332061869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422573962370194E-2"/>
                  <c:y val="5.537887765556913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167007587392245E-3"/>
                  <c:y val="2.397997444728363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хв. системи кровообігу</c:v>
                </c:pt>
                <c:pt idx="1">
                  <c:v>новоутворення</c:v>
                </c:pt>
                <c:pt idx="2">
                  <c:v>хвороби органів дихання </c:v>
                </c:pt>
                <c:pt idx="3">
                  <c:v>травмита отруєння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59.8</c:v>
                </c:pt>
                <c:pt idx="1">
                  <c:v>15.3</c:v>
                </c:pt>
                <c:pt idx="2">
                  <c:v>6.9</c:v>
                </c:pt>
                <c:pt idx="3">
                  <c:v>6.9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676735264709146"/>
          <c:y val="4.4270929773235081E-2"/>
          <c:w val="0.39633994915597615"/>
          <c:h val="0.75034830727543156"/>
        </c:manualLayout>
      </c:layout>
      <c:overlay val="0"/>
      <c:txPr>
        <a:bodyPr/>
        <a:lstStyle/>
        <a:p>
          <a:pPr>
            <a:defRPr sz="2000" b="1" kern="900" spc="-100" baseline="0">
              <a:solidFill>
                <a:srgbClr val="660066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7869095428256865"/>
          <c:y val="5.8310559166258422E-2"/>
          <c:w val="0.51184651240715917"/>
          <c:h val="0.883378881667483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3.8861030506968125E-2"/>
                  <c:y val="-4.295451528338001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83392.3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163654132591671"/>
                  <c:y val="-7.085784962577153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83655.7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28270864"/>
        <c:axId val="-1328275760"/>
        <c:axId val="0"/>
      </c:bar3DChart>
      <c:catAx>
        <c:axId val="-13282708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328275760"/>
        <c:crosses val="autoZero"/>
        <c:auto val="1"/>
        <c:lblAlgn val="ctr"/>
        <c:lblOffset val="100"/>
        <c:noMultiLvlLbl val="0"/>
      </c:catAx>
      <c:valAx>
        <c:axId val="-1328275760"/>
        <c:scaling>
          <c:orientation val="minMax"/>
          <c:min val="38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-132827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89046096765411"/>
          <c:y val="0.20147476599792571"/>
          <c:w val="0.2329195061189058"/>
          <c:h val="0.292156657710293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75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F51E-7134-446E-A0D3-8EADFD147DC8}" type="doc">
      <dgm:prSet loTypeId="urn:microsoft.com/office/officeart/2005/8/layout/orgChart1" loCatId="hierarchy" qsTypeId="urn:microsoft.com/office/officeart/2005/8/quickstyle/simple2" qsCatId="simple" csTypeId="urn:microsoft.com/office/officeart/2005/8/colors/accent1_5" csCatId="accent1" phldr="1"/>
      <dgm:spPr/>
    </dgm:pt>
    <dgm:pt modelId="{B35D6605-0B8F-4233-8B81-F0B1F85DB2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rPr>
            <a:t>Станом на 1.07.2024 року </a:t>
          </a:r>
          <a:r>
            <a:rPr lang="uk-UA" sz="3200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rPr>
            <a:t>працевлаштовано</a:t>
          </a:r>
          <a:r>
            <a:rPr lang="uk-UA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rPr>
            <a:t> молодих спеціалістів: </a:t>
          </a:r>
          <a:endParaRPr kumimoji="0" lang="ru-RU" sz="32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5BFB785C-803C-445A-A160-27B68B0F4C36}" type="parTrans" cxnId="{CEAA5EC1-3ECE-4697-BAE4-692CF0F09E9E}">
      <dgm:prSet/>
      <dgm:spPr/>
      <dgm:t>
        <a:bodyPr/>
        <a:lstStyle/>
        <a:p>
          <a:endParaRPr lang="ru-RU"/>
        </a:p>
      </dgm:t>
    </dgm:pt>
    <dgm:pt modelId="{CDD2BE77-7FCD-43F6-9F05-4657FE9EFE6C}" type="sibTrans" cxnId="{CEAA5EC1-3ECE-4697-BAE4-692CF0F09E9E}">
      <dgm:prSet/>
      <dgm:spPr/>
      <dgm:t>
        <a:bodyPr/>
        <a:lstStyle/>
        <a:p>
          <a:endParaRPr lang="ru-RU"/>
        </a:p>
      </dgm:t>
    </dgm:pt>
    <dgm:pt modelId="{F42DCFE5-6A16-4B09-A169-062D9ABBAA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smtClean="0">
              <a:ln/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smtClean="0">
              <a:ln/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smtClean="0">
              <a:ln/>
              <a:effectLst/>
              <a:latin typeface="Times New Roman" pitchFamily="18" charset="0"/>
            </a:rPr>
            <a:t>40</a:t>
          </a:r>
          <a:endParaRPr kumimoji="0" lang="ru-RU" sz="3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D1E1525B-8575-4E67-90E4-35118D5644EC}" type="parTrans" cxnId="{EB8EE01B-7262-49EB-8AD6-B2670E64055B}">
      <dgm:prSet/>
      <dgm:spPr/>
      <dgm:t>
        <a:bodyPr/>
        <a:lstStyle/>
        <a:p>
          <a:endParaRPr lang="ru-RU"/>
        </a:p>
      </dgm:t>
    </dgm:pt>
    <dgm:pt modelId="{B5565427-8721-41A1-9C20-F1A5FF0E8206}" type="sibTrans" cxnId="{EB8EE01B-7262-49EB-8AD6-B2670E64055B}">
      <dgm:prSet/>
      <dgm:spPr/>
      <dgm:t>
        <a:bodyPr/>
        <a:lstStyle/>
        <a:p>
          <a:endParaRPr lang="ru-RU"/>
        </a:p>
      </dgm:t>
    </dgm:pt>
    <dgm:pt modelId="{4D19616A-DC0D-4894-8BDB-B5597F4841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cap="none" normalizeH="0" baseline="0" smtClean="0">
              <a:ln/>
              <a:effectLst/>
              <a:latin typeface="+mn-lt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smtClean="0">
              <a:ln/>
              <a:effectLst/>
              <a:latin typeface="+mn-lt"/>
            </a:rPr>
            <a:t>26</a:t>
          </a:r>
          <a:endParaRPr kumimoji="0" lang="ru-RU" sz="3600" b="1" i="0" u="none" strike="noStrike" cap="none" normalizeH="0" baseline="0" dirty="0" smtClean="0">
            <a:ln/>
            <a:effectLst/>
            <a:latin typeface="+mn-lt"/>
          </a:endParaRPr>
        </a:p>
      </dgm:t>
    </dgm:pt>
    <dgm:pt modelId="{4C20A1FA-0D8C-4645-9C38-78A3FB5CAE80}" type="parTrans" cxnId="{88D8C6C4-A2C6-4BAA-B3A3-2BC53EAD93D5}">
      <dgm:prSet/>
      <dgm:spPr/>
      <dgm:t>
        <a:bodyPr/>
        <a:lstStyle/>
        <a:p>
          <a:endParaRPr lang="ru-RU"/>
        </a:p>
      </dgm:t>
    </dgm:pt>
    <dgm:pt modelId="{85149302-35ED-47FE-8E4C-EE3263DCFE07}" type="sibTrans" cxnId="{88D8C6C4-A2C6-4BAA-B3A3-2BC53EAD93D5}">
      <dgm:prSet/>
      <dgm:spPr/>
      <dgm:t>
        <a:bodyPr/>
        <a:lstStyle/>
        <a:p>
          <a:endParaRPr lang="ru-RU"/>
        </a:p>
      </dgm:t>
    </dgm:pt>
    <dgm:pt modelId="{D12427D6-7D9D-4DB8-B13D-EAB78A914B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cap="none" normalizeH="0" baseline="0" smtClean="0">
              <a:ln/>
              <a:effectLst/>
              <a:latin typeface="+mn-lt"/>
            </a:rPr>
            <a:t>Лікарі-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2600" b="1" i="0" u="none" strike="noStrike" cap="none" normalizeH="0" baseline="0" smtClean="0">
              <a:ln/>
              <a:effectLst/>
              <a:latin typeface="+mn-lt"/>
            </a:rPr>
            <a:t>інтерни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2600" b="1" i="0" u="none" strike="noStrike" cap="none" normalizeH="0" baseline="0" smtClean="0">
            <a:ln/>
            <a:effectLst/>
            <a:latin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3600" b="1" i="0" u="none" strike="noStrike" cap="none" normalizeH="0" baseline="0" smtClean="0">
              <a:ln/>
              <a:effectLst/>
              <a:latin typeface="+mn-lt"/>
            </a:rPr>
            <a:t>29</a:t>
          </a:r>
          <a:endParaRPr kumimoji="0" lang="ru-RU" sz="3600" b="1" i="0" u="none" strike="noStrike" cap="none" normalizeH="0" baseline="0" dirty="0" smtClean="0">
            <a:ln/>
            <a:effectLst/>
            <a:latin typeface="+mn-lt"/>
          </a:endParaRPr>
        </a:p>
      </dgm:t>
    </dgm:pt>
    <dgm:pt modelId="{67183E54-BE9E-4D50-8245-88B981522275}" type="parTrans" cxnId="{D7F172BB-8728-46A1-9CF3-E25C49057283}">
      <dgm:prSet/>
      <dgm:spPr/>
      <dgm:t>
        <a:bodyPr/>
        <a:lstStyle/>
        <a:p>
          <a:endParaRPr lang="ru-RU"/>
        </a:p>
      </dgm:t>
    </dgm:pt>
    <dgm:pt modelId="{E80CEB23-9805-4DD1-A81F-A1F5EB75F4DA}" type="sibTrans" cxnId="{D7F172BB-8728-46A1-9CF3-E25C49057283}">
      <dgm:prSet/>
      <dgm:spPr/>
      <dgm:t>
        <a:bodyPr/>
        <a:lstStyle/>
        <a:p>
          <a:endParaRPr lang="ru-RU"/>
        </a:p>
      </dgm:t>
    </dgm:pt>
    <dgm:pt modelId="{5B01B647-9B23-4E25-AFCA-E2E938C56857}" type="pres">
      <dgm:prSet presAssocID="{1ED4F51E-7134-446E-A0D3-8EADFD147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D01873-D6C2-4AE7-A079-CBAD7B504657}" type="pres">
      <dgm:prSet presAssocID="{B35D6605-0B8F-4233-8B81-F0B1F85DB2DD}" presName="hierRoot1" presStyleCnt="0">
        <dgm:presLayoutVars>
          <dgm:hierBranch/>
        </dgm:presLayoutVars>
      </dgm:prSet>
      <dgm:spPr/>
    </dgm:pt>
    <dgm:pt modelId="{0737504F-0223-4D1F-A9EC-9469FD8790A1}" type="pres">
      <dgm:prSet presAssocID="{B35D6605-0B8F-4233-8B81-F0B1F85DB2DD}" presName="rootComposite1" presStyleCnt="0"/>
      <dgm:spPr/>
    </dgm:pt>
    <dgm:pt modelId="{6AE67681-40FC-4101-A701-F4ED88829FC9}" type="pres">
      <dgm:prSet presAssocID="{B35D6605-0B8F-4233-8B81-F0B1F85DB2DD}" presName="rootText1" presStyleLbl="node0" presStyleIdx="0" presStyleCnt="1" custScaleX="195049" custScaleY="127753" custLinFactNeighborX="-2676" custLinFactNeighborY="-642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ABD64B-1F5D-4A1D-BE72-B42124895275}" type="pres">
      <dgm:prSet presAssocID="{B35D6605-0B8F-4233-8B81-F0B1F85DB2D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6DC7D62-571E-40A5-B5C0-E820ADCA71B2}" type="pres">
      <dgm:prSet presAssocID="{B35D6605-0B8F-4233-8B81-F0B1F85DB2DD}" presName="hierChild2" presStyleCnt="0"/>
      <dgm:spPr/>
    </dgm:pt>
    <dgm:pt modelId="{D15D2B95-2F45-4E32-A8D7-22D54FBBDA86}" type="pres">
      <dgm:prSet presAssocID="{D1E1525B-8575-4E67-90E4-35118D5644EC}" presName="Name35" presStyleLbl="parChTrans1D2" presStyleIdx="0" presStyleCnt="3"/>
      <dgm:spPr/>
      <dgm:t>
        <a:bodyPr/>
        <a:lstStyle/>
        <a:p>
          <a:endParaRPr lang="uk-UA"/>
        </a:p>
      </dgm:t>
    </dgm:pt>
    <dgm:pt modelId="{E92E91A6-B471-41A9-95B4-D03BCE99B44C}" type="pres">
      <dgm:prSet presAssocID="{F42DCFE5-6A16-4B09-A169-062D9ABBAA90}" presName="hierRoot2" presStyleCnt="0">
        <dgm:presLayoutVars>
          <dgm:hierBranch/>
        </dgm:presLayoutVars>
      </dgm:prSet>
      <dgm:spPr/>
    </dgm:pt>
    <dgm:pt modelId="{57901B45-C23F-465D-8A5E-5B8D5D48FA7B}" type="pres">
      <dgm:prSet presAssocID="{F42DCFE5-6A16-4B09-A169-062D9ABBAA90}" presName="rootComposite" presStyleCnt="0"/>
      <dgm:spPr/>
    </dgm:pt>
    <dgm:pt modelId="{D57C66DF-15A9-4223-AB27-12BB3D75648E}" type="pres">
      <dgm:prSet presAssocID="{F42DCFE5-6A16-4B09-A169-062D9ABBAA90}" presName="rootText" presStyleLbl="node2" presStyleIdx="0" presStyleCnt="3" custScaleX="97862" custScaleY="1662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2C83C7-F410-4B93-86AC-785ABE7CC621}" type="pres">
      <dgm:prSet presAssocID="{F42DCFE5-6A16-4B09-A169-062D9ABBAA90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B28565-635F-4CFA-B6B4-A8E153291EC1}" type="pres">
      <dgm:prSet presAssocID="{F42DCFE5-6A16-4B09-A169-062D9ABBAA90}" presName="hierChild4" presStyleCnt="0"/>
      <dgm:spPr/>
    </dgm:pt>
    <dgm:pt modelId="{4EC29251-2ACC-4A72-A229-14844A2188B4}" type="pres">
      <dgm:prSet presAssocID="{F42DCFE5-6A16-4B09-A169-062D9ABBAA90}" presName="hierChild5" presStyleCnt="0"/>
      <dgm:spPr/>
    </dgm:pt>
    <dgm:pt modelId="{15547539-9CE5-4166-BCEF-C8442A1C6701}" type="pres">
      <dgm:prSet presAssocID="{4C20A1FA-0D8C-4645-9C38-78A3FB5CAE80}" presName="Name35" presStyleLbl="parChTrans1D2" presStyleIdx="1" presStyleCnt="3"/>
      <dgm:spPr/>
      <dgm:t>
        <a:bodyPr/>
        <a:lstStyle/>
        <a:p>
          <a:endParaRPr lang="uk-UA"/>
        </a:p>
      </dgm:t>
    </dgm:pt>
    <dgm:pt modelId="{85D5B49F-9D20-4DFC-A8D2-A301B20EE40B}" type="pres">
      <dgm:prSet presAssocID="{4D19616A-DC0D-4894-8BDB-B5597F4841BE}" presName="hierRoot2" presStyleCnt="0">
        <dgm:presLayoutVars>
          <dgm:hierBranch/>
        </dgm:presLayoutVars>
      </dgm:prSet>
      <dgm:spPr/>
    </dgm:pt>
    <dgm:pt modelId="{26F98531-26F8-486E-B46F-A8A7CBDAEA57}" type="pres">
      <dgm:prSet presAssocID="{4D19616A-DC0D-4894-8BDB-B5597F4841BE}" presName="rootComposite" presStyleCnt="0"/>
      <dgm:spPr/>
    </dgm:pt>
    <dgm:pt modelId="{78E0EE07-D263-4AB6-831D-B1245BEBF31E}" type="pres">
      <dgm:prSet presAssocID="{4D19616A-DC0D-4894-8BDB-B5597F4841BE}" presName="rootText" presStyleLbl="node2" presStyleIdx="1" presStyleCnt="3" custScaleY="141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186F0-F7A2-4DC2-90F4-31FB2FD0A6FD}" type="pres">
      <dgm:prSet presAssocID="{4D19616A-DC0D-4894-8BDB-B5597F4841BE}" presName="rootConnector" presStyleLbl="node2" presStyleIdx="1" presStyleCnt="3"/>
      <dgm:spPr/>
      <dgm:t>
        <a:bodyPr/>
        <a:lstStyle/>
        <a:p>
          <a:endParaRPr lang="uk-UA"/>
        </a:p>
      </dgm:t>
    </dgm:pt>
    <dgm:pt modelId="{E76619BD-5120-4D04-A456-7EBB0C60E0D8}" type="pres">
      <dgm:prSet presAssocID="{4D19616A-DC0D-4894-8BDB-B5597F4841BE}" presName="hierChild4" presStyleCnt="0"/>
      <dgm:spPr/>
    </dgm:pt>
    <dgm:pt modelId="{A63A18C6-DDBD-447E-8C94-4F03C6559A1E}" type="pres">
      <dgm:prSet presAssocID="{4D19616A-DC0D-4894-8BDB-B5597F4841BE}" presName="hierChild5" presStyleCnt="0"/>
      <dgm:spPr/>
    </dgm:pt>
    <dgm:pt modelId="{3918F421-51D3-4E7D-9459-73C54B11BF59}" type="pres">
      <dgm:prSet presAssocID="{67183E54-BE9E-4D50-8245-88B981522275}" presName="Name35" presStyleLbl="parChTrans1D2" presStyleIdx="2" presStyleCnt="3"/>
      <dgm:spPr/>
      <dgm:t>
        <a:bodyPr/>
        <a:lstStyle/>
        <a:p>
          <a:endParaRPr lang="uk-UA"/>
        </a:p>
      </dgm:t>
    </dgm:pt>
    <dgm:pt modelId="{A4E756EB-4C06-4FF5-9591-2E36FFF3DDD6}" type="pres">
      <dgm:prSet presAssocID="{D12427D6-7D9D-4DB8-B13D-EAB78A914BBE}" presName="hierRoot2" presStyleCnt="0">
        <dgm:presLayoutVars>
          <dgm:hierBranch/>
        </dgm:presLayoutVars>
      </dgm:prSet>
      <dgm:spPr/>
    </dgm:pt>
    <dgm:pt modelId="{B406EFB9-B661-421B-BE73-2508CBB63BD9}" type="pres">
      <dgm:prSet presAssocID="{D12427D6-7D9D-4DB8-B13D-EAB78A914BBE}" presName="rootComposite" presStyleCnt="0"/>
      <dgm:spPr/>
    </dgm:pt>
    <dgm:pt modelId="{7831FC9A-B96F-4A16-8B8D-230E696F7B7C}" type="pres">
      <dgm:prSet presAssocID="{D12427D6-7D9D-4DB8-B13D-EAB78A914BBE}" presName="rootText" presStyleLbl="node2" presStyleIdx="2" presStyleCnt="3" custScaleX="87669" custScaleY="162704" custLinFactNeighborX="-139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F620C-7D19-4072-816F-E303D544DC47}" type="pres">
      <dgm:prSet presAssocID="{D12427D6-7D9D-4DB8-B13D-EAB78A914BBE}" presName="rootConnector" presStyleLbl="node2" presStyleIdx="2" presStyleCnt="3"/>
      <dgm:spPr/>
      <dgm:t>
        <a:bodyPr/>
        <a:lstStyle/>
        <a:p>
          <a:endParaRPr lang="uk-UA"/>
        </a:p>
      </dgm:t>
    </dgm:pt>
    <dgm:pt modelId="{D4FBEFE9-DB82-454C-85DD-64433A38ACFE}" type="pres">
      <dgm:prSet presAssocID="{D12427D6-7D9D-4DB8-B13D-EAB78A914BBE}" presName="hierChild4" presStyleCnt="0"/>
      <dgm:spPr/>
    </dgm:pt>
    <dgm:pt modelId="{C6D2FAA9-ECE7-46E9-979A-4CFE172B25BC}" type="pres">
      <dgm:prSet presAssocID="{D12427D6-7D9D-4DB8-B13D-EAB78A914BBE}" presName="hierChild5" presStyleCnt="0"/>
      <dgm:spPr/>
    </dgm:pt>
    <dgm:pt modelId="{A0644233-D7FD-460E-8A66-F2DDC4E50CF4}" type="pres">
      <dgm:prSet presAssocID="{B35D6605-0B8F-4233-8B81-F0B1F85DB2DD}" presName="hierChild3" presStyleCnt="0"/>
      <dgm:spPr/>
    </dgm:pt>
  </dgm:ptLst>
  <dgm:cxnLst>
    <dgm:cxn modelId="{2EB2DB33-3294-487C-AEED-81FB76FE93D1}" type="presOf" srcId="{4C20A1FA-0D8C-4645-9C38-78A3FB5CAE80}" destId="{15547539-9CE5-4166-BCEF-C8442A1C6701}" srcOrd="0" destOrd="0" presId="urn:microsoft.com/office/officeart/2005/8/layout/orgChart1"/>
    <dgm:cxn modelId="{1D12FDED-D7C1-42EE-B7C3-A574604F2657}" type="presOf" srcId="{B35D6605-0B8F-4233-8B81-F0B1F85DB2DD}" destId="{AEABD64B-1F5D-4A1D-BE72-B42124895275}" srcOrd="1" destOrd="0" presId="urn:microsoft.com/office/officeart/2005/8/layout/orgChart1"/>
    <dgm:cxn modelId="{2929FA6E-F259-4CC8-8917-C5694C7486F3}" type="presOf" srcId="{B35D6605-0B8F-4233-8B81-F0B1F85DB2DD}" destId="{6AE67681-40FC-4101-A701-F4ED88829FC9}" srcOrd="0" destOrd="0" presId="urn:microsoft.com/office/officeart/2005/8/layout/orgChart1"/>
    <dgm:cxn modelId="{88D8C6C4-A2C6-4BAA-B3A3-2BC53EAD93D5}" srcId="{B35D6605-0B8F-4233-8B81-F0B1F85DB2DD}" destId="{4D19616A-DC0D-4894-8BDB-B5597F4841BE}" srcOrd="1" destOrd="0" parTransId="{4C20A1FA-0D8C-4645-9C38-78A3FB5CAE80}" sibTransId="{85149302-35ED-47FE-8E4C-EE3263DCFE07}"/>
    <dgm:cxn modelId="{14373F74-13B0-4D94-8C0E-3BC102605D04}" type="presOf" srcId="{D1E1525B-8575-4E67-90E4-35118D5644EC}" destId="{D15D2B95-2F45-4E32-A8D7-22D54FBBDA86}" srcOrd="0" destOrd="0" presId="urn:microsoft.com/office/officeart/2005/8/layout/orgChart1"/>
    <dgm:cxn modelId="{AD2131F5-078D-4895-9E76-F45B382ECC1C}" type="presOf" srcId="{F42DCFE5-6A16-4B09-A169-062D9ABBAA90}" destId="{DD2C83C7-F410-4B93-86AC-785ABE7CC621}" srcOrd="1" destOrd="0" presId="urn:microsoft.com/office/officeart/2005/8/layout/orgChart1"/>
    <dgm:cxn modelId="{D7F172BB-8728-46A1-9CF3-E25C49057283}" srcId="{B35D6605-0B8F-4233-8B81-F0B1F85DB2DD}" destId="{D12427D6-7D9D-4DB8-B13D-EAB78A914BBE}" srcOrd="2" destOrd="0" parTransId="{67183E54-BE9E-4D50-8245-88B981522275}" sibTransId="{E80CEB23-9805-4DD1-A81F-A1F5EB75F4DA}"/>
    <dgm:cxn modelId="{0991788F-733E-46C4-9010-B2DE811780B1}" type="presOf" srcId="{D12427D6-7D9D-4DB8-B13D-EAB78A914BBE}" destId="{5B2F620C-7D19-4072-816F-E303D544DC47}" srcOrd="1" destOrd="0" presId="urn:microsoft.com/office/officeart/2005/8/layout/orgChart1"/>
    <dgm:cxn modelId="{4051659D-C87D-4FA0-9009-00A793301DF6}" type="presOf" srcId="{F42DCFE5-6A16-4B09-A169-062D9ABBAA90}" destId="{D57C66DF-15A9-4223-AB27-12BB3D75648E}" srcOrd="0" destOrd="0" presId="urn:microsoft.com/office/officeart/2005/8/layout/orgChart1"/>
    <dgm:cxn modelId="{CEAA5EC1-3ECE-4697-BAE4-692CF0F09E9E}" srcId="{1ED4F51E-7134-446E-A0D3-8EADFD147DC8}" destId="{B35D6605-0B8F-4233-8B81-F0B1F85DB2DD}" srcOrd="0" destOrd="0" parTransId="{5BFB785C-803C-445A-A160-27B68B0F4C36}" sibTransId="{CDD2BE77-7FCD-43F6-9F05-4657FE9EFE6C}"/>
    <dgm:cxn modelId="{5CF79E88-98B5-4DAC-BE8F-19A3DE0B321E}" type="presOf" srcId="{4D19616A-DC0D-4894-8BDB-B5597F4841BE}" destId="{32F186F0-F7A2-4DC2-90F4-31FB2FD0A6FD}" srcOrd="1" destOrd="0" presId="urn:microsoft.com/office/officeart/2005/8/layout/orgChart1"/>
    <dgm:cxn modelId="{EB8EE01B-7262-49EB-8AD6-B2670E64055B}" srcId="{B35D6605-0B8F-4233-8B81-F0B1F85DB2DD}" destId="{F42DCFE5-6A16-4B09-A169-062D9ABBAA90}" srcOrd="0" destOrd="0" parTransId="{D1E1525B-8575-4E67-90E4-35118D5644EC}" sibTransId="{B5565427-8721-41A1-9C20-F1A5FF0E8206}"/>
    <dgm:cxn modelId="{E119D68D-E98F-4089-9EB2-F0882CDACBEF}" type="presOf" srcId="{4D19616A-DC0D-4894-8BDB-B5597F4841BE}" destId="{78E0EE07-D263-4AB6-831D-B1245BEBF31E}" srcOrd="0" destOrd="0" presId="urn:microsoft.com/office/officeart/2005/8/layout/orgChart1"/>
    <dgm:cxn modelId="{5150920E-D542-4BF1-9C4F-D3C1EBE0FDD8}" type="presOf" srcId="{1ED4F51E-7134-446E-A0D3-8EADFD147DC8}" destId="{5B01B647-9B23-4E25-AFCA-E2E938C56857}" srcOrd="0" destOrd="0" presId="urn:microsoft.com/office/officeart/2005/8/layout/orgChart1"/>
    <dgm:cxn modelId="{81698CC8-3BA7-4EA4-A660-C9F2F9913E0E}" type="presOf" srcId="{67183E54-BE9E-4D50-8245-88B981522275}" destId="{3918F421-51D3-4E7D-9459-73C54B11BF59}" srcOrd="0" destOrd="0" presId="urn:microsoft.com/office/officeart/2005/8/layout/orgChart1"/>
    <dgm:cxn modelId="{4322AC8B-2A73-4938-A449-FAF60071BFA3}" type="presOf" srcId="{D12427D6-7D9D-4DB8-B13D-EAB78A914BBE}" destId="{7831FC9A-B96F-4A16-8B8D-230E696F7B7C}" srcOrd="0" destOrd="0" presId="urn:microsoft.com/office/officeart/2005/8/layout/orgChart1"/>
    <dgm:cxn modelId="{6F309739-5A68-4E45-A66C-7D238E7E63E7}" type="presParOf" srcId="{5B01B647-9B23-4E25-AFCA-E2E938C56857}" destId="{92D01873-D6C2-4AE7-A079-CBAD7B504657}" srcOrd="0" destOrd="0" presId="urn:microsoft.com/office/officeart/2005/8/layout/orgChart1"/>
    <dgm:cxn modelId="{778D1E6C-B436-44E7-B42E-98831F8FC402}" type="presParOf" srcId="{92D01873-D6C2-4AE7-A079-CBAD7B504657}" destId="{0737504F-0223-4D1F-A9EC-9469FD8790A1}" srcOrd="0" destOrd="0" presId="urn:microsoft.com/office/officeart/2005/8/layout/orgChart1"/>
    <dgm:cxn modelId="{5A9E2D0A-EF29-4DFD-A5F6-5EF6172CC7E3}" type="presParOf" srcId="{0737504F-0223-4D1F-A9EC-9469FD8790A1}" destId="{6AE67681-40FC-4101-A701-F4ED88829FC9}" srcOrd="0" destOrd="0" presId="urn:microsoft.com/office/officeart/2005/8/layout/orgChart1"/>
    <dgm:cxn modelId="{5412CBA5-DB78-4C82-92E1-4424AE6D74E5}" type="presParOf" srcId="{0737504F-0223-4D1F-A9EC-9469FD8790A1}" destId="{AEABD64B-1F5D-4A1D-BE72-B42124895275}" srcOrd="1" destOrd="0" presId="urn:microsoft.com/office/officeart/2005/8/layout/orgChart1"/>
    <dgm:cxn modelId="{8F8D69D7-4DED-48DE-B7C5-93EF99F20A4B}" type="presParOf" srcId="{92D01873-D6C2-4AE7-A079-CBAD7B504657}" destId="{66DC7D62-571E-40A5-B5C0-E820ADCA71B2}" srcOrd="1" destOrd="0" presId="urn:microsoft.com/office/officeart/2005/8/layout/orgChart1"/>
    <dgm:cxn modelId="{AF8C75E4-C728-443E-BB61-AD30052659BB}" type="presParOf" srcId="{66DC7D62-571E-40A5-B5C0-E820ADCA71B2}" destId="{D15D2B95-2F45-4E32-A8D7-22D54FBBDA86}" srcOrd="0" destOrd="0" presId="urn:microsoft.com/office/officeart/2005/8/layout/orgChart1"/>
    <dgm:cxn modelId="{4D5A975C-36F2-4179-997A-2B5B5737C422}" type="presParOf" srcId="{66DC7D62-571E-40A5-B5C0-E820ADCA71B2}" destId="{E92E91A6-B471-41A9-95B4-D03BCE99B44C}" srcOrd="1" destOrd="0" presId="urn:microsoft.com/office/officeart/2005/8/layout/orgChart1"/>
    <dgm:cxn modelId="{44FAB810-6AD5-4369-92B5-5CD869C3F7D7}" type="presParOf" srcId="{E92E91A6-B471-41A9-95B4-D03BCE99B44C}" destId="{57901B45-C23F-465D-8A5E-5B8D5D48FA7B}" srcOrd="0" destOrd="0" presId="urn:microsoft.com/office/officeart/2005/8/layout/orgChart1"/>
    <dgm:cxn modelId="{B21D241E-A861-43E6-B9C9-C1A6670FF001}" type="presParOf" srcId="{57901B45-C23F-465D-8A5E-5B8D5D48FA7B}" destId="{D57C66DF-15A9-4223-AB27-12BB3D75648E}" srcOrd="0" destOrd="0" presId="urn:microsoft.com/office/officeart/2005/8/layout/orgChart1"/>
    <dgm:cxn modelId="{6024A8F0-675C-47CC-B68B-39DBA8A51218}" type="presParOf" srcId="{57901B45-C23F-465D-8A5E-5B8D5D48FA7B}" destId="{DD2C83C7-F410-4B93-86AC-785ABE7CC621}" srcOrd="1" destOrd="0" presId="urn:microsoft.com/office/officeart/2005/8/layout/orgChart1"/>
    <dgm:cxn modelId="{23B366E4-EC07-463F-97E7-1D1E7D7EBC76}" type="presParOf" srcId="{E92E91A6-B471-41A9-95B4-D03BCE99B44C}" destId="{B5B28565-635F-4CFA-B6B4-A8E153291EC1}" srcOrd="1" destOrd="0" presId="urn:microsoft.com/office/officeart/2005/8/layout/orgChart1"/>
    <dgm:cxn modelId="{77447CC0-FED0-432D-AD0C-559D5D326471}" type="presParOf" srcId="{E92E91A6-B471-41A9-95B4-D03BCE99B44C}" destId="{4EC29251-2ACC-4A72-A229-14844A2188B4}" srcOrd="2" destOrd="0" presId="urn:microsoft.com/office/officeart/2005/8/layout/orgChart1"/>
    <dgm:cxn modelId="{3A9DA3E0-288A-4A5F-9010-87EF4C995AD8}" type="presParOf" srcId="{66DC7D62-571E-40A5-B5C0-E820ADCA71B2}" destId="{15547539-9CE5-4166-BCEF-C8442A1C6701}" srcOrd="2" destOrd="0" presId="urn:microsoft.com/office/officeart/2005/8/layout/orgChart1"/>
    <dgm:cxn modelId="{20AC0C51-F4AC-454E-9B52-2F98E6B206FB}" type="presParOf" srcId="{66DC7D62-571E-40A5-B5C0-E820ADCA71B2}" destId="{85D5B49F-9D20-4DFC-A8D2-A301B20EE40B}" srcOrd="3" destOrd="0" presId="urn:microsoft.com/office/officeart/2005/8/layout/orgChart1"/>
    <dgm:cxn modelId="{808EE351-6B3E-4334-936F-C4909F53B2D3}" type="presParOf" srcId="{85D5B49F-9D20-4DFC-A8D2-A301B20EE40B}" destId="{26F98531-26F8-486E-B46F-A8A7CBDAEA57}" srcOrd="0" destOrd="0" presId="urn:microsoft.com/office/officeart/2005/8/layout/orgChart1"/>
    <dgm:cxn modelId="{1CA1BE58-F02D-474D-B548-D8D714F22D6B}" type="presParOf" srcId="{26F98531-26F8-486E-B46F-A8A7CBDAEA57}" destId="{78E0EE07-D263-4AB6-831D-B1245BEBF31E}" srcOrd="0" destOrd="0" presId="urn:microsoft.com/office/officeart/2005/8/layout/orgChart1"/>
    <dgm:cxn modelId="{49647D15-62F7-46B7-99D6-C0A8A014E1C8}" type="presParOf" srcId="{26F98531-26F8-486E-B46F-A8A7CBDAEA57}" destId="{32F186F0-F7A2-4DC2-90F4-31FB2FD0A6FD}" srcOrd="1" destOrd="0" presId="urn:microsoft.com/office/officeart/2005/8/layout/orgChart1"/>
    <dgm:cxn modelId="{803F806F-ACD6-429F-A3A2-630147409697}" type="presParOf" srcId="{85D5B49F-9D20-4DFC-A8D2-A301B20EE40B}" destId="{E76619BD-5120-4D04-A456-7EBB0C60E0D8}" srcOrd="1" destOrd="0" presId="urn:microsoft.com/office/officeart/2005/8/layout/orgChart1"/>
    <dgm:cxn modelId="{06C2E629-41A5-4F97-BB83-1D9FDD4B0E6B}" type="presParOf" srcId="{85D5B49F-9D20-4DFC-A8D2-A301B20EE40B}" destId="{A63A18C6-DDBD-447E-8C94-4F03C6559A1E}" srcOrd="2" destOrd="0" presId="urn:microsoft.com/office/officeart/2005/8/layout/orgChart1"/>
    <dgm:cxn modelId="{A39727C0-7C71-4BFA-B994-0108917AEBC1}" type="presParOf" srcId="{66DC7D62-571E-40A5-B5C0-E820ADCA71B2}" destId="{3918F421-51D3-4E7D-9459-73C54B11BF59}" srcOrd="4" destOrd="0" presId="urn:microsoft.com/office/officeart/2005/8/layout/orgChart1"/>
    <dgm:cxn modelId="{CC4894F7-E417-4CC8-843A-CA81A6AFDE39}" type="presParOf" srcId="{66DC7D62-571E-40A5-B5C0-E820ADCA71B2}" destId="{A4E756EB-4C06-4FF5-9591-2E36FFF3DDD6}" srcOrd="5" destOrd="0" presId="urn:microsoft.com/office/officeart/2005/8/layout/orgChart1"/>
    <dgm:cxn modelId="{9FC844CE-75D2-41D1-9E45-EDA6D5798202}" type="presParOf" srcId="{A4E756EB-4C06-4FF5-9591-2E36FFF3DDD6}" destId="{B406EFB9-B661-421B-BE73-2508CBB63BD9}" srcOrd="0" destOrd="0" presId="urn:microsoft.com/office/officeart/2005/8/layout/orgChart1"/>
    <dgm:cxn modelId="{B1FA07B1-BED5-45FA-91BB-0049CB54574A}" type="presParOf" srcId="{B406EFB9-B661-421B-BE73-2508CBB63BD9}" destId="{7831FC9A-B96F-4A16-8B8D-230E696F7B7C}" srcOrd="0" destOrd="0" presId="urn:microsoft.com/office/officeart/2005/8/layout/orgChart1"/>
    <dgm:cxn modelId="{802B78D2-3C5B-4D22-BBAA-3B6C7B90EC9C}" type="presParOf" srcId="{B406EFB9-B661-421B-BE73-2508CBB63BD9}" destId="{5B2F620C-7D19-4072-816F-E303D544DC47}" srcOrd="1" destOrd="0" presId="urn:microsoft.com/office/officeart/2005/8/layout/orgChart1"/>
    <dgm:cxn modelId="{4F7F5C70-C902-41E6-961F-45E2182F7E81}" type="presParOf" srcId="{A4E756EB-4C06-4FF5-9591-2E36FFF3DDD6}" destId="{D4FBEFE9-DB82-454C-85DD-64433A38ACFE}" srcOrd="1" destOrd="0" presId="urn:microsoft.com/office/officeart/2005/8/layout/orgChart1"/>
    <dgm:cxn modelId="{80C4177A-142F-4C1C-9979-7419E65A0B94}" type="presParOf" srcId="{A4E756EB-4C06-4FF5-9591-2E36FFF3DDD6}" destId="{C6D2FAA9-ECE7-46E9-979A-4CFE172B25BC}" srcOrd="2" destOrd="0" presId="urn:microsoft.com/office/officeart/2005/8/layout/orgChart1"/>
    <dgm:cxn modelId="{675B2EF8-FB6B-48A0-9969-F42A39D14FD4}" type="presParOf" srcId="{92D01873-D6C2-4AE7-A079-CBAD7B504657}" destId="{A0644233-D7FD-460E-8A66-F2DDC4E50C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DC417-BB8F-4B57-BFAE-649A58B2B83C}" type="doc">
      <dgm:prSet loTypeId="urn:microsoft.com/office/officeart/2005/8/layout/orgChart1" loCatId="hierarchy" qsTypeId="urn:microsoft.com/office/officeart/2005/8/quickstyle/3d2" qsCatId="3D" csTypeId="urn:microsoft.com/office/officeart/2005/8/colors/accent2_5" csCatId="accent2" phldr="1"/>
      <dgm:spPr/>
    </dgm:pt>
    <dgm:pt modelId="{AB280883-12BC-4633-B9AC-311329D72C8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я м.Кропивницького діє галузева </a:t>
          </a:r>
          <a:r>
            <a:rPr lang="uk-UA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Програма розвитку галузі охорони здоров</a:t>
          </a:r>
          <a:r>
            <a:rPr lang="en-US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я 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м.Кропивницького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на 2021-2025 роки (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зі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змінами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), </a:t>
          </a:r>
          <a:r>
            <a:rPr lang="ru-RU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в як</a:t>
          </a:r>
          <a:r>
            <a:rPr lang="uk-UA" sz="2200" b="1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ій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затверджені видатки на 2024 рік у сумі </a:t>
          </a:r>
          <a:r>
            <a:rPr lang="uk-UA" sz="22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– </a:t>
          </a:r>
          <a:r>
            <a:rPr lang="uk-UA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136 443,2 </a:t>
          </a:r>
          <a:r>
            <a:rPr lang="uk-UA" sz="2200" b="1" u="none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т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ис. грн.</a:t>
          </a:r>
          <a:r>
            <a:rPr lang="uk-UA" sz="22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 </a:t>
          </a:r>
          <a:endParaRPr kumimoji="0" lang="ru-RU" sz="2200" b="1" i="0" u="none" strike="noStrike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355ED45-0742-466A-934F-E5B4D0F6A0B6}" type="parTrans" cxnId="{D0ABBDB9-BF00-4959-9D6E-09D7CB975F59}">
      <dgm:prSet/>
      <dgm:spPr/>
      <dgm:t>
        <a:bodyPr/>
        <a:lstStyle/>
        <a:p>
          <a:endParaRPr lang="ru-RU"/>
        </a:p>
      </dgm:t>
    </dgm:pt>
    <dgm:pt modelId="{B4FE337B-67B4-446D-8062-36C6ACAE2F9B}" type="sibTrans" cxnId="{D0ABBDB9-BF00-4959-9D6E-09D7CB975F59}">
      <dgm:prSet/>
      <dgm:spPr/>
      <dgm:t>
        <a:bodyPr/>
        <a:lstStyle/>
        <a:p>
          <a:endParaRPr lang="ru-RU"/>
        </a:p>
      </dgm:t>
    </dgm:pt>
    <dgm:pt modelId="{EF54BD59-1E6D-4C74-AEBC-679EB16CCDD2}">
      <dgm:prSet custT="1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Станом на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01.07.2024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року фактичне виконання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Програми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міського бюджету складає 38 966,9 </a:t>
          </a:r>
          <a:r>
            <a:rPr kumimoji="0" lang="uk-UA" sz="18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тис.грн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., зокрема на забезпечення: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1800" b="1" i="0" u="none" strike="noStrike" cap="none" normalizeH="0" baseline="0" dirty="0" smtClean="0">
            <a:ln/>
            <a:solidFill>
              <a:schemeClr val="bg1"/>
            </a:solidFill>
            <a:effectLst/>
            <a:latin typeface="Times New Roman" pitchFamily="18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1" i="0" u="none" strike="noStrike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0A85D17-FF86-46B9-B5CF-24016E54D6E5}" type="parTrans" cxnId="{0407F76E-3F83-4264-BA6A-03BD8CD4BEBB}">
      <dgm:prSet/>
      <dgm:spPr/>
      <dgm:t>
        <a:bodyPr/>
        <a:lstStyle/>
        <a:p>
          <a:endParaRPr lang="ru-RU"/>
        </a:p>
      </dgm:t>
    </dgm:pt>
    <dgm:pt modelId="{92364E8C-2E6C-402B-8577-20705A2A9CFF}" type="sibTrans" cxnId="{0407F76E-3F83-4264-BA6A-03BD8CD4BEBB}">
      <dgm:prSet/>
      <dgm:spPr/>
      <dgm:t>
        <a:bodyPr/>
        <a:lstStyle/>
        <a:p>
          <a:endParaRPr lang="ru-RU"/>
        </a:p>
      </dgm:t>
    </dgm:pt>
    <dgm:pt modelId="{0B47EF69-C893-4609-9F49-F4696B772860}" type="pres">
      <dgm:prSet presAssocID="{C8CDC417-BB8F-4B57-BFAE-649A58B2B8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DE884C-BFD1-4BDA-80BB-6E38C165266C}" type="pres">
      <dgm:prSet presAssocID="{AB280883-12BC-4633-B9AC-311329D72C83}" presName="hierRoot1" presStyleCnt="0">
        <dgm:presLayoutVars>
          <dgm:hierBranch/>
        </dgm:presLayoutVars>
      </dgm:prSet>
      <dgm:spPr/>
    </dgm:pt>
    <dgm:pt modelId="{F9EDEC64-61B4-49C9-9702-043A51598693}" type="pres">
      <dgm:prSet presAssocID="{AB280883-12BC-4633-B9AC-311329D72C83}" presName="rootComposite1" presStyleCnt="0"/>
      <dgm:spPr/>
    </dgm:pt>
    <dgm:pt modelId="{98605FCA-9E0C-45D6-9086-306A4B4D9711}" type="pres">
      <dgm:prSet presAssocID="{AB280883-12BC-4633-B9AC-311329D72C83}" presName="rootText1" presStyleLbl="node0" presStyleIdx="0" presStyleCnt="1" custScaleX="644405" custScaleY="205411" custLinFactNeighborX="-353" custLinFactNeighborY="-15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0E7056-5922-44A1-A0C4-2B9BC65F27F5}" type="pres">
      <dgm:prSet presAssocID="{AB280883-12BC-4633-B9AC-311329D72C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4C96E2-D7A4-4DC2-B72B-96A359BDFF44}" type="pres">
      <dgm:prSet presAssocID="{AB280883-12BC-4633-B9AC-311329D72C83}" presName="hierChild2" presStyleCnt="0"/>
      <dgm:spPr/>
    </dgm:pt>
    <dgm:pt modelId="{E405D675-F987-4F98-A456-7221593682A4}" type="pres">
      <dgm:prSet presAssocID="{10A85D17-FF86-46B9-B5CF-24016E54D6E5}" presName="Name35" presStyleLbl="parChTrans1D2" presStyleIdx="0" presStyleCnt="1"/>
      <dgm:spPr/>
      <dgm:t>
        <a:bodyPr/>
        <a:lstStyle/>
        <a:p>
          <a:endParaRPr lang="ru-RU"/>
        </a:p>
      </dgm:t>
    </dgm:pt>
    <dgm:pt modelId="{8FD2117A-4296-4E1C-9A10-2973AD046310}" type="pres">
      <dgm:prSet presAssocID="{EF54BD59-1E6D-4C74-AEBC-679EB16CCDD2}" presName="hierRoot2" presStyleCnt="0">
        <dgm:presLayoutVars>
          <dgm:hierBranch/>
        </dgm:presLayoutVars>
      </dgm:prSet>
      <dgm:spPr/>
    </dgm:pt>
    <dgm:pt modelId="{B0214EEC-DD0C-4C70-86B6-8A4929924300}" type="pres">
      <dgm:prSet presAssocID="{EF54BD59-1E6D-4C74-AEBC-679EB16CCDD2}" presName="rootComposite" presStyleCnt="0"/>
      <dgm:spPr/>
    </dgm:pt>
    <dgm:pt modelId="{25A9E31B-0B3A-4EDD-8EC6-4BE06E433D24}" type="pres">
      <dgm:prSet presAssocID="{EF54BD59-1E6D-4C74-AEBC-679EB16CCDD2}" presName="rootText" presStyleLbl="node2" presStyleIdx="0" presStyleCnt="1" custScaleX="655015" custScaleY="101009" custLinFactNeighborX="-7886" custLinFactNeighborY="-34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68AE3-B214-4484-AF0F-D8E9188C10E4}" type="pres">
      <dgm:prSet presAssocID="{EF54BD59-1E6D-4C74-AEBC-679EB16CCDD2}" presName="rootConnector" presStyleLbl="node2" presStyleIdx="0" presStyleCnt="1"/>
      <dgm:spPr/>
      <dgm:t>
        <a:bodyPr/>
        <a:lstStyle/>
        <a:p>
          <a:endParaRPr lang="ru-RU"/>
        </a:p>
      </dgm:t>
    </dgm:pt>
    <dgm:pt modelId="{5E3C5CC6-6426-4EEF-8091-851FC4E6A6C5}" type="pres">
      <dgm:prSet presAssocID="{EF54BD59-1E6D-4C74-AEBC-679EB16CCDD2}" presName="hierChild4" presStyleCnt="0"/>
      <dgm:spPr/>
    </dgm:pt>
    <dgm:pt modelId="{43487CCD-5913-4A11-8DDA-EE770126C436}" type="pres">
      <dgm:prSet presAssocID="{EF54BD59-1E6D-4C74-AEBC-679EB16CCDD2}" presName="hierChild5" presStyleCnt="0"/>
      <dgm:spPr/>
    </dgm:pt>
    <dgm:pt modelId="{249F7025-7FCE-42E6-8196-765554D13430}" type="pres">
      <dgm:prSet presAssocID="{AB280883-12BC-4633-B9AC-311329D72C83}" presName="hierChild3" presStyleCnt="0"/>
      <dgm:spPr/>
    </dgm:pt>
  </dgm:ptLst>
  <dgm:cxnLst>
    <dgm:cxn modelId="{23325222-DBC1-4605-B766-C38BE013EA05}" type="presOf" srcId="{10A85D17-FF86-46B9-B5CF-24016E54D6E5}" destId="{E405D675-F987-4F98-A456-7221593682A4}" srcOrd="0" destOrd="0" presId="urn:microsoft.com/office/officeart/2005/8/layout/orgChart1"/>
    <dgm:cxn modelId="{B991896B-4FF7-45A0-9043-D56B5B8CC105}" type="presOf" srcId="{C8CDC417-BB8F-4B57-BFAE-649A58B2B83C}" destId="{0B47EF69-C893-4609-9F49-F4696B772860}" srcOrd="0" destOrd="0" presId="urn:microsoft.com/office/officeart/2005/8/layout/orgChart1"/>
    <dgm:cxn modelId="{8EA2D496-19A4-43ED-A718-7EC55F157059}" type="presOf" srcId="{EF54BD59-1E6D-4C74-AEBC-679EB16CCDD2}" destId="{25A9E31B-0B3A-4EDD-8EC6-4BE06E433D24}" srcOrd="0" destOrd="0" presId="urn:microsoft.com/office/officeart/2005/8/layout/orgChart1"/>
    <dgm:cxn modelId="{DB1DE75A-7471-4264-9466-D78B936C1F33}" type="presOf" srcId="{AB280883-12BC-4633-B9AC-311329D72C83}" destId="{98605FCA-9E0C-45D6-9086-306A4B4D9711}" srcOrd="0" destOrd="0" presId="urn:microsoft.com/office/officeart/2005/8/layout/orgChart1"/>
    <dgm:cxn modelId="{D0ABBDB9-BF00-4959-9D6E-09D7CB975F59}" srcId="{C8CDC417-BB8F-4B57-BFAE-649A58B2B83C}" destId="{AB280883-12BC-4633-B9AC-311329D72C83}" srcOrd="0" destOrd="0" parTransId="{1355ED45-0742-466A-934F-E5B4D0F6A0B6}" sibTransId="{B4FE337B-67B4-446D-8062-36C6ACAE2F9B}"/>
    <dgm:cxn modelId="{47BCBDE8-DE72-41A5-BAEB-9E83D54CE9AB}" type="presOf" srcId="{AB280883-12BC-4633-B9AC-311329D72C83}" destId="{2B0E7056-5922-44A1-A0C4-2B9BC65F27F5}" srcOrd="1" destOrd="0" presId="urn:microsoft.com/office/officeart/2005/8/layout/orgChart1"/>
    <dgm:cxn modelId="{0407F76E-3F83-4264-BA6A-03BD8CD4BEBB}" srcId="{AB280883-12BC-4633-B9AC-311329D72C83}" destId="{EF54BD59-1E6D-4C74-AEBC-679EB16CCDD2}" srcOrd="0" destOrd="0" parTransId="{10A85D17-FF86-46B9-B5CF-24016E54D6E5}" sibTransId="{92364E8C-2E6C-402B-8577-20705A2A9CFF}"/>
    <dgm:cxn modelId="{1A424DE2-16A3-4E6D-8F28-C6B37B4A4BB5}" type="presOf" srcId="{EF54BD59-1E6D-4C74-AEBC-679EB16CCDD2}" destId="{E5868AE3-B214-4484-AF0F-D8E9188C10E4}" srcOrd="1" destOrd="0" presId="urn:microsoft.com/office/officeart/2005/8/layout/orgChart1"/>
    <dgm:cxn modelId="{4B60DDB6-3D1A-46F4-8BFD-9FD9526C50DF}" type="presParOf" srcId="{0B47EF69-C893-4609-9F49-F4696B772860}" destId="{1ADE884C-BFD1-4BDA-80BB-6E38C165266C}" srcOrd="0" destOrd="0" presId="urn:microsoft.com/office/officeart/2005/8/layout/orgChart1"/>
    <dgm:cxn modelId="{66EE91A1-AA28-4BC9-AE20-B7C9DFCAC63E}" type="presParOf" srcId="{1ADE884C-BFD1-4BDA-80BB-6E38C165266C}" destId="{F9EDEC64-61B4-49C9-9702-043A51598693}" srcOrd="0" destOrd="0" presId="urn:microsoft.com/office/officeart/2005/8/layout/orgChart1"/>
    <dgm:cxn modelId="{EA1F41F1-E89F-4490-8C2B-D70CFAA2419B}" type="presParOf" srcId="{F9EDEC64-61B4-49C9-9702-043A51598693}" destId="{98605FCA-9E0C-45D6-9086-306A4B4D9711}" srcOrd="0" destOrd="0" presId="urn:microsoft.com/office/officeart/2005/8/layout/orgChart1"/>
    <dgm:cxn modelId="{A6C53FFF-99DA-456B-A52E-97D2F186B31D}" type="presParOf" srcId="{F9EDEC64-61B4-49C9-9702-043A51598693}" destId="{2B0E7056-5922-44A1-A0C4-2B9BC65F27F5}" srcOrd="1" destOrd="0" presId="urn:microsoft.com/office/officeart/2005/8/layout/orgChart1"/>
    <dgm:cxn modelId="{01332061-9451-40CA-AE50-87C44C14AF0A}" type="presParOf" srcId="{1ADE884C-BFD1-4BDA-80BB-6E38C165266C}" destId="{354C96E2-D7A4-4DC2-B72B-96A359BDFF44}" srcOrd="1" destOrd="0" presId="urn:microsoft.com/office/officeart/2005/8/layout/orgChart1"/>
    <dgm:cxn modelId="{D3B94936-CF6E-464E-A321-96D51CE08449}" type="presParOf" srcId="{354C96E2-D7A4-4DC2-B72B-96A359BDFF44}" destId="{E405D675-F987-4F98-A456-7221593682A4}" srcOrd="0" destOrd="0" presId="urn:microsoft.com/office/officeart/2005/8/layout/orgChart1"/>
    <dgm:cxn modelId="{28B06D6B-28D1-4362-A280-B811BF44F961}" type="presParOf" srcId="{354C96E2-D7A4-4DC2-B72B-96A359BDFF44}" destId="{8FD2117A-4296-4E1C-9A10-2973AD046310}" srcOrd="1" destOrd="0" presId="urn:microsoft.com/office/officeart/2005/8/layout/orgChart1"/>
    <dgm:cxn modelId="{F9658E1B-8138-470F-8B88-AC6FCCC79E8B}" type="presParOf" srcId="{8FD2117A-4296-4E1C-9A10-2973AD046310}" destId="{B0214EEC-DD0C-4C70-86B6-8A4929924300}" srcOrd="0" destOrd="0" presId="urn:microsoft.com/office/officeart/2005/8/layout/orgChart1"/>
    <dgm:cxn modelId="{291003AA-8F17-4B14-87AF-DFE92EA50854}" type="presParOf" srcId="{B0214EEC-DD0C-4C70-86B6-8A4929924300}" destId="{25A9E31B-0B3A-4EDD-8EC6-4BE06E433D24}" srcOrd="0" destOrd="0" presId="urn:microsoft.com/office/officeart/2005/8/layout/orgChart1"/>
    <dgm:cxn modelId="{24F3B127-D617-4F89-AF6D-2987094B92DC}" type="presParOf" srcId="{B0214EEC-DD0C-4C70-86B6-8A4929924300}" destId="{E5868AE3-B214-4484-AF0F-D8E9188C10E4}" srcOrd="1" destOrd="0" presId="urn:microsoft.com/office/officeart/2005/8/layout/orgChart1"/>
    <dgm:cxn modelId="{EC869347-3292-4354-B2F7-D68CE42D12DE}" type="presParOf" srcId="{8FD2117A-4296-4E1C-9A10-2973AD046310}" destId="{5E3C5CC6-6426-4EEF-8091-851FC4E6A6C5}" srcOrd="1" destOrd="0" presId="urn:microsoft.com/office/officeart/2005/8/layout/orgChart1"/>
    <dgm:cxn modelId="{494F86B1-2D34-4C68-B4B9-1E4CEC88E1A6}" type="presParOf" srcId="{8FD2117A-4296-4E1C-9A10-2973AD046310}" destId="{43487CCD-5913-4A11-8DDA-EE770126C436}" srcOrd="2" destOrd="0" presId="urn:microsoft.com/office/officeart/2005/8/layout/orgChart1"/>
    <dgm:cxn modelId="{19F8957F-F04E-43D4-9558-3A731D853E5F}" type="presParOf" srcId="{1ADE884C-BFD1-4BDA-80BB-6E38C165266C}" destId="{249F7025-7FCE-42E6-8196-765554D1343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01F18C-75F5-4BE7-A57C-1E2A2C1385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87CE8B-F6EC-4A76-B5DB-F795B0160168}">
      <dgm:prSet/>
      <dgm:spPr/>
      <dgm:t>
        <a:bodyPr/>
        <a:lstStyle/>
        <a:p>
          <a:pPr rtl="0"/>
          <a:r>
            <a:rPr lang="uk-UA" dirty="0" smtClean="0"/>
            <a:t>урядову «гарячу лінію» - 24</a:t>
          </a:r>
          <a:r>
            <a:rPr lang="uk-UA" b="1" dirty="0" smtClean="0"/>
            <a:t>;</a:t>
          </a:r>
          <a:endParaRPr lang="uk-UA" dirty="0"/>
        </a:p>
      </dgm:t>
    </dgm:pt>
    <dgm:pt modelId="{E431E637-7910-46A3-9D3F-835394D61CDD}" type="parTrans" cxnId="{0C5E263B-F0CF-4B32-8B0F-BBC0E7EBF6B2}">
      <dgm:prSet/>
      <dgm:spPr/>
      <dgm:t>
        <a:bodyPr/>
        <a:lstStyle/>
        <a:p>
          <a:endParaRPr lang="uk-UA"/>
        </a:p>
      </dgm:t>
    </dgm:pt>
    <dgm:pt modelId="{EFEF1A66-323C-499F-9BF7-A11A6495CDDC}" type="sibTrans" cxnId="{0C5E263B-F0CF-4B32-8B0F-BBC0E7EBF6B2}">
      <dgm:prSet/>
      <dgm:spPr/>
      <dgm:t>
        <a:bodyPr/>
        <a:lstStyle/>
        <a:p>
          <a:endParaRPr lang="uk-UA"/>
        </a:p>
      </dgm:t>
    </dgm:pt>
    <dgm:pt modelId="{F4FA9193-526C-4761-AB64-C6C6CFFFED08}">
      <dgm:prSet/>
      <dgm:spPr/>
      <dgm:t>
        <a:bodyPr/>
        <a:lstStyle/>
        <a:p>
          <a:pPr rtl="0"/>
          <a:r>
            <a:rPr lang="uk-UA" dirty="0" smtClean="0"/>
            <a:t>гарячу лінію МОЗ України (через ДОЗ) - 9</a:t>
          </a:r>
          <a:r>
            <a:rPr lang="uk-UA" b="1" dirty="0" smtClean="0"/>
            <a:t>;</a:t>
          </a:r>
          <a:endParaRPr lang="uk-UA" dirty="0"/>
        </a:p>
      </dgm:t>
    </dgm:pt>
    <dgm:pt modelId="{29343811-FB5C-41AD-9D5B-6FE331AA4073}" type="parTrans" cxnId="{73955D42-75F6-41A1-A82D-4836DCCB6ADF}">
      <dgm:prSet/>
      <dgm:spPr/>
      <dgm:t>
        <a:bodyPr/>
        <a:lstStyle/>
        <a:p>
          <a:endParaRPr lang="uk-UA"/>
        </a:p>
      </dgm:t>
    </dgm:pt>
    <dgm:pt modelId="{2DC25820-895A-4827-80ED-B944312EA2CB}" type="sibTrans" cxnId="{73955D42-75F6-41A1-A82D-4836DCCB6ADF}">
      <dgm:prSet/>
      <dgm:spPr/>
      <dgm:t>
        <a:bodyPr/>
        <a:lstStyle/>
        <a:p>
          <a:endParaRPr lang="uk-UA"/>
        </a:p>
      </dgm:t>
    </dgm:pt>
    <dgm:pt modelId="{B9991355-2FFB-46DF-A734-60363EEC6D65}">
      <dgm:prSet/>
      <dgm:spPr/>
      <dgm:t>
        <a:bodyPr/>
        <a:lstStyle/>
        <a:p>
          <a:pPr rtl="0"/>
          <a:r>
            <a:rPr lang="uk-UA" dirty="0" smtClean="0"/>
            <a:t>Кіровоградський регіональний контактний центр - 14;</a:t>
          </a:r>
          <a:endParaRPr lang="uk-UA" dirty="0"/>
        </a:p>
      </dgm:t>
    </dgm:pt>
    <dgm:pt modelId="{F87DB60A-FF7F-48F4-BA0B-F71F283E2E8C}" type="parTrans" cxnId="{6DE08A9A-6BC0-4D09-8A02-E2D3FD3EBCDE}">
      <dgm:prSet/>
      <dgm:spPr/>
      <dgm:t>
        <a:bodyPr/>
        <a:lstStyle/>
        <a:p>
          <a:endParaRPr lang="uk-UA"/>
        </a:p>
      </dgm:t>
    </dgm:pt>
    <dgm:pt modelId="{DE4B5F21-6BB4-4AC3-A9F5-E87B2F8701F6}" type="sibTrans" cxnId="{6DE08A9A-6BC0-4D09-8A02-E2D3FD3EBCDE}">
      <dgm:prSet/>
      <dgm:spPr/>
      <dgm:t>
        <a:bodyPr/>
        <a:lstStyle/>
        <a:p>
          <a:endParaRPr lang="uk-UA"/>
        </a:p>
      </dgm:t>
    </dgm:pt>
    <dgm:pt modelId="{E1E0E972-D957-4C6B-BD6D-5F54A834D8BB}">
      <dgm:prSet/>
      <dgm:spPr/>
      <dgm:t>
        <a:bodyPr/>
        <a:lstStyle/>
        <a:p>
          <a:pPr rtl="0"/>
          <a:r>
            <a:rPr lang="uk-UA" dirty="0" smtClean="0"/>
            <a:t>Безпосередньо до управління – 13;</a:t>
          </a:r>
          <a:endParaRPr lang="uk-UA" dirty="0"/>
        </a:p>
      </dgm:t>
    </dgm:pt>
    <dgm:pt modelId="{2A6CDD15-8F9C-4452-9650-90A07F423BE8}" type="parTrans" cxnId="{88305F0E-484F-464A-B970-B09BDFBFD220}">
      <dgm:prSet/>
      <dgm:spPr/>
      <dgm:t>
        <a:bodyPr/>
        <a:lstStyle/>
        <a:p>
          <a:endParaRPr lang="uk-UA"/>
        </a:p>
      </dgm:t>
    </dgm:pt>
    <dgm:pt modelId="{7976B16C-D300-47F5-B4B9-95B84A1CC250}" type="sibTrans" cxnId="{88305F0E-484F-464A-B970-B09BDFBFD220}">
      <dgm:prSet/>
      <dgm:spPr/>
      <dgm:t>
        <a:bodyPr/>
        <a:lstStyle/>
        <a:p>
          <a:endParaRPr lang="uk-UA"/>
        </a:p>
      </dgm:t>
    </dgm:pt>
    <dgm:pt modelId="{A07C1ED4-E0F4-4386-8917-155D33D20893}">
      <dgm:prSet/>
      <dgm:spPr/>
      <dgm:t>
        <a:bodyPr/>
        <a:lstStyle/>
        <a:p>
          <a:pPr rtl="0"/>
          <a:r>
            <a:rPr lang="uk-UA" dirty="0" smtClean="0"/>
            <a:t>Інші – 78.</a:t>
          </a:r>
          <a:endParaRPr lang="uk-UA" dirty="0"/>
        </a:p>
      </dgm:t>
    </dgm:pt>
    <dgm:pt modelId="{FA40DF52-6D44-4023-B203-C5B15B0B9EAF}" type="parTrans" cxnId="{E3326C1C-17C1-45D1-B275-EDD98BCED5ED}">
      <dgm:prSet/>
      <dgm:spPr/>
      <dgm:t>
        <a:bodyPr/>
        <a:lstStyle/>
        <a:p>
          <a:endParaRPr lang="uk-UA"/>
        </a:p>
      </dgm:t>
    </dgm:pt>
    <dgm:pt modelId="{B4E04E02-81EB-4FAB-98C4-986E97CA79FA}" type="sibTrans" cxnId="{E3326C1C-17C1-45D1-B275-EDD98BCED5ED}">
      <dgm:prSet/>
      <dgm:spPr/>
      <dgm:t>
        <a:bodyPr/>
        <a:lstStyle/>
        <a:p>
          <a:endParaRPr lang="uk-UA"/>
        </a:p>
      </dgm:t>
    </dgm:pt>
    <dgm:pt modelId="{023C6A47-6031-479B-98B6-D4E0F94BD15E}" type="pres">
      <dgm:prSet presAssocID="{4E01F18C-75F5-4BE7-A57C-1E2A2C1385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1BE5CF-3ECC-48A2-A376-DDA54AFA070E}" type="pres">
      <dgm:prSet presAssocID="{2487CE8B-F6EC-4A76-B5DB-F795B0160168}" presName="parentText" presStyleLbl="node1" presStyleIdx="0" presStyleCnt="5" custLinFactY="-10533" custLinFactNeighborX="4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C5E3DF-D132-4BF6-85EB-200E9A769BC1}" type="pres">
      <dgm:prSet presAssocID="{EFEF1A66-323C-499F-9BF7-A11A6495CDDC}" presName="spacer" presStyleCnt="0"/>
      <dgm:spPr/>
    </dgm:pt>
    <dgm:pt modelId="{6152543F-4E01-408B-A949-E04D34EB3BD9}" type="pres">
      <dgm:prSet presAssocID="{F4FA9193-526C-4761-AB64-C6C6CFFFED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AD026-714D-40E6-BF84-2B950CE258B8}" type="pres">
      <dgm:prSet presAssocID="{2DC25820-895A-4827-80ED-B944312EA2CB}" presName="spacer" presStyleCnt="0"/>
      <dgm:spPr/>
    </dgm:pt>
    <dgm:pt modelId="{AD308A40-F237-41E0-9E55-0A40247C8E02}" type="pres">
      <dgm:prSet presAssocID="{B9991355-2FFB-46DF-A734-60363EEC6D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4A656B-F2AA-4416-9DD5-7A3B90063827}" type="pres">
      <dgm:prSet presAssocID="{DE4B5F21-6BB4-4AC3-A9F5-E87B2F8701F6}" presName="spacer" presStyleCnt="0"/>
      <dgm:spPr/>
    </dgm:pt>
    <dgm:pt modelId="{180EAC41-6587-456A-9E44-917B6B4624BA}" type="pres">
      <dgm:prSet presAssocID="{E1E0E972-D957-4C6B-BD6D-5F54A834D8B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269775-B548-4836-9B3A-A59FB3634E8A}" type="pres">
      <dgm:prSet presAssocID="{7976B16C-D300-47F5-B4B9-95B84A1CC250}" presName="spacer" presStyleCnt="0"/>
      <dgm:spPr/>
    </dgm:pt>
    <dgm:pt modelId="{C53B374A-B803-4D98-A25B-A6D5CDFAEA6C}" type="pres">
      <dgm:prSet presAssocID="{A07C1ED4-E0F4-4386-8917-155D33D208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215104-DADE-46CD-BE18-9F98B5343E43}" type="presOf" srcId="{E1E0E972-D957-4C6B-BD6D-5F54A834D8BB}" destId="{180EAC41-6587-456A-9E44-917B6B4624BA}" srcOrd="0" destOrd="0" presId="urn:microsoft.com/office/officeart/2005/8/layout/vList2"/>
    <dgm:cxn modelId="{2569542D-5B1C-4C40-83E7-674D130BF0FD}" type="presOf" srcId="{F4FA9193-526C-4761-AB64-C6C6CFFFED08}" destId="{6152543F-4E01-408B-A949-E04D34EB3BD9}" srcOrd="0" destOrd="0" presId="urn:microsoft.com/office/officeart/2005/8/layout/vList2"/>
    <dgm:cxn modelId="{E3326C1C-17C1-45D1-B275-EDD98BCED5ED}" srcId="{4E01F18C-75F5-4BE7-A57C-1E2A2C138500}" destId="{A07C1ED4-E0F4-4386-8917-155D33D20893}" srcOrd="4" destOrd="0" parTransId="{FA40DF52-6D44-4023-B203-C5B15B0B9EAF}" sibTransId="{B4E04E02-81EB-4FAB-98C4-986E97CA79FA}"/>
    <dgm:cxn modelId="{3F51BFB1-0898-4BCF-BA96-7546F92852B5}" type="presOf" srcId="{4E01F18C-75F5-4BE7-A57C-1E2A2C138500}" destId="{023C6A47-6031-479B-98B6-D4E0F94BD15E}" srcOrd="0" destOrd="0" presId="urn:microsoft.com/office/officeart/2005/8/layout/vList2"/>
    <dgm:cxn modelId="{88305F0E-484F-464A-B970-B09BDFBFD220}" srcId="{4E01F18C-75F5-4BE7-A57C-1E2A2C138500}" destId="{E1E0E972-D957-4C6B-BD6D-5F54A834D8BB}" srcOrd="3" destOrd="0" parTransId="{2A6CDD15-8F9C-4452-9650-90A07F423BE8}" sibTransId="{7976B16C-D300-47F5-B4B9-95B84A1CC250}"/>
    <dgm:cxn modelId="{0C5E263B-F0CF-4B32-8B0F-BBC0E7EBF6B2}" srcId="{4E01F18C-75F5-4BE7-A57C-1E2A2C138500}" destId="{2487CE8B-F6EC-4A76-B5DB-F795B0160168}" srcOrd="0" destOrd="0" parTransId="{E431E637-7910-46A3-9D3F-835394D61CDD}" sibTransId="{EFEF1A66-323C-499F-9BF7-A11A6495CDDC}"/>
    <dgm:cxn modelId="{2B39032F-44B0-48D5-81D6-84CA12C926C9}" type="presOf" srcId="{B9991355-2FFB-46DF-A734-60363EEC6D65}" destId="{AD308A40-F237-41E0-9E55-0A40247C8E02}" srcOrd="0" destOrd="0" presId="urn:microsoft.com/office/officeart/2005/8/layout/vList2"/>
    <dgm:cxn modelId="{5B0403E4-D135-4341-A103-BCDBDFA862EF}" type="presOf" srcId="{2487CE8B-F6EC-4A76-B5DB-F795B0160168}" destId="{731BE5CF-3ECC-48A2-A376-DDA54AFA070E}" srcOrd="0" destOrd="0" presId="urn:microsoft.com/office/officeart/2005/8/layout/vList2"/>
    <dgm:cxn modelId="{73955D42-75F6-41A1-A82D-4836DCCB6ADF}" srcId="{4E01F18C-75F5-4BE7-A57C-1E2A2C138500}" destId="{F4FA9193-526C-4761-AB64-C6C6CFFFED08}" srcOrd="1" destOrd="0" parTransId="{29343811-FB5C-41AD-9D5B-6FE331AA4073}" sibTransId="{2DC25820-895A-4827-80ED-B944312EA2CB}"/>
    <dgm:cxn modelId="{6DE08A9A-6BC0-4D09-8A02-E2D3FD3EBCDE}" srcId="{4E01F18C-75F5-4BE7-A57C-1E2A2C138500}" destId="{B9991355-2FFB-46DF-A734-60363EEC6D65}" srcOrd="2" destOrd="0" parTransId="{F87DB60A-FF7F-48F4-BA0B-F71F283E2E8C}" sibTransId="{DE4B5F21-6BB4-4AC3-A9F5-E87B2F8701F6}"/>
    <dgm:cxn modelId="{30AFB022-B228-4751-B9C9-2EA2F6728D9E}" type="presOf" srcId="{A07C1ED4-E0F4-4386-8917-155D33D20893}" destId="{C53B374A-B803-4D98-A25B-A6D5CDFAEA6C}" srcOrd="0" destOrd="0" presId="urn:microsoft.com/office/officeart/2005/8/layout/vList2"/>
    <dgm:cxn modelId="{32DB4677-7794-4C02-8AA4-D80A8EF2A26B}" type="presParOf" srcId="{023C6A47-6031-479B-98B6-D4E0F94BD15E}" destId="{731BE5CF-3ECC-48A2-A376-DDA54AFA070E}" srcOrd="0" destOrd="0" presId="urn:microsoft.com/office/officeart/2005/8/layout/vList2"/>
    <dgm:cxn modelId="{89206FA6-BE54-41C1-901A-BC8AF581B51F}" type="presParOf" srcId="{023C6A47-6031-479B-98B6-D4E0F94BD15E}" destId="{B3C5E3DF-D132-4BF6-85EB-200E9A769BC1}" srcOrd="1" destOrd="0" presId="urn:microsoft.com/office/officeart/2005/8/layout/vList2"/>
    <dgm:cxn modelId="{97956D00-1134-42A6-BA6A-1CBBBFF127FC}" type="presParOf" srcId="{023C6A47-6031-479B-98B6-D4E0F94BD15E}" destId="{6152543F-4E01-408B-A949-E04D34EB3BD9}" srcOrd="2" destOrd="0" presId="urn:microsoft.com/office/officeart/2005/8/layout/vList2"/>
    <dgm:cxn modelId="{02C7D9C0-2FFE-4064-8E55-FD27E169B367}" type="presParOf" srcId="{023C6A47-6031-479B-98B6-D4E0F94BD15E}" destId="{3C6AD026-714D-40E6-BF84-2B950CE258B8}" srcOrd="3" destOrd="0" presId="urn:microsoft.com/office/officeart/2005/8/layout/vList2"/>
    <dgm:cxn modelId="{7A339D1C-D2C3-49BD-BF9C-5F92AD49C21D}" type="presParOf" srcId="{023C6A47-6031-479B-98B6-D4E0F94BD15E}" destId="{AD308A40-F237-41E0-9E55-0A40247C8E02}" srcOrd="4" destOrd="0" presId="urn:microsoft.com/office/officeart/2005/8/layout/vList2"/>
    <dgm:cxn modelId="{D8FCCA2F-C47A-494B-8B07-6BAB9CFE3CEB}" type="presParOf" srcId="{023C6A47-6031-479B-98B6-D4E0F94BD15E}" destId="{B04A656B-F2AA-4416-9DD5-7A3B90063827}" srcOrd="5" destOrd="0" presId="urn:microsoft.com/office/officeart/2005/8/layout/vList2"/>
    <dgm:cxn modelId="{27FA8C7F-1367-4FF4-98E6-C39156B8DC76}" type="presParOf" srcId="{023C6A47-6031-479B-98B6-D4E0F94BD15E}" destId="{180EAC41-6587-456A-9E44-917B6B4624BA}" srcOrd="6" destOrd="0" presId="urn:microsoft.com/office/officeart/2005/8/layout/vList2"/>
    <dgm:cxn modelId="{D020A2DB-B1E5-4767-8ED9-376C152411E5}" type="presParOf" srcId="{023C6A47-6031-479B-98B6-D4E0F94BD15E}" destId="{83269775-B548-4836-9B3A-A59FB3634E8A}" srcOrd="7" destOrd="0" presId="urn:microsoft.com/office/officeart/2005/8/layout/vList2"/>
    <dgm:cxn modelId="{2D91A71F-DB2C-45F1-91FF-DCFE51EDDA95}" type="presParOf" srcId="{023C6A47-6031-479B-98B6-D4E0F94BD15E}" destId="{C53B374A-B803-4D98-A25B-A6D5CDFAEA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8C4B9C-6AB8-4433-9974-3EB3D4C5092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31922AA-8CF0-48B8-8E68-797516263460}">
      <dgm:prSet/>
      <dgm:spPr/>
      <dgm:t>
        <a:bodyPr/>
        <a:lstStyle/>
        <a:p>
          <a:pPr rtl="0"/>
          <a:r>
            <a:rPr lang="uk-UA" dirty="0" smtClean="0"/>
            <a:t>пропозиції (зауваження) – </a:t>
          </a:r>
          <a:r>
            <a:rPr lang="uk-UA" b="1" dirty="0" smtClean="0"/>
            <a:t>1</a:t>
          </a:r>
          <a:r>
            <a:rPr lang="uk-UA" dirty="0" smtClean="0"/>
            <a:t>;</a:t>
          </a:r>
          <a:endParaRPr lang="uk-UA" dirty="0"/>
        </a:p>
      </dgm:t>
    </dgm:pt>
    <dgm:pt modelId="{9F8F4FCD-48C8-4D7B-8C2D-15E24CA70268}" type="parTrans" cxnId="{3C0529B5-2EC2-4904-9793-5DF96354A48E}">
      <dgm:prSet/>
      <dgm:spPr/>
      <dgm:t>
        <a:bodyPr/>
        <a:lstStyle/>
        <a:p>
          <a:endParaRPr lang="uk-UA"/>
        </a:p>
      </dgm:t>
    </dgm:pt>
    <dgm:pt modelId="{461693A5-4D03-4CD1-A678-AAE823D36AFA}" type="sibTrans" cxnId="{3C0529B5-2EC2-4904-9793-5DF96354A48E}">
      <dgm:prSet/>
      <dgm:spPr/>
      <dgm:t>
        <a:bodyPr/>
        <a:lstStyle/>
        <a:p>
          <a:endParaRPr lang="uk-UA"/>
        </a:p>
      </dgm:t>
    </dgm:pt>
    <dgm:pt modelId="{E96B4392-BA39-4572-AC22-9EE37196D585}">
      <dgm:prSet/>
      <dgm:spPr/>
      <dgm:t>
        <a:bodyPr/>
        <a:lstStyle/>
        <a:p>
          <a:pPr rtl="0"/>
          <a:r>
            <a:rPr lang="uk-UA" dirty="0" smtClean="0"/>
            <a:t>заява (клопотання) - </a:t>
          </a:r>
          <a:r>
            <a:rPr lang="uk-UA" b="1" dirty="0" smtClean="0"/>
            <a:t>127</a:t>
          </a:r>
          <a:endParaRPr lang="uk-UA" b="1" dirty="0"/>
        </a:p>
      </dgm:t>
    </dgm:pt>
    <dgm:pt modelId="{017DC8E2-E476-4620-A1DD-3AF19CD2D3B3}" type="parTrans" cxnId="{1D72A4C2-3720-41E2-951E-71679A6E33A5}">
      <dgm:prSet/>
      <dgm:spPr/>
      <dgm:t>
        <a:bodyPr/>
        <a:lstStyle/>
        <a:p>
          <a:endParaRPr lang="uk-UA"/>
        </a:p>
      </dgm:t>
    </dgm:pt>
    <dgm:pt modelId="{94243CC3-A6D2-41DB-940B-B665DE8E5439}" type="sibTrans" cxnId="{1D72A4C2-3720-41E2-951E-71679A6E33A5}">
      <dgm:prSet/>
      <dgm:spPr/>
      <dgm:t>
        <a:bodyPr/>
        <a:lstStyle/>
        <a:p>
          <a:endParaRPr lang="uk-UA"/>
        </a:p>
      </dgm:t>
    </dgm:pt>
    <dgm:pt modelId="{F9DE5766-CCDF-4FAF-B33A-782BDE9C8F90}">
      <dgm:prSet/>
      <dgm:spPr/>
      <dgm:t>
        <a:bodyPr/>
        <a:lstStyle/>
        <a:p>
          <a:pPr rtl="0"/>
          <a:r>
            <a:rPr lang="uk-UA" dirty="0" smtClean="0"/>
            <a:t>скарга – </a:t>
          </a:r>
          <a:r>
            <a:rPr lang="uk-UA" b="1" dirty="0" smtClean="0"/>
            <a:t>20</a:t>
          </a:r>
          <a:r>
            <a:rPr lang="uk-UA" dirty="0" smtClean="0"/>
            <a:t>.</a:t>
          </a:r>
          <a:endParaRPr lang="uk-UA" dirty="0"/>
        </a:p>
      </dgm:t>
    </dgm:pt>
    <dgm:pt modelId="{FDEF20EC-B508-4D88-AB85-F56A2767EECA}" type="parTrans" cxnId="{5AEB5EA2-29F4-40A1-BA17-FE070C6FBD48}">
      <dgm:prSet/>
      <dgm:spPr/>
      <dgm:t>
        <a:bodyPr/>
        <a:lstStyle/>
        <a:p>
          <a:endParaRPr lang="uk-UA"/>
        </a:p>
      </dgm:t>
    </dgm:pt>
    <dgm:pt modelId="{1E2C834B-F490-4BD1-B5FA-1D777B1C3B07}" type="sibTrans" cxnId="{5AEB5EA2-29F4-40A1-BA17-FE070C6FBD48}">
      <dgm:prSet/>
      <dgm:spPr/>
      <dgm:t>
        <a:bodyPr/>
        <a:lstStyle/>
        <a:p>
          <a:endParaRPr lang="uk-UA"/>
        </a:p>
      </dgm:t>
    </dgm:pt>
    <dgm:pt modelId="{4A2E32AE-4CCB-47A3-9D68-1849298D2DE8}" type="pres">
      <dgm:prSet presAssocID="{BD8C4B9C-6AB8-4433-9974-3EB3D4C509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0CB4353B-C815-4962-AF4E-C9B2488BB0A7}" type="pres">
      <dgm:prSet presAssocID="{BD8C4B9C-6AB8-4433-9974-3EB3D4C5092A}" presName="pyramid" presStyleLbl="node1" presStyleIdx="0" presStyleCnt="1" custLinFactNeighborX="634" custLinFactNeighborY="-7160"/>
      <dgm:spPr/>
    </dgm:pt>
    <dgm:pt modelId="{F80CE067-CA0B-44E0-915F-30A9509CCAE5}" type="pres">
      <dgm:prSet presAssocID="{BD8C4B9C-6AB8-4433-9974-3EB3D4C5092A}" presName="theList" presStyleCnt="0"/>
      <dgm:spPr/>
    </dgm:pt>
    <dgm:pt modelId="{6895B8B4-2EE5-4313-B204-B33A67AB380C}" type="pres">
      <dgm:prSet presAssocID="{231922AA-8CF0-48B8-8E68-79751626346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9681BD-16F7-4FA0-81F1-3F44F6608EDB}" type="pres">
      <dgm:prSet presAssocID="{231922AA-8CF0-48B8-8E68-797516263460}" presName="aSpace" presStyleCnt="0"/>
      <dgm:spPr/>
    </dgm:pt>
    <dgm:pt modelId="{8F43215B-2FA6-4A55-AADD-753A0740D726}" type="pres">
      <dgm:prSet presAssocID="{E96B4392-BA39-4572-AC22-9EE37196D58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BD1B6F-E879-4ACA-8BFC-A74E68CD7041}" type="pres">
      <dgm:prSet presAssocID="{E96B4392-BA39-4572-AC22-9EE37196D585}" presName="aSpace" presStyleCnt="0"/>
      <dgm:spPr/>
    </dgm:pt>
    <dgm:pt modelId="{D798AD0D-EDDB-477D-802B-24D7DE82CF22}" type="pres">
      <dgm:prSet presAssocID="{F9DE5766-CCDF-4FAF-B33A-782BDE9C8F9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863C73-B050-4200-982E-FD4044E4F103}" type="pres">
      <dgm:prSet presAssocID="{F9DE5766-CCDF-4FAF-B33A-782BDE9C8F90}" presName="aSpace" presStyleCnt="0"/>
      <dgm:spPr/>
    </dgm:pt>
  </dgm:ptLst>
  <dgm:cxnLst>
    <dgm:cxn modelId="{4C0329F9-FA0B-4C2B-9DF2-8B200032CA36}" type="presOf" srcId="{F9DE5766-CCDF-4FAF-B33A-782BDE9C8F90}" destId="{D798AD0D-EDDB-477D-802B-24D7DE82CF22}" srcOrd="0" destOrd="0" presId="urn:microsoft.com/office/officeart/2005/8/layout/pyramid2"/>
    <dgm:cxn modelId="{1D72A4C2-3720-41E2-951E-71679A6E33A5}" srcId="{BD8C4B9C-6AB8-4433-9974-3EB3D4C5092A}" destId="{E96B4392-BA39-4572-AC22-9EE37196D585}" srcOrd="1" destOrd="0" parTransId="{017DC8E2-E476-4620-A1DD-3AF19CD2D3B3}" sibTransId="{94243CC3-A6D2-41DB-940B-B665DE8E5439}"/>
    <dgm:cxn modelId="{44235599-8D80-456E-9FD3-A59324C7692C}" type="presOf" srcId="{BD8C4B9C-6AB8-4433-9974-3EB3D4C5092A}" destId="{4A2E32AE-4CCB-47A3-9D68-1849298D2DE8}" srcOrd="0" destOrd="0" presId="urn:microsoft.com/office/officeart/2005/8/layout/pyramid2"/>
    <dgm:cxn modelId="{5AEB5EA2-29F4-40A1-BA17-FE070C6FBD48}" srcId="{BD8C4B9C-6AB8-4433-9974-3EB3D4C5092A}" destId="{F9DE5766-CCDF-4FAF-B33A-782BDE9C8F90}" srcOrd="2" destOrd="0" parTransId="{FDEF20EC-B508-4D88-AB85-F56A2767EECA}" sibTransId="{1E2C834B-F490-4BD1-B5FA-1D777B1C3B07}"/>
    <dgm:cxn modelId="{E432BC86-05FE-4DC5-9973-87C66FDFCCDC}" type="presOf" srcId="{231922AA-8CF0-48B8-8E68-797516263460}" destId="{6895B8B4-2EE5-4313-B204-B33A67AB380C}" srcOrd="0" destOrd="0" presId="urn:microsoft.com/office/officeart/2005/8/layout/pyramid2"/>
    <dgm:cxn modelId="{3C0529B5-2EC2-4904-9793-5DF96354A48E}" srcId="{BD8C4B9C-6AB8-4433-9974-3EB3D4C5092A}" destId="{231922AA-8CF0-48B8-8E68-797516263460}" srcOrd="0" destOrd="0" parTransId="{9F8F4FCD-48C8-4D7B-8C2D-15E24CA70268}" sibTransId="{461693A5-4D03-4CD1-A678-AAE823D36AFA}"/>
    <dgm:cxn modelId="{423C95C1-80CA-4811-B9A6-3D7683BECD63}" type="presOf" srcId="{E96B4392-BA39-4572-AC22-9EE37196D585}" destId="{8F43215B-2FA6-4A55-AADD-753A0740D726}" srcOrd="0" destOrd="0" presId="urn:microsoft.com/office/officeart/2005/8/layout/pyramid2"/>
    <dgm:cxn modelId="{2FD8919F-1DF6-4BAC-9286-A29F47093F76}" type="presParOf" srcId="{4A2E32AE-4CCB-47A3-9D68-1849298D2DE8}" destId="{0CB4353B-C815-4962-AF4E-C9B2488BB0A7}" srcOrd="0" destOrd="0" presId="urn:microsoft.com/office/officeart/2005/8/layout/pyramid2"/>
    <dgm:cxn modelId="{F072403E-ECFA-4B65-A43B-55397F6788E3}" type="presParOf" srcId="{4A2E32AE-4CCB-47A3-9D68-1849298D2DE8}" destId="{F80CE067-CA0B-44E0-915F-30A9509CCAE5}" srcOrd="1" destOrd="0" presId="urn:microsoft.com/office/officeart/2005/8/layout/pyramid2"/>
    <dgm:cxn modelId="{7003259A-D1E8-446A-BBDA-AFBE105E42C6}" type="presParOf" srcId="{F80CE067-CA0B-44E0-915F-30A9509CCAE5}" destId="{6895B8B4-2EE5-4313-B204-B33A67AB380C}" srcOrd="0" destOrd="0" presId="urn:microsoft.com/office/officeart/2005/8/layout/pyramid2"/>
    <dgm:cxn modelId="{419021A6-B250-4A9E-A42D-D824F42FDF32}" type="presParOf" srcId="{F80CE067-CA0B-44E0-915F-30A9509CCAE5}" destId="{9C9681BD-16F7-4FA0-81F1-3F44F6608EDB}" srcOrd="1" destOrd="0" presId="urn:microsoft.com/office/officeart/2005/8/layout/pyramid2"/>
    <dgm:cxn modelId="{48FA83C0-2409-48D2-BF5B-B6D117B5265A}" type="presParOf" srcId="{F80CE067-CA0B-44E0-915F-30A9509CCAE5}" destId="{8F43215B-2FA6-4A55-AADD-753A0740D726}" srcOrd="2" destOrd="0" presId="urn:microsoft.com/office/officeart/2005/8/layout/pyramid2"/>
    <dgm:cxn modelId="{D6ABFF35-8012-4283-B456-742F0F21ADCB}" type="presParOf" srcId="{F80CE067-CA0B-44E0-915F-30A9509CCAE5}" destId="{96BD1B6F-E879-4ACA-8BFC-A74E68CD7041}" srcOrd="3" destOrd="0" presId="urn:microsoft.com/office/officeart/2005/8/layout/pyramid2"/>
    <dgm:cxn modelId="{62374336-B24E-4D07-9CB2-EB61F5E1F121}" type="presParOf" srcId="{F80CE067-CA0B-44E0-915F-30A9509CCAE5}" destId="{D798AD0D-EDDB-477D-802B-24D7DE82CF22}" srcOrd="4" destOrd="0" presId="urn:microsoft.com/office/officeart/2005/8/layout/pyramid2"/>
    <dgm:cxn modelId="{4E587DA4-B523-4424-806C-F288C717FC6F}" type="presParOf" srcId="{F80CE067-CA0B-44E0-915F-30A9509CCAE5}" destId="{E1863C73-B050-4200-982E-FD4044E4F10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3319B1-EB57-46D7-A376-2784799C1B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8BBE973-72A6-4EB5-8733-1AFD9BB376B7}">
      <dgm:prSet/>
      <dgm:spPr/>
      <dgm:t>
        <a:bodyPr/>
        <a:lstStyle/>
        <a:p>
          <a:pPr rtl="0"/>
          <a:r>
            <a:rPr lang="uk-UA" dirty="0" smtClean="0"/>
            <a:t>вирішено позитивно -46</a:t>
          </a:r>
          <a:endParaRPr lang="uk-UA" dirty="0"/>
        </a:p>
      </dgm:t>
    </dgm:pt>
    <dgm:pt modelId="{7BBDE60E-0B86-4A08-90CB-4717CAA68AAA}" type="parTrans" cxnId="{B21E517E-625F-418B-9F53-F687292D1FD1}">
      <dgm:prSet/>
      <dgm:spPr/>
      <dgm:t>
        <a:bodyPr/>
        <a:lstStyle/>
        <a:p>
          <a:endParaRPr lang="uk-UA"/>
        </a:p>
      </dgm:t>
    </dgm:pt>
    <dgm:pt modelId="{15FAD4F8-F956-4F36-A657-AD779ECE8D0A}" type="sibTrans" cxnId="{B21E517E-625F-418B-9F53-F687292D1FD1}">
      <dgm:prSet/>
      <dgm:spPr/>
      <dgm:t>
        <a:bodyPr/>
        <a:lstStyle/>
        <a:p>
          <a:endParaRPr lang="uk-UA"/>
        </a:p>
      </dgm:t>
    </dgm:pt>
    <dgm:pt modelId="{12FFB215-43C1-4FDE-810E-920A7456D76B}">
      <dgm:prSet/>
      <dgm:spPr/>
      <dgm:t>
        <a:bodyPr/>
        <a:lstStyle/>
        <a:p>
          <a:pPr rtl="0"/>
          <a:r>
            <a:rPr lang="uk-UA" smtClean="0"/>
            <a:t>відмовлено у задоволенні - 0</a:t>
          </a:r>
          <a:endParaRPr lang="uk-UA"/>
        </a:p>
      </dgm:t>
    </dgm:pt>
    <dgm:pt modelId="{C91CA13B-0442-445B-86CB-782BC26BD146}" type="parTrans" cxnId="{B4CBF239-569F-4A77-82B2-DB5B8FAAA59D}">
      <dgm:prSet/>
      <dgm:spPr/>
      <dgm:t>
        <a:bodyPr/>
        <a:lstStyle/>
        <a:p>
          <a:endParaRPr lang="uk-UA"/>
        </a:p>
      </dgm:t>
    </dgm:pt>
    <dgm:pt modelId="{6F54F1F1-D874-42AF-A92E-67679B10874B}" type="sibTrans" cxnId="{B4CBF239-569F-4A77-82B2-DB5B8FAAA59D}">
      <dgm:prSet/>
      <dgm:spPr/>
      <dgm:t>
        <a:bodyPr/>
        <a:lstStyle/>
        <a:p>
          <a:endParaRPr lang="uk-UA"/>
        </a:p>
      </dgm:t>
    </dgm:pt>
    <dgm:pt modelId="{9D275B28-7443-4A36-9C3D-9B8E7C2BF763}">
      <dgm:prSet/>
      <dgm:spPr/>
      <dgm:t>
        <a:bodyPr/>
        <a:lstStyle/>
        <a:p>
          <a:pPr rtl="0"/>
          <a:r>
            <a:rPr lang="uk-UA" dirty="0" smtClean="0"/>
            <a:t>дано роз’яснення - 102</a:t>
          </a:r>
          <a:endParaRPr lang="uk-UA" dirty="0"/>
        </a:p>
      </dgm:t>
    </dgm:pt>
    <dgm:pt modelId="{F2535C10-2986-49D9-A111-FCC8EF2C447A}" type="parTrans" cxnId="{F110B8C3-2616-4B0D-86FF-B058EF986447}">
      <dgm:prSet/>
      <dgm:spPr/>
      <dgm:t>
        <a:bodyPr/>
        <a:lstStyle/>
        <a:p>
          <a:endParaRPr lang="uk-UA"/>
        </a:p>
      </dgm:t>
    </dgm:pt>
    <dgm:pt modelId="{443AD2D7-16DD-417F-91B3-E9FA4D90E3A8}" type="sibTrans" cxnId="{F110B8C3-2616-4B0D-86FF-B058EF986447}">
      <dgm:prSet/>
      <dgm:spPr/>
      <dgm:t>
        <a:bodyPr/>
        <a:lstStyle/>
        <a:p>
          <a:endParaRPr lang="uk-UA"/>
        </a:p>
      </dgm:t>
    </dgm:pt>
    <dgm:pt modelId="{CA533FD2-AD14-4A82-AB8B-483B782E70E4}" type="pres">
      <dgm:prSet presAssocID="{313319B1-EB57-46D7-A376-2784799C1B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63B0D72-6478-4CCD-A531-05CE55BF920C}" type="pres">
      <dgm:prSet presAssocID="{C8BBE973-72A6-4EB5-8733-1AFD9BB376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D9252E-14E2-4753-BCB2-FD9BC96A4177}" type="pres">
      <dgm:prSet presAssocID="{15FAD4F8-F956-4F36-A657-AD779ECE8D0A}" presName="spacer" presStyleCnt="0"/>
      <dgm:spPr/>
    </dgm:pt>
    <dgm:pt modelId="{270E07B6-FD96-4F3E-872C-9FCCCC9A64E3}" type="pres">
      <dgm:prSet presAssocID="{12FFB215-43C1-4FDE-810E-920A7456D7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F011AF-E4B6-4ACD-94C0-785F3FB4C243}" type="pres">
      <dgm:prSet presAssocID="{6F54F1F1-D874-42AF-A92E-67679B10874B}" presName="spacer" presStyleCnt="0"/>
      <dgm:spPr/>
    </dgm:pt>
    <dgm:pt modelId="{90A9B06F-0EDF-4C9A-B074-9891098958FD}" type="pres">
      <dgm:prSet presAssocID="{9D275B28-7443-4A36-9C3D-9B8E7C2BF7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10B8C3-2616-4B0D-86FF-B058EF986447}" srcId="{313319B1-EB57-46D7-A376-2784799C1BB8}" destId="{9D275B28-7443-4A36-9C3D-9B8E7C2BF763}" srcOrd="2" destOrd="0" parTransId="{F2535C10-2986-49D9-A111-FCC8EF2C447A}" sibTransId="{443AD2D7-16DD-417F-91B3-E9FA4D90E3A8}"/>
    <dgm:cxn modelId="{B4CBF239-569F-4A77-82B2-DB5B8FAAA59D}" srcId="{313319B1-EB57-46D7-A376-2784799C1BB8}" destId="{12FFB215-43C1-4FDE-810E-920A7456D76B}" srcOrd="1" destOrd="0" parTransId="{C91CA13B-0442-445B-86CB-782BC26BD146}" sibTransId="{6F54F1F1-D874-42AF-A92E-67679B10874B}"/>
    <dgm:cxn modelId="{B21E517E-625F-418B-9F53-F687292D1FD1}" srcId="{313319B1-EB57-46D7-A376-2784799C1BB8}" destId="{C8BBE973-72A6-4EB5-8733-1AFD9BB376B7}" srcOrd="0" destOrd="0" parTransId="{7BBDE60E-0B86-4A08-90CB-4717CAA68AAA}" sibTransId="{15FAD4F8-F956-4F36-A657-AD779ECE8D0A}"/>
    <dgm:cxn modelId="{4727581A-A87E-4CA0-9158-95882F8BFFF3}" type="presOf" srcId="{12FFB215-43C1-4FDE-810E-920A7456D76B}" destId="{270E07B6-FD96-4F3E-872C-9FCCCC9A64E3}" srcOrd="0" destOrd="0" presId="urn:microsoft.com/office/officeart/2005/8/layout/vList2"/>
    <dgm:cxn modelId="{1EF66EC5-BDAB-453C-ABBA-D24B21B72BEB}" type="presOf" srcId="{C8BBE973-72A6-4EB5-8733-1AFD9BB376B7}" destId="{A63B0D72-6478-4CCD-A531-05CE55BF920C}" srcOrd="0" destOrd="0" presId="urn:microsoft.com/office/officeart/2005/8/layout/vList2"/>
    <dgm:cxn modelId="{AE9AEC29-37B5-4661-9D5D-2D885938DF7F}" type="presOf" srcId="{313319B1-EB57-46D7-A376-2784799C1BB8}" destId="{CA533FD2-AD14-4A82-AB8B-483B782E70E4}" srcOrd="0" destOrd="0" presId="urn:microsoft.com/office/officeart/2005/8/layout/vList2"/>
    <dgm:cxn modelId="{39F7771D-FD62-4877-BD41-CF906B15D48B}" type="presOf" srcId="{9D275B28-7443-4A36-9C3D-9B8E7C2BF763}" destId="{90A9B06F-0EDF-4C9A-B074-9891098958FD}" srcOrd="0" destOrd="0" presId="urn:microsoft.com/office/officeart/2005/8/layout/vList2"/>
    <dgm:cxn modelId="{CBF81670-7BAB-49C7-96BC-2F2512B82A5A}" type="presParOf" srcId="{CA533FD2-AD14-4A82-AB8B-483B782E70E4}" destId="{A63B0D72-6478-4CCD-A531-05CE55BF920C}" srcOrd="0" destOrd="0" presId="urn:microsoft.com/office/officeart/2005/8/layout/vList2"/>
    <dgm:cxn modelId="{2EA2C981-89A9-4C2B-A05B-97910DB1C414}" type="presParOf" srcId="{CA533FD2-AD14-4A82-AB8B-483B782E70E4}" destId="{05D9252E-14E2-4753-BCB2-FD9BC96A4177}" srcOrd="1" destOrd="0" presId="urn:microsoft.com/office/officeart/2005/8/layout/vList2"/>
    <dgm:cxn modelId="{C19017FB-BFA5-4BDB-9F3A-FE5E4E86C865}" type="presParOf" srcId="{CA533FD2-AD14-4A82-AB8B-483B782E70E4}" destId="{270E07B6-FD96-4F3E-872C-9FCCCC9A64E3}" srcOrd="2" destOrd="0" presId="urn:microsoft.com/office/officeart/2005/8/layout/vList2"/>
    <dgm:cxn modelId="{0FB52D46-0C62-4698-AD95-EFECC59B9872}" type="presParOf" srcId="{CA533FD2-AD14-4A82-AB8B-483B782E70E4}" destId="{88F011AF-E4B6-4ACD-94C0-785F3FB4C243}" srcOrd="3" destOrd="0" presId="urn:microsoft.com/office/officeart/2005/8/layout/vList2"/>
    <dgm:cxn modelId="{165947CC-DF61-47D0-B665-488FBF927374}" type="presParOf" srcId="{CA533FD2-AD14-4A82-AB8B-483B782E70E4}" destId="{90A9B06F-0EDF-4C9A-B074-9891098958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7637D1-6774-4803-9E76-5B8FE8F4AA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145D38A-9037-49D4-8216-CC729939EEAF}">
      <dgm:prSet custT="1"/>
      <dgm:spPr/>
      <dgm:t>
        <a:bodyPr/>
        <a:lstStyle/>
        <a:p>
          <a:pPr rtl="0"/>
          <a:r>
            <a:rPr lang="uk-UA" sz="1600" dirty="0" smtClean="0"/>
            <a:t>робота МСЕК, визначення групи інвалідності (робота ЛКК експертні питання) – 9;</a:t>
          </a:r>
          <a:endParaRPr lang="uk-UA" sz="1600" dirty="0"/>
        </a:p>
      </dgm:t>
    </dgm:pt>
    <dgm:pt modelId="{C46199D3-A363-4122-B742-024274AD4439}" type="parTrans" cxnId="{884ADC57-5635-4ECE-B15B-8A1B859CFF4A}">
      <dgm:prSet/>
      <dgm:spPr/>
      <dgm:t>
        <a:bodyPr/>
        <a:lstStyle/>
        <a:p>
          <a:endParaRPr lang="uk-UA" sz="2400"/>
        </a:p>
      </dgm:t>
    </dgm:pt>
    <dgm:pt modelId="{597C4C89-8537-44E5-BFDB-F9B57A1C41E0}" type="sibTrans" cxnId="{884ADC57-5635-4ECE-B15B-8A1B859CFF4A}">
      <dgm:prSet/>
      <dgm:spPr/>
      <dgm:t>
        <a:bodyPr/>
        <a:lstStyle/>
        <a:p>
          <a:endParaRPr lang="uk-UA" sz="2400"/>
        </a:p>
      </dgm:t>
    </dgm:pt>
    <dgm:pt modelId="{99C4C3DB-82D0-48CA-8293-807908AD904A}">
      <dgm:prSet custT="1"/>
      <dgm:spPr/>
      <dgm:t>
        <a:bodyPr/>
        <a:lstStyle/>
        <a:p>
          <a:pPr rtl="0"/>
          <a:r>
            <a:rPr lang="uk-UA" sz="1600" dirty="0" smtClean="0"/>
            <a:t>робота ЗОЗ - 11;</a:t>
          </a:r>
          <a:endParaRPr lang="uk-UA" sz="1600" dirty="0"/>
        </a:p>
      </dgm:t>
    </dgm:pt>
    <dgm:pt modelId="{0214570B-B0DE-4160-8CC0-B608A55C989C}" type="parTrans" cxnId="{DAE3F54F-9D8A-4EEE-9A07-C6BA555BF366}">
      <dgm:prSet/>
      <dgm:spPr/>
      <dgm:t>
        <a:bodyPr/>
        <a:lstStyle/>
        <a:p>
          <a:endParaRPr lang="uk-UA" sz="2400"/>
        </a:p>
      </dgm:t>
    </dgm:pt>
    <dgm:pt modelId="{03F5B759-8C67-4474-9454-BC1FB4FB6B5E}" type="sibTrans" cxnId="{DAE3F54F-9D8A-4EEE-9A07-C6BA555BF366}">
      <dgm:prSet/>
      <dgm:spPr/>
      <dgm:t>
        <a:bodyPr/>
        <a:lstStyle/>
        <a:p>
          <a:endParaRPr lang="uk-UA" sz="2400"/>
        </a:p>
      </dgm:t>
    </dgm:pt>
    <dgm:pt modelId="{2CF32F7E-FA8A-45AE-8474-2761C02513E4}">
      <dgm:prSet custT="1"/>
      <dgm:spPr/>
      <dgm:t>
        <a:bodyPr/>
        <a:lstStyle/>
        <a:p>
          <a:pPr rtl="0"/>
          <a:r>
            <a:rPr lang="uk-UA" sz="1600" dirty="0" smtClean="0"/>
            <a:t>забезпечення засобами лікування та протезування – 11;</a:t>
          </a:r>
          <a:endParaRPr lang="uk-UA" sz="1600" dirty="0"/>
        </a:p>
      </dgm:t>
    </dgm:pt>
    <dgm:pt modelId="{34356FDD-2EE4-4680-B867-A05B648D408B}" type="parTrans" cxnId="{1A825B97-DBD8-43BC-BEB5-57ED0AA0A53B}">
      <dgm:prSet/>
      <dgm:spPr/>
      <dgm:t>
        <a:bodyPr/>
        <a:lstStyle/>
        <a:p>
          <a:endParaRPr lang="uk-UA" sz="2400"/>
        </a:p>
      </dgm:t>
    </dgm:pt>
    <dgm:pt modelId="{0E645D62-82C1-4773-AEAF-767AEC52AC05}" type="sibTrans" cxnId="{1A825B97-DBD8-43BC-BEB5-57ED0AA0A53B}">
      <dgm:prSet/>
      <dgm:spPr/>
      <dgm:t>
        <a:bodyPr/>
        <a:lstStyle/>
        <a:p>
          <a:endParaRPr lang="uk-UA" sz="2400"/>
        </a:p>
      </dgm:t>
    </dgm:pt>
    <dgm:pt modelId="{69681079-9C1D-4B43-9D0A-534CC19F653D}">
      <dgm:prSet custT="1"/>
      <dgm:spPr/>
      <dgm:t>
        <a:bodyPr/>
        <a:lstStyle/>
        <a:p>
          <a:pPr rtl="0"/>
          <a:r>
            <a:rPr lang="uk-UA" sz="1600" dirty="0" smtClean="0"/>
            <a:t>відмова у безоплатному лікуванні – </a:t>
          </a:r>
          <a:r>
            <a:rPr lang="uk-UA" sz="1600" b="1" dirty="0" smtClean="0"/>
            <a:t>2</a:t>
          </a:r>
          <a:r>
            <a:rPr lang="uk-UA" sz="1600" dirty="0" smtClean="0"/>
            <a:t>;</a:t>
          </a:r>
          <a:endParaRPr lang="uk-UA" sz="1600" dirty="0"/>
        </a:p>
      </dgm:t>
    </dgm:pt>
    <dgm:pt modelId="{4CB5617D-F8B8-43E1-A069-EC8C7DBA46AA}" type="parTrans" cxnId="{EA5C5379-5624-4A63-8BED-28520290356D}">
      <dgm:prSet/>
      <dgm:spPr/>
      <dgm:t>
        <a:bodyPr/>
        <a:lstStyle/>
        <a:p>
          <a:endParaRPr lang="uk-UA" sz="2400"/>
        </a:p>
      </dgm:t>
    </dgm:pt>
    <dgm:pt modelId="{AB4E7292-868D-417E-9F1F-85009F021D40}" type="sibTrans" cxnId="{EA5C5379-5624-4A63-8BED-28520290356D}">
      <dgm:prSet/>
      <dgm:spPr/>
      <dgm:t>
        <a:bodyPr/>
        <a:lstStyle/>
        <a:p>
          <a:endParaRPr lang="uk-UA" sz="2400"/>
        </a:p>
      </dgm:t>
    </dgm:pt>
    <dgm:pt modelId="{215AE4E6-6C42-490F-8A9C-05A1F22DB87C}">
      <dgm:prSet custT="1"/>
      <dgm:spPr/>
      <dgm:t>
        <a:bodyPr/>
        <a:lstStyle/>
        <a:p>
          <a:pPr rtl="0"/>
          <a:r>
            <a:rPr lang="uk-UA" sz="1600" dirty="0" smtClean="0"/>
            <a:t>мережа лікарняних установ та забезпечення їх медичним обладнанням – </a:t>
          </a:r>
          <a:r>
            <a:rPr lang="uk-UA" sz="1600" b="1" dirty="0" smtClean="0"/>
            <a:t>3</a:t>
          </a:r>
          <a:r>
            <a:rPr lang="uk-UA" sz="1600" dirty="0" smtClean="0"/>
            <a:t>;</a:t>
          </a:r>
          <a:endParaRPr lang="uk-UA" sz="1600" dirty="0"/>
        </a:p>
      </dgm:t>
    </dgm:pt>
    <dgm:pt modelId="{84F4C622-32B4-4D71-85FF-3341E716E26C}" type="parTrans" cxnId="{F8E92DBE-3D6D-4004-8D8B-314EDE5226E4}">
      <dgm:prSet/>
      <dgm:spPr/>
      <dgm:t>
        <a:bodyPr/>
        <a:lstStyle/>
        <a:p>
          <a:endParaRPr lang="uk-UA" sz="2400"/>
        </a:p>
      </dgm:t>
    </dgm:pt>
    <dgm:pt modelId="{AD796A4B-D8BD-4E71-833E-1368C8581783}" type="sibTrans" cxnId="{F8E92DBE-3D6D-4004-8D8B-314EDE5226E4}">
      <dgm:prSet/>
      <dgm:spPr/>
      <dgm:t>
        <a:bodyPr/>
        <a:lstStyle/>
        <a:p>
          <a:endParaRPr lang="uk-UA" sz="2400"/>
        </a:p>
      </dgm:t>
    </dgm:pt>
    <dgm:pt modelId="{86EEC6D3-8A07-48B3-B57D-7356A238920B}">
      <dgm:prSet custT="1"/>
      <dgm:spPr/>
      <dgm:t>
        <a:bodyPr/>
        <a:lstStyle/>
        <a:p>
          <a:pPr rtl="0"/>
          <a:r>
            <a:rPr lang="uk-UA" sz="1600" dirty="0" smtClean="0"/>
            <a:t>дії та бездіяльність працівників охорони здоров’я, неналежне ставлення до хворих – 22;</a:t>
          </a:r>
          <a:endParaRPr lang="uk-UA" sz="1600" dirty="0"/>
        </a:p>
      </dgm:t>
    </dgm:pt>
    <dgm:pt modelId="{D31D0B8C-C411-4FBF-A9FC-8C2DE13855A0}" type="parTrans" cxnId="{9BD21C31-51B9-424F-8648-A9F53FA7AC58}">
      <dgm:prSet/>
      <dgm:spPr/>
      <dgm:t>
        <a:bodyPr/>
        <a:lstStyle/>
        <a:p>
          <a:endParaRPr lang="uk-UA" sz="2400"/>
        </a:p>
      </dgm:t>
    </dgm:pt>
    <dgm:pt modelId="{7A84AB44-4E59-4957-B2A5-B6C7EE6FCF1B}" type="sibTrans" cxnId="{9BD21C31-51B9-424F-8648-A9F53FA7AC58}">
      <dgm:prSet/>
      <dgm:spPr/>
      <dgm:t>
        <a:bodyPr/>
        <a:lstStyle/>
        <a:p>
          <a:endParaRPr lang="uk-UA" sz="2400"/>
        </a:p>
      </dgm:t>
    </dgm:pt>
    <dgm:pt modelId="{59B91C5B-FB91-4D7C-BFA5-D05E3A6ED29F}">
      <dgm:prSet custT="1"/>
      <dgm:spPr/>
      <dgm:t>
        <a:bodyPr/>
        <a:lstStyle/>
        <a:p>
          <a:pPr rtl="0"/>
          <a:r>
            <a:rPr lang="uk-UA" sz="1600" dirty="0" smtClean="0"/>
            <a:t>інші питання охорони здоров’я – 90;</a:t>
          </a:r>
          <a:endParaRPr lang="uk-UA" sz="1600" dirty="0"/>
        </a:p>
      </dgm:t>
    </dgm:pt>
    <dgm:pt modelId="{44648153-AD31-4E07-9FB1-E6B5F69B75C8}" type="parTrans" cxnId="{36FFCB36-0642-4230-92A3-409A42777B92}">
      <dgm:prSet/>
      <dgm:spPr/>
      <dgm:t>
        <a:bodyPr/>
        <a:lstStyle/>
        <a:p>
          <a:endParaRPr lang="uk-UA" sz="2400"/>
        </a:p>
      </dgm:t>
    </dgm:pt>
    <dgm:pt modelId="{77E4C4C5-8A07-4371-B105-083F25E48A08}" type="sibTrans" cxnId="{36FFCB36-0642-4230-92A3-409A42777B92}">
      <dgm:prSet/>
      <dgm:spPr/>
      <dgm:t>
        <a:bodyPr/>
        <a:lstStyle/>
        <a:p>
          <a:endParaRPr lang="uk-UA" sz="2400"/>
        </a:p>
      </dgm:t>
    </dgm:pt>
    <dgm:pt modelId="{9C0C72C7-CB00-4871-B6B3-4C133DE6F378}" type="pres">
      <dgm:prSet presAssocID="{A67637D1-6774-4803-9E76-5B8FE8F4AA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02BB03-95C8-4902-A1C2-C9F1D4A178E4}" type="pres">
      <dgm:prSet presAssocID="{9145D38A-9037-49D4-8216-CC729939EEAF}" presName="parentText" presStyleLbl="node1" presStyleIdx="0" presStyleCnt="7" custLinFactY="7146" custLinFactNeighborX="-15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FC17E-6B27-46E6-9353-D4139FFB88A2}" type="pres">
      <dgm:prSet presAssocID="{597C4C89-8537-44E5-BFDB-F9B57A1C41E0}" presName="spacer" presStyleCnt="0"/>
      <dgm:spPr/>
    </dgm:pt>
    <dgm:pt modelId="{FA9BFC5E-706C-47AE-A562-368C7531D828}" type="pres">
      <dgm:prSet presAssocID="{99C4C3DB-82D0-48CA-8293-807908AD904A}" presName="parentText" presStyleLbl="node1" presStyleIdx="1" presStyleCnt="7" custLinFactY="1515" custLinFactNeighborX="-13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4D1F35-5994-4748-B4F4-368B383B792D}" type="pres">
      <dgm:prSet presAssocID="{03F5B759-8C67-4474-9454-BC1FB4FB6B5E}" presName="spacer" presStyleCnt="0"/>
      <dgm:spPr/>
    </dgm:pt>
    <dgm:pt modelId="{2270C78A-065F-4CEC-BF55-81494293E5B7}" type="pres">
      <dgm:prSet presAssocID="{2CF32F7E-FA8A-45AE-8474-2761C02513E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200958-0703-4A0E-9E84-22F5E6CA0F0F}" type="pres">
      <dgm:prSet presAssocID="{0E645D62-82C1-4773-AEAF-767AEC52AC05}" presName="spacer" presStyleCnt="0"/>
      <dgm:spPr/>
    </dgm:pt>
    <dgm:pt modelId="{912CDB19-1774-4A72-A164-651A174E60B1}" type="pres">
      <dgm:prSet presAssocID="{69681079-9C1D-4B43-9D0A-534CC19F653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E07585-1766-49A2-A11E-F172C3DE8F6F}" type="pres">
      <dgm:prSet presAssocID="{AB4E7292-868D-417E-9F1F-85009F021D40}" presName="spacer" presStyleCnt="0"/>
      <dgm:spPr/>
    </dgm:pt>
    <dgm:pt modelId="{357CBA0A-98DE-4BC2-A387-90740AFED75E}" type="pres">
      <dgm:prSet presAssocID="{215AE4E6-6C42-490F-8A9C-05A1F22DB87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31D8A7-0F08-4CEB-872C-43DB20BB669B}" type="pres">
      <dgm:prSet presAssocID="{AD796A4B-D8BD-4E71-833E-1368C8581783}" presName="spacer" presStyleCnt="0"/>
      <dgm:spPr/>
    </dgm:pt>
    <dgm:pt modelId="{243AE574-7A65-4D2A-ACF3-0C366DEA9D5F}" type="pres">
      <dgm:prSet presAssocID="{86EEC6D3-8A07-48B3-B57D-7356A238920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F27246-453D-4936-B235-09045BCBB351}" type="pres">
      <dgm:prSet presAssocID="{7A84AB44-4E59-4957-B2A5-B6C7EE6FCF1B}" presName="spacer" presStyleCnt="0"/>
      <dgm:spPr/>
    </dgm:pt>
    <dgm:pt modelId="{43EBBB65-416A-4559-93E2-0F47542A7228}" type="pres">
      <dgm:prSet presAssocID="{59B91C5B-FB91-4D7C-BFA5-D05E3A6ED29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E3F54F-9D8A-4EEE-9A07-C6BA555BF366}" srcId="{A67637D1-6774-4803-9E76-5B8FE8F4AA49}" destId="{99C4C3DB-82D0-48CA-8293-807908AD904A}" srcOrd="1" destOrd="0" parTransId="{0214570B-B0DE-4160-8CC0-B608A55C989C}" sibTransId="{03F5B759-8C67-4474-9454-BC1FB4FB6B5E}"/>
    <dgm:cxn modelId="{2E23A45D-E005-4B34-98C7-4068A6000C1D}" type="presOf" srcId="{69681079-9C1D-4B43-9D0A-534CC19F653D}" destId="{912CDB19-1774-4A72-A164-651A174E60B1}" srcOrd="0" destOrd="0" presId="urn:microsoft.com/office/officeart/2005/8/layout/vList2"/>
    <dgm:cxn modelId="{3CBA2781-CF8D-409C-A751-515FAEADF943}" type="presOf" srcId="{A67637D1-6774-4803-9E76-5B8FE8F4AA49}" destId="{9C0C72C7-CB00-4871-B6B3-4C133DE6F378}" srcOrd="0" destOrd="0" presId="urn:microsoft.com/office/officeart/2005/8/layout/vList2"/>
    <dgm:cxn modelId="{C24B2DEE-34B2-4643-832D-AA0CC72E9191}" type="presOf" srcId="{215AE4E6-6C42-490F-8A9C-05A1F22DB87C}" destId="{357CBA0A-98DE-4BC2-A387-90740AFED75E}" srcOrd="0" destOrd="0" presId="urn:microsoft.com/office/officeart/2005/8/layout/vList2"/>
    <dgm:cxn modelId="{884ADC57-5635-4ECE-B15B-8A1B859CFF4A}" srcId="{A67637D1-6774-4803-9E76-5B8FE8F4AA49}" destId="{9145D38A-9037-49D4-8216-CC729939EEAF}" srcOrd="0" destOrd="0" parTransId="{C46199D3-A363-4122-B742-024274AD4439}" sibTransId="{597C4C89-8537-44E5-BFDB-F9B57A1C41E0}"/>
    <dgm:cxn modelId="{5A55B9FF-6EED-413F-B9E0-7041ABBE346C}" type="presOf" srcId="{99C4C3DB-82D0-48CA-8293-807908AD904A}" destId="{FA9BFC5E-706C-47AE-A562-368C7531D828}" srcOrd="0" destOrd="0" presId="urn:microsoft.com/office/officeart/2005/8/layout/vList2"/>
    <dgm:cxn modelId="{36FFCB36-0642-4230-92A3-409A42777B92}" srcId="{A67637D1-6774-4803-9E76-5B8FE8F4AA49}" destId="{59B91C5B-FB91-4D7C-BFA5-D05E3A6ED29F}" srcOrd="6" destOrd="0" parTransId="{44648153-AD31-4E07-9FB1-E6B5F69B75C8}" sibTransId="{77E4C4C5-8A07-4371-B105-083F25E48A08}"/>
    <dgm:cxn modelId="{1A825B97-DBD8-43BC-BEB5-57ED0AA0A53B}" srcId="{A67637D1-6774-4803-9E76-5B8FE8F4AA49}" destId="{2CF32F7E-FA8A-45AE-8474-2761C02513E4}" srcOrd="2" destOrd="0" parTransId="{34356FDD-2EE4-4680-B867-A05B648D408B}" sibTransId="{0E645D62-82C1-4773-AEAF-767AEC52AC05}"/>
    <dgm:cxn modelId="{9BD21C31-51B9-424F-8648-A9F53FA7AC58}" srcId="{A67637D1-6774-4803-9E76-5B8FE8F4AA49}" destId="{86EEC6D3-8A07-48B3-B57D-7356A238920B}" srcOrd="5" destOrd="0" parTransId="{D31D0B8C-C411-4FBF-A9FC-8C2DE13855A0}" sibTransId="{7A84AB44-4E59-4957-B2A5-B6C7EE6FCF1B}"/>
    <dgm:cxn modelId="{A4284C2B-0B5D-45BE-A7CE-A21AA83CFDC6}" type="presOf" srcId="{86EEC6D3-8A07-48B3-B57D-7356A238920B}" destId="{243AE574-7A65-4D2A-ACF3-0C366DEA9D5F}" srcOrd="0" destOrd="0" presId="urn:microsoft.com/office/officeart/2005/8/layout/vList2"/>
    <dgm:cxn modelId="{DF41132F-65DA-4DDC-A040-0015800C316B}" type="presOf" srcId="{2CF32F7E-FA8A-45AE-8474-2761C02513E4}" destId="{2270C78A-065F-4CEC-BF55-81494293E5B7}" srcOrd="0" destOrd="0" presId="urn:microsoft.com/office/officeart/2005/8/layout/vList2"/>
    <dgm:cxn modelId="{860ED538-8FF7-4B3F-B496-892B1B6C88EA}" type="presOf" srcId="{59B91C5B-FB91-4D7C-BFA5-D05E3A6ED29F}" destId="{43EBBB65-416A-4559-93E2-0F47542A7228}" srcOrd="0" destOrd="0" presId="urn:microsoft.com/office/officeart/2005/8/layout/vList2"/>
    <dgm:cxn modelId="{F8E92DBE-3D6D-4004-8D8B-314EDE5226E4}" srcId="{A67637D1-6774-4803-9E76-5B8FE8F4AA49}" destId="{215AE4E6-6C42-490F-8A9C-05A1F22DB87C}" srcOrd="4" destOrd="0" parTransId="{84F4C622-32B4-4D71-85FF-3341E716E26C}" sibTransId="{AD796A4B-D8BD-4E71-833E-1368C8581783}"/>
    <dgm:cxn modelId="{441266F3-086E-4586-A987-250E57E2ECFC}" type="presOf" srcId="{9145D38A-9037-49D4-8216-CC729939EEAF}" destId="{4002BB03-95C8-4902-A1C2-C9F1D4A178E4}" srcOrd="0" destOrd="0" presId="urn:microsoft.com/office/officeart/2005/8/layout/vList2"/>
    <dgm:cxn modelId="{EA5C5379-5624-4A63-8BED-28520290356D}" srcId="{A67637D1-6774-4803-9E76-5B8FE8F4AA49}" destId="{69681079-9C1D-4B43-9D0A-534CC19F653D}" srcOrd="3" destOrd="0" parTransId="{4CB5617D-F8B8-43E1-A069-EC8C7DBA46AA}" sibTransId="{AB4E7292-868D-417E-9F1F-85009F021D40}"/>
    <dgm:cxn modelId="{AA5DAD88-E511-4138-919F-633A4EC3201C}" type="presParOf" srcId="{9C0C72C7-CB00-4871-B6B3-4C133DE6F378}" destId="{4002BB03-95C8-4902-A1C2-C9F1D4A178E4}" srcOrd="0" destOrd="0" presId="urn:microsoft.com/office/officeart/2005/8/layout/vList2"/>
    <dgm:cxn modelId="{D9C8556C-3D2B-48A4-BBDF-F55186F56CE0}" type="presParOf" srcId="{9C0C72C7-CB00-4871-B6B3-4C133DE6F378}" destId="{3C6FC17E-6B27-46E6-9353-D4139FFB88A2}" srcOrd="1" destOrd="0" presId="urn:microsoft.com/office/officeart/2005/8/layout/vList2"/>
    <dgm:cxn modelId="{49D220B1-8046-4E75-A991-46CF5D70071A}" type="presParOf" srcId="{9C0C72C7-CB00-4871-B6B3-4C133DE6F378}" destId="{FA9BFC5E-706C-47AE-A562-368C7531D828}" srcOrd="2" destOrd="0" presId="urn:microsoft.com/office/officeart/2005/8/layout/vList2"/>
    <dgm:cxn modelId="{A8CD42DF-CC69-475A-B3C3-15F573A078AF}" type="presParOf" srcId="{9C0C72C7-CB00-4871-B6B3-4C133DE6F378}" destId="{2B4D1F35-5994-4748-B4F4-368B383B792D}" srcOrd="3" destOrd="0" presId="urn:microsoft.com/office/officeart/2005/8/layout/vList2"/>
    <dgm:cxn modelId="{7BAD75C4-9F2C-4268-ABDC-79522EF82E45}" type="presParOf" srcId="{9C0C72C7-CB00-4871-B6B3-4C133DE6F378}" destId="{2270C78A-065F-4CEC-BF55-81494293E5B7}" srcOrd="4" destOrd="0" presId="urn:microsoft.com/office/officeart/2005/8/layout/vList2"/>
    <dgm:cxn modelId="{D14652C2-5F5B-4F14-82BC-44DDFA455208}" type="presParOf" srcId="{9C0C72C7-CB00-4871-B6B3-4C133DE6F378}" destId="{3E200958-0703-4A0E-9E84-22F5E6CA0F0F}" srcOrd="5" destOrd="0" presId="urn:microsoft.com/office/officeart/2005/8/layout/vList2"/>
    <dgm:cxn modelId="{683CF948-27F8-4CC6-AFE8-7376DE7BCFB2}" type="presParOf" srcId="{9C0C72C7-CB00-4871-B6B3-4C133DE6F378}" destId="{912CDB19-1774-4A72-A164-651A174E60B1}" srcOrd="6" destOrd="0" presId="urn:microsoft.com/office/officeart/2005/8/layout/vList2"/>
    <dgm:cxn modelId="{E3E304C3-63DD-4F77-91FE-7BCBFE5013A0}" type="presParOf" srcId="{9C0C72C7-CB00-4871-B6B3-4C133DE6F378}" destId="{4BE07585-1766-49A2-A11E-F172C3DE8F6F}" srcOrd="7" destOrd="0" presId="urn:microsoft.com/office/officeart/2005/8/layout/vList2"/>
    <dgm:cxn modelId="{E2C092C6-3BA6-4750-8646-9E9557326FD0}" type="presParOf" srcId="{9C0C72C7-CB00-4871-B6B3-4C133DE6F378}" destId="{357CBA0A-98DE-4BC2-A387-90740AFED75E}" srcOrd="8" destOrd="0" presId="urn:microsoft.com/office/officeart/2005/8/layout/vList2"/>
    <dgm:cxn modelId="{958C9843-05C3-4BAA-8AEB-3A353C477FE7}" type="presParOf" srcId="{9C0C72C7-CB00-4871-B6B3-4C133DE6F378}" destId="{3B31D8A7-0F08-4CEB-872C-43DB20BB669B}" srcOrd="9" destOrd="0" presId="urn:microsoft.com/office/officeart/2005/8/layout/vList2"/>
    <dgm:cxn modelId="{77E8678B-8AF1-4514-8BAF-FEB90474373F}" type="presParOf" srcId="{9C0C72C7-CB00-4871-B6B3-4C133DE6F378}" destId="{243AE574-7A65-4D2A-ACF3-0C366DEA9D5F}" srcOrd="10" destOrd="0" presId="urn:microsoft.com/office/officeart/2005/8/layout/vList2"/>
    <dgm:cxn modelId="{EB726952-D094-47C4-8005-0DC504440414}" type="presParOf" srcId="{9C0C72C7-CB00-4871-B6B3-4C133DE6F378}" destId="{62F27246-453D-4936-B235-09045BCBB351}" srcOrd="11" destOrd="0" presId="urn:microsoft.com/office/officeart/2005/8/layout/vList2"/>
    <dgm:cxn modelId="{7B5B2CFE-D5F4-409C-B878-068D731665A5}" type="presParOf" srcId="{9C0C72C7-CB00-4871-B6B3-4C133DE6F378}" destId="{43EBBB65-416A-4559-93E2-0F47542A722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F421-51D3-4E7D-9459-73C54B11BF59}">
      <dsp:nvSpPr>
        <dsp:cNvPr id="0" name=""/>
        <dsp:cNvSpPr/>
      </dsp:nvSpPr>
      <dsp:spPr>
        <a:xfrm>
          <a:off x="4249938" y="1684440"/>
          <a:ext cx="3229514" cy="121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498"/>
              </a:lnTo>
              <a:lnTo>
                <a:pt x="3229514" y="935498"/>
              </a:lnTo>
              <a:lnTo>
                <a:pt x="3229514" y="121238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47539-9CE5-4166-BCEF-C8442A1C6701}">
      <dsp:nvSpPr>
        <dsp:cNvPr id="0" name=""/>
        <dsp:cNvSpPr/>
      </dsp:nvSpPr>
      <dsp:spPr>
        <a:xfrm>
          <a:off x="4249938" y="1684440"/>
          <a:ext cx="204962" cy="1188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082"/>
              </a:lnTo>
              <a:lnTo>
                <a:pt x="204962" y="912082"/>
              </a:lnTo>
              <a:lnTo>
                <a:pt x="204962" y="118896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D2B95-2F45-4E32-A8D7-22D54FBBDA86}">
      <dsp:nvSpPr>
        <dsp:cNvPr id="0" name=""/>
        <dsp:cNvSpPr/>
      </dsp:nvSpPr>
      <dsp:spPr>
        <a:xfrm>
          <a:off x="1292288" y="1684440"/>
          <a:ext cx="2957650" cy="1188969"/>
        </a:xfrm>
        <a:custGeom>
          <a:avLst/>
          <a:gdLst/>
          <a:ahLst/>
          <a:cxnLst/>
          <a:rect l="0" t="0" r="0" b="0"/>
          <a:pathLst>
            <a:path>
              <a:moveTo>
                <a:pt x="2957650" y="0"/>
              </a:moveTo>
              <a:lnTo>
                <a:pt x="2957650" y="912082"/>
              </a:lnTo>
              <a:lnTo>
                <a:pt x="0" y="912082"/>
              </a:lnTo>
              <a:lnTo>
                <a:pt x="0" y="118896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67681-40FC-4101-A701-F4ED88829FC9}">
      <dsp:nvSpPr>
        <dsp:cNvPr id="0" name=""/>
        <dsp:cNvSpPr/>
      </dsp:nvSpPr>
      <dsp:spPr>
        <a:xfrm>
          <a:off x="1678190" y="0"/>
          <a:ext cx="5143495" cy="1684440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32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rPr>
            <a:t>Станом на 1.07.2024 року </a:t>
          </a:r>
          <a:r>
            <a:rPr lang="uk-UA" sz="3200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rPr>
            <a:t>працевлаштовано</a:t>
          </a:r>
          <a:r>
            <a:rPr lang="uk-UA" sz="32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rPr>
            <a:t> молодих спеціалістів: </a:t>
          </a:r>
          <a:endParaRPr kumimoji="0" lang="ru-RU" sz="32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678190" y="0"/>
        <a:ext cx="5143495" cy="1684440"/>
      </dsp:txXfrm>
    </dsp:sp>
    <dsp:sp modelId="{D57C66DF-15A9-4223-AB27-12BB3D75648E}">
      <dsp:nvSpPr>
        <dsp:cNvPr id="0" name=""/>
        <dsp:cNvSpPr/>
      </dsp:nvSpPr>
      <dsp:spPr>
        <a:xfrm>
          <a:off x="1964" y="2873410"/>
          <a:ext cx="2580647" cy="219210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smtClean="0">
              <a:ln/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smtClean="0">
              <a:ln/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smtClean="0">
              <a:ln/>
              <a:effectLst/>
              <a:latin typeface="Times New Roman" pitchFamily="18" charset="0"/>
            </a:rPr>
            <a:t>40</a:t>
          </a:r>
          <a:endParaRPr kumimoji="0" lang="ru-RU" sz="3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964" y="2873410"/>
        <a:ext cx="2580647" cy="2192108"/>
      </dsp:txXfrm>
    </dsp:sp>
    <dsp:sp modelId="{78E0EE07-D263-4AB6-831D-B1245BEBF31E}">
      <dsp:nvSpPr>
        <dsp:cNvPr id="0" name=""/>
        <dsp:cNvSpPr/>
      </dsp:nvSpPr>
      <dsp:spPr>
        <a:xfrm>
          <a:off x="3136387" y="2873410"/>
          <a:ext cx="2637027" cy="186876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smtClean="0">
              <a:ln/>
              <a:effectLst/>
              <a:latin typeface="+mn-lt"/>
            </a:rPr>
            <a:t>Середній мед. персонал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smtClean="0">
              <a:ln/>
              <a:effectLst/>
              <a:latin typeface="+mn-lt"/>
            </a:rPr>
            <a:t>26</a:t>
          </a:r>
          <a:endParaRPr kumimoji="0" lang="ru-RU" sz="3600" b="1" i="0" u="none" strike="noStrike" kern="1200" cap="none" normalizeH="0" baseline="0" dirty="0" smtClean="0">
            <a:ln/>
            <a:effectLst/>
            <a:latin typeface="+mn-lt"/>
          </a:endParaRPr>
        </a:p>
      </dsp:txBody>
      <dsp:txXfrm>
        <a:off x="3136387" y="2873410"/>
        <a:ext cx="2637027" cy="1868768"/>
      </dsp:txXfrm>
    </dsp:sp>
    <dsp:sp modelId="{7831FC9A-B96F-4A16-8B8D-230E696F7B7C}">
      <dsp:nvSpPr>
        <dsp:cNvPr id="0" name=""/>
        <dsp:cNvSpPr/>
      </dsp:nvSpPr>
      <dsp:spPr>
        <a:xfrm>
          <a:off x="6323525" y="2896827"/>
          <a:ext cx="2311855" cy="2145274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smtClean="0">
              <a:ln/>
              <a:effectLst/>
              <a:latin typeface="+mn-lt"/>
            </a:rPr>
            <a:t>Лікарі-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uk-UA" sz="2600" b="1" i="0" u="none" strike="noStrike" kern="1200" cap="none" normalizeH="0" baseline="0" smtClean="0">
              <a:ln/>
              <a:effectLst/>
              <a:latin typeface="+mn-lt"/>
            </a:rPr>
            <a:t>інтерни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2600" b="1" i="0" u="none" strike="noStrike" kern="1200" cap="none" normalizeH="0" baseline="0" smtClean="0">
            <a:ln/>
            <a:effectLst/>
            <a:latin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3600" b="1" i="0" u="none" strike="noStrike" kern="1200" cap="none" normalizeH="0" baseline="0" smtClean="0">
              <a:ln/>
              <a:effectLst/>
              <a:latin typeface="+mn-lt"/>
            </a:rPr>
            <a:t>29</a:t>
          </a:r>
          <a:endParaRPr kumimoji="0" lang="ru-RU" sz="3600" b="1" i="0" u="none" strike="noStrike" kern="1200" cap="none" normalizeH="0" baseline="0" dirty="0" smtClean="0">
            <a:ln/>
            <a:effectLst/>
            <a:latin typeface="+mn-lt"/>
          </a:endParaRPr>
        </a:p>
      </dsp:txBody>
      <dsp:txXfrm>
        <a:off x="6323525" y="2896827"/>
        <a:ext cx="2311855" cy="2145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BE5CF-3ECC-48A2-A376-DDA54AFA070E}">
      <dsp:nvSpPr>
        <dsp:cNvPr id="0" name=""/>
        <dsp:cNvSpPr/>
      </dsp:nvSpPr>
      <dsp:spPr>
        <a:xfrm>
          <a:off x="0" y="281570"/>
          <a:ext cx="4162298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урядову «гарячу лінію» - 24</a:t>
          </a:r>
          <a:r>
            <a:rPr lang="uk-UA" sz="1300" b="1" kern="1200" dirty="0" smtClean="0"/>
            <a:t>;</a:t>
          </a:r>
          <a:endParaRPr lang="uk-UA" sz="1300" kern="1200" dirty="0"/>
        </a:p>
      </dsp:txBody>
      <dsp:txXfrm>
        <a:off x="14850" y="296420"/>
        <a:ext cx="4132598" cy="274500"/>
      </dsp:txXfrm>
    </dsp:sp>
    <dsp:sp modelId="{6152543F-4E01-408B-A949-E04D34EB3BD9}">
      <dsp:nvSpPr>
        <dsp:cNvPr id="0" name=""/>
        <dsp:cNvSpPr/>
      </dsp:nvSpPr>
      <dsp:spPr>
        <a:xfrm>
          <a:off x="0" y="692691"/>
          <a:ext cx="4162298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гарячу лінію МОЗ України (через ДОЗ) - 9</a:t>
          </a:r>
          <a:r>
            <a:rPr lang="uk-UA" sz="1300" b="1" kern="1200" dirty="0" smtClean="0"/>
            <a:t>;</a:t>
          </a:r>
          <a:endParaRPr lang="uk-UA" sz="1300" kern="1200" dirty="0"/>
        </a:p>
      </dsp:txBody>
      <dsp:txXfrm>
        <a:off x="14850" y="707541"/>
        <a:ext cx="4132598" cy="274500"/>
      </dsp:txXfrm>
    </dsp:sp>
    <dsp:sp modelId="{AD308A40-F237-41E0-9E55-0A40247C8E02}">
      <dsp:nvSpPr>
        <dsp:cNvPr id="0" name=""/>
        <dsp:cNvSpPr/>
      </dsp:nvSpPr>
      <dsp:spPr>
        <a:xfrm>
          <a:off x="0" y="1034332"/>
          <a:ext cx="4162298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Кіровоградський регіональний контактний центр - 14;</a:t>
          </a:r>
          <a:endParaRPr lang="uk-UA" sz="1300" kern="1200" dirty="0"/>
        </a:p>
      </dsp:txBody>
      <dsp:txXfrm>
        <a:off x="14850" y="1049182"/>
        <a:ext cx="4132598" cy="274500"/>
      </dsp:txXfrm>
    </dsp:sp>
    <dsp:sp modelId="{180EAC41-6587-456A-9E44-917B6B4624BA}">
      <dsp:nvSpPr>
        <dsp:cNvPr id="0" name=""/>
        <dsp:cNvSpPr/>
      </dsp:nvSpPr>
      <dsp:spPr>
        <a:xfrm>
          <a:off x="0" y="1375972"/>
          <a:ext cx="4162298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Безпосередньо до управління – 13;</a:t>
          </a:r>
          <a:endParaRPr lang="uk-UA" sz="1300" kern="1200" dirty="0"/>
        </a:p>
      </dsp:txBody>
      <dsp:txXfrm>
        <a:off x="14850" y="1390822"/>
        <a:ext cx="4132598" cy="274500"/>
      </dsp:txXfrm>
    </dsp:sp>
    <dsp:sp modelId="{C53B374A-B803-4D98-A25B-A6D5CDFAEA6C}">
      <dsp:nvSpPr>
        <dsp:cNvPr id="0" name=""/>
        <dsp:cNvSpPr/>
      </dsp:nvSpPr>
      <dsp:spPr>
        <a:xfrm>
          <a:off x="0" y="1717612"/>
          <a:ext cx="4162298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Інші – 78.</a:t>
          </a:r>
          <a:endParaRPr lang="uk-UA" sz="1300" kern="1200" dirty="0"/>
        </a:p>
      </dsp:txBody>
      <dsp:txXfrm>
        <a:off x="14850" y="1732462"/>
        <a:ext cx="4132598" cy="274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4353B-C815-4962-AF4E-C9B2488BB0A7}">
      <dsp:nvSpPr>
        <dsp:cNvPr id="0" name=""/>
        <dsp:cNvSpPr/>
      </dsp:nvSpPr>
      <dsp:spPr>
        <a:xfrm>
          <a:off x="648077" y="0"/>
          <a:ext cx="2880320" cy="28803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5B8B4-2EE5-4313-B204-B33A67AB380C}">
      <dsp:nvSpPr>
        <dsp:cNvPr id="0" name=""/>
        <dsp:cNvSpPr/>
      </dsp:nvSpPr>
      <dsp:spPr>
        <a:xfrm>
          <a:off x="2069975" y="289579"/>
          <a:ext cx="1872208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пропозиції (зауваження) – </a:t>
          </a:r>
          <a:r>
            <a:rPr lang="uk-UA" sz="1600" b="1" kern="1200" dirty="0" smtClean="0"/>
            <a:t>1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2103259" y="322863"/>
        <a:ext cx="1805640" cy="615257"/>
      </dsp:txXfrm>
    </dsp:sp>
    <dsp:sp modelId="{8F43215B-2FA6-4A55-AADD-753A0740D726}">
      <dsp:nvSpPr>
        <dsp:cNvPr id="0" name=""/>
        <dsp:cNvSpPr/>
      </dsp:nvSpPr>
      <dsp:spPr>
        <a:xfrm>
          <a:off x="2069975" y="1056633"/>
          <a:ext cx="1872208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заява (клопотання) - </a:t>
          </a:r>
          <a:r>
            <a:rPr lang="uk-UA" sz="1600" b="1" kern="1200" dirty="0" smtClean="0"/>
            <a:t>127</a:t>
          </a:r>
          <a:endParaRPr lang="uk-UA" sz="1600" b="1" kern="1200" dirty="0"/>
        </a:p>
      </dsp:txBody>
      <dsp:txXfrm>
        <a:off x="2103259" y="1089917"/>
        <a:ext cx="1805640" cy="615257"/>
      </dsp:txXfrm>
    </dsp:sp>
    <dsp:sp modelId="{D798AD0D-EDDB-477D-802B-24D7DE82CF22}">
      <dsp:nvSpPr>
        <dsp:cNvPr id="0" name=""/>
        <dsp:cNvSpPr/>
      </dsp:nvSpPr>
      <dsp:spPr>
        <a:xfrm>
          <a:off x="2069975" y="1823686"/>
          <a:ext cx="1872208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скарга – </a:t>
          </a:r>
          <a:r>
            <a:rPr lang="uk-UA" sz="1600" b="1" kern="1200" dirty="0" smtClean="0"/>
            <a:t>20</a:t>
          </a:r>
          <a:r>
            <a:rPr lang="uk-UA" sz="1600" kern="1200" dirty="0" smtClean="0"/>
            <a:t>.</a:t>
          </a:r>
          <a:endParaRPr lang="uk-UA" sz="1600" kern="1200" dirty="0"/>
        </a:p>
      </dsp:txBody>
      <dsp:txXfrm>
        <a:off x="2103259" y="1856970"/>
        <a:ext cx="1805640" cy="6152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0D72-6478-4CCD-A531-05CE55BF920C}">
      <dsp:nvSpPr>
        <dsp:cNvPr id="0" name=""/>
        <dsp:cNvSpPr/>
      </dsp:nvSpPr>
      <dsp:spPr>
        <a:xfrm>
          <a:off x="0" y="3391"/>
          <a:ext cx="504056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вирішено позитивно -46</a:t>
          </a:r>
          <a:endParaRPr lang="uk-UA" sz="1800" kern="1200" dirty="0"/>
        </a:p>
      </dsp:txBody>
      <dsp:txXfrm>
        <a:off x="20561" y="23952"/>
        <a:ext cx="4999438" cy="380078"/>
      </dsp:txXfrm>
    </dsp:sp>
    <dsp:sp modelId="{270E07B6-FD96-4F3E-872C-9FCCCC9A64E3}">
      <dsp:nvSpPr>
        <dsp:cNvPr id="0" name=""/>
        <dsp:cNvSpPr/>
      </dsp:nvSpPr>
      <dsp:spPr>
        <a:xfrm>
          <a:off x="0" y="476432"/>
          <a:ext cx="504056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відмовлено у задоволенні - 0</a:t>
          </a:r>
          <a:endParaRPr lang="uk-UA" sz="1800" kern="1200"/>
        </a:p>
      </dsp:txBody>
      <dsp:txXfrm>
        <a:off x="20561" y="496993"/>
        <a:ext cx="4999438" cy="380078"/>
      </dsp:txXfrm>
    </dsp:sp>
    <dsp:sp modelId="{90A9B06F-0EDF-4C9A-B074-9891098958FD}">
      <dsp:nvSpPr>
        <dsp:cNvPr id="0" name=""/>
        <dsp:cNvSpPr/>
      </dsp:nvSpPr>
      <dsp:spPr>
        <a:xfrm>
          <a:off x="0" y="949472"/>
          <a:ext cx="504056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дано роз’яснення - 102</a:t>
          </a:r>
          <a:endParaRPr lang="uk-UA" sz="1800" kern="1200" dirty="0"/>
        </a:p>
      </dsp:txBody>
      <dsp:txXfrm>
        <a:off x="20561" y="970033"/>
        <a:ext cx="4999438" cy="380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BB03-95C8-4902-A1C2-C9F1D4A178E4}">
      <dsp:nvSpPr>
        <dsp:cNvPr id="0" name=""/>
        <dsp:cNvSpPr/>
      </dsp:nvSpPr>
      <dsp:spPr>
        <a:xfrm>
          <a:off x="0" y="152172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робота МСЕК, визначення групи інвалідності (робота ЛКК експертні питання) – 9;</a:t>
          </a:r>
          <a:endParaRPr lang="uk-UA" sz="1600" kern="1200" dirty="0"/>
        </a:p>
      </dsp:txBody>
      <dsp:txXfrm>
        <a:off x="32898" y="185070"/>
        <a:ext cx="6003268" cy="608124"/>
      </dsp:txXfrm>
    </dsp:sp>
    <dsp:sp modelId="{FA9BFC5E-706C-47AE-A562-368C7531D828}">
      <dsp:nvSpPr>
        <dsp:cNvPr id="0" name=""/>
        <dsp:cNvSpPr/>
      </dsp:nvSpPr>
      <dsp:spPr>
        <a:xfrm>
          <a:off x="0" y="891824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робота ЗОЗ - 11;</a:t>
          </a:r>
          <a:endParaRPr lang="uk-UA" sz="1600" kern="1200" dirty="0"/>
        </a:p>
      </dsp:txBody>
      <dsp:txXfrm>
        <a:off x="32898" y="924722"/>
        <a:ext cx="6003268" cy="608124"/>
      </dsp:txXfrm>
    </dsp:sp>
    <dsp:sp modelId="{2270C78A-065F-4CEC-BF55-81494293E5B7}">
      <dsp:nvSpPr>
        <dsp:cNvPr id="0" name=""/>
        <dsp:cNvSpPr/>
      </dsp:nvSpPr>
      <dsp:spPr>
        <a:xfrm>
          <a:off x="0" y="1555534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забезпечення засобами лікування та протезування – 11;</a:t>
          </a:r>
          <a:endParaRPr lang="uk-UA" sz="1600" kern="1200" dirty="0"/>
        </a:p>
      </dsp:txBody>
      <dsp:txXfrm>
        <a:off x="32898" y="1588432"/>
        <a:ext cx="6003268" cy="608124"/>
      </dsp:txXfrm>
    </dsp:sp>
    <dsp:sp modelId="{912CDB19-1774-4A72-A164-651A174E60B1}">
      <dsp:nvSpPr>
        <dsp:cNvPr id="0" name=""/>
        <dsp:cNvSpPr/>
      </dsp:nvSpPr>
      <dsp:spPr>
        <a:xfrm>
          <a:off x="0" y="2333134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відмова у безоплатному лікуванні – </a:t>
          </a:r>
          <a:r>
            <a:rPr lang="uk-UA" sz="1600" b="1" kern="1200" dirty="0" smtClean="0"/>
            <a:t>2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32898" y="2366032"/>
        <a:ext cx="6003268" cy="608124"/>
      </dsp:txXfrm>
    </dsp:sp>
    <dsp:sp modelId="{357CBA0A-98DE-4BC2-A387-90740AFED75E}">
      <dsp:nvSpPr>
        <dsp:cNvPr id="0" name=""/>
        <dsp:cNvSpPr/>
      </dsp:nvSpPr>
      <dsp:spPr>
        <a:xfrm>
          <a:off x="0" y="3110734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мережа лікарняних установ та забезпечення їх медичним обладнанням – </a:t>
          </a:r>
          <a:r>
            <a:rPr lang="uk-UA" sz="1600" b="1" kern="1200" dirty="0" smtClean="0"/>
            <a:t>3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32898" y="3143632"/>
        <a:ext cx="6003268" cy="608124"/>
      </dsp:txXfrm>
    </dsp:sp>
    <dsp:sp modelId="{243AE574-7A65-4D2A-ACF3-0C366DEA9D5F}">
      <dsp:nvSpPr>
        <dsp:cNvPr id="0" name=""/>
        <dsp:cNvSpPr/>
      </dsp:nvSpPr>
      <dsp:spPr>
        <a:xfrm>
          <a:off x="0" y="3888334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дії та бездіяльність працівників охорони здоров’я, неналежне ставлення до хворих – 22;</a:t>
          </a:r>
          <a:endParaRPr lang="uk-UA" sz="1600" kern="1200" dirty="0"/>
        </a:p>
      </dsp:txBody>
      <dsp:txXfrm>
        <a:off x="32898" y="3921232"/>
        <a:ext cx="6003268" cy="608124"/>
      </dsp:txXfrm>
    </dsp:sp>
    <dsp:sp modelId="{43EBBB65-416A-4559-93E2-0F47542A7228}">
      <dsp:nvSpPr>
        <dsp:cNvPr id="0" name=""/>
        <dsp:cNvSpPr/>
      </dsp:nvSpPr>
      <dsp:spPr>
        <a:xfrm>
          <a:off x="0" y="4665934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інші питання охорони здоров’я – 90;</a:t>
          </a:r>
          <a:endParaRPr lang="uk-UA" sz="1600" kern="1200" dirty="0"/>
        </a:p>
      </dsp:txBody>
      <dsp:txXfrm>
        <a:off x="32898" y="4698832"/>
        <a:ext cx="6003268" cy="60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D01E-A151-4667-834C-D0B2F12CA66A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D7F2-0048-4351-A120-AA34C299817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3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Забезпеченість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виправити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0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2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F7EAB73-B007-4D79-9419-8A078CBE4EC5}" type="slidenum">
              <a:rPr lang="ru-RU" sz="1200">
                <a:latin typeface="Calibri" pitchFamily="34" charset="0"/>
              </a:rPr>
              <a:pPr algn="r" eaLnBrk="1" hangingPunct="1"/>
              <a:t>8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4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3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7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7DD1-0991-4690-B7A3-7765AC7E3152}" type="datetimeFigureOut">
              <a:rPr lang="ru-RU"/>
              <a:pPr>
                <a:defRPr/>
              </a:pPr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BB0A-8BB7-4D3E-B6E4-1231F2E94B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5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36EA1-3124-408C-A4CA-0EE50005E4A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chart" Target="../charts/chart15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9.xml"/><Relationship Id="rId7" Type="http://schemas.openxmlformats.org/officeDocument/2006/relationships/image" Target="../media/image29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chart" Target="../charts/chart24.xml"/><Relationship Id="rId7" Type="http://schemas.openxmlformats.org/officeDocument/2006/relationships/image" Target="../media/image31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30.xml"/><Relationship Id="rId7" Type="http://schemas.openxmlformats.org/officeDocument/2006/relationships/chart" Target="../charts/chart32.xml"/><Relationship Id="rId12" Type="http://schemas.openxmlformats.org/officeDocument/2006/relationships/image" Target="../media/image37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11" Type="http://schemas.openxmlformats.org/officeDocument/2006/relationships/chart" Target="../charts/chart36.xml"/><Relationship Id="rId5" Type="http://schemas.openxmlformats.org/officeDocument/2006/relationships/image" Target="../media/image35.jpeg"/><Relationship Id="rId10" Type="http://schemas.openxmlformats.org/officeDocument/2006/relationships/chart" Target="../charts/chart35.xml"/><Relationship Id="rId4" Type="http://schemas.openxmlformats.org/officeDocument/2006/relationships/chart" Target="../charts/chart31.xml"/><Relationship Id="rId9" Type="http://schemas.openxmlformats.org/officeDocument/2006/relationships/chart" Target="../charts/char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56.jpe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2448272"/>
          </a:xfrm>
        </p:spPr>
        <p:txBody>
          <a:bodyPr>
            <a:noAutofit/>
          </a:bodyPr>
          <a:lstStyle/>
          <a:p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Підсумки роботи </a:t>
            </a:r>
            <a:b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закладів охорони здоров</a:t>
            </a:r>
            <a:r>
              <a:rPr lang="en-US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я міста Кропивницького</a:t>
            </a:r>
            <a:b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І півріччя 202</a:t>
            </a:r>
            <a:r>
              <a:rPr lang="en-US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4000" cap="none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р.</a:t>
            </a:r>
            <a:endParaRPr lang="ru-RU" sz="4000" cap="none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949280"/>
            <a:ext cx="5724525" cy="72008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b="1" dirty="0" smtClean="0">
                <a:ln w="50800"/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УПРАВЛІННЯ  ОХОРОНИ  ЗДОРОВ’Я </a:t>
            </a:r>
          </a:p>
          <a:p>
            <a:r>
              <a:rPr lang="uk-UA" sz="2000" b="1" dirty="0" smtClean="0">
                <a:ln w="50800"/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КРОПИВНИЦЬКОЇ МІСЬКОЇ РАДИ</a:t>
            </a:r>
            <a:endParaRPr lang="ru-RU" sz="2000" b="1" dirty="0" smtClean="0">
              <a:ln w="50800"/>
              <a:solidFill>
                <a:srgbClr val="00009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Picture 2" descr="E:\Мои документы\Downloads\48388943-Здоровье-и-медицин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8" y="3201455"/>
            <a:ext cx="3744416" cy="247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964" y="144016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Серед</a:t>
            </a:r>
            <a:r>
              <a:rPr lang="uk-UA" sz="3600" dirty="0"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  <a:t>підлітків</a:t>
            </a:r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та захворюваності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2800" dirty="0">
                <a:solidFill>
                  <a:prstClr val="black"/>
                </a:solidFill>
                <a:effectLst/>
                <a:latin typeface="Times New Roman"/>
              </a:rPr>
              <a:t>(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на </a:t>
            </a:r>
            <a:r>
              <a:rPr lang="uk-UA" sz="2700" dirty="0" smtClean="0">
                <a:solidFill>
                  <a:prstClr val="black"/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Поширеність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5727" y="1556792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захворюваність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25019316"/>
              </p:ext>
            </p:extLst>
          </p:nvPr>
        </p:nvGraphicFramePr>
        <p:xfrm>
          <a:off x="4752529" y="1988840"/>
          <a:ext cx="4265711" cy="348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14" descr="E:\Мои документы\Downloads\041simp.jpg.300x300_q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93" y="5262411"/>
            <a:ext cx="1917617" cy="141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Downloads\image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66" y="5324390"/>
            <a:ext cx="1931492" cy="137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140217"/>
              </p:ext>
            </p:extLst>
          </p:nvPr>
        </p:nvGraphicFramePr>
        <p:xfrm>
          <a:off x="142129" y="2048538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44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Поширеність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захворюваність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9" name="Picture 12" descr="images (4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4429"/>
            <a:ext cx="25193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:\Мои документы\Downloads\detskaya_medic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89376"/>
            <a:ext cx="1922512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Мои документы\Downloads\images (9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376"/>
            <a:ext cx="2016224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109989" y="57099"/>
            <a:ext cx="9144000" cy="1508105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vert="horz" wrap="squar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Показники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поширеності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та захворюваності </a:t>
            </a:r>
            <a:r>
              <a:rPr lang="uk-UA" sz="3600" u="sng" dirty="0" smtClean="0">
                <a:solidFill>
                  <a:srgbClr val="0000FF"/>
                </a:solidFill>
                <a:effectLst/>
                <a:latin typeface="+mn-lt"/>
              </a:rPr>
              <a:t>дитячого населення </a:t>
            </a:r>
            <a: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uk-UA" sz="2400" dirty="0" smtClean="0">
                <a:solidFill>
                  <a:schemeClr val="bg1"/>
                </a:solidFill>
                <a:effectLst/>
                <a:latin typeface="+mn-lt"/>
              </a:rPr>
              <a:t>(на 100 тис. відповідного населення)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4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25387520"/>
              </p:ext>
            </p:extLst>
          </p:nvPr>
        </p:nvGraphicFramePr>
        <p:xfrm>
          <a:off x="397768" y="2285999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49990616"/>
              </p:ext>
            </p:extLst>
          </p:nvPr>
        </p:nvGraphicFramePr>
        <p:xfrm>
          <a:off x="4896544" y="2247980"/>
          <a:ext cx="41399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33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3050"/>
            <a:ext cx="496855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dirty="0">
                <a:solidFill>
                  <a:schemeClr val="bg1"/>
                </a:solidFill>
                <a:effectLst/>
                <a:latin typeface="+mn-lt"/>
              </a:rPr>
              <a:t>Показники  </a:t>
            </a:r>
            <a:br>
              <a:rPr lang="uk-UA" sz="40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4000" dirty="0">
                <a:solidFill>
                  <a:schemeClr val="bg1"/>
                </a:solidFill>
                <a:effectLst/>
                <a:latin typeface="+mn-lt"/>
              </a:rPr>
              <a:t>онкологічної </a:t>
            </a:r>
            <a:r>
              <a:rPr lang="uk-UA" sz="4000" dirty="0" smtClean="0">
                <a:solidFill>
                  <a:schemeClr val="bg1"/>
                </a:solidFill>
                <a:effectLst/>
                <a:latin typeface="+mn-lt"/>
              </a:rPr>
              <a:t>служби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65311888"/>
              </p:ext>
            </p:extLst>
          </p:nvPr>
        </p:nvGraphicFramePr>
        <p:xfrm>
          <a:off x="16808" y="1508030"/>
          <a:ext cx="4987240" cy="321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42200942"/>
              </p:ext>
            </p:extLst>
          </p:nvPr>
        </p:nvGraphicFramePr>
        <p:xfrm>
          <a:off x="5031944" y="1593738"/>
          <a:ext cx="4047363" cy="312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E:\Мои документы\Downloads\1485867773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394"/>
            <a:ext cx="2034912" cy="131515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mages (6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93" y="112375"/>
            <a:ext cx="2074095" cy="1315152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55482"/>
              </p:ext>
            </p:extLst>
          </p:nvPr>
        </p:nvGraphicFramePr>
        <p:xfrm>
          <a:off x="1691680" y="4484589"/>
          <a:ext cx="4608512" cy="234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37" y="4952848"/>
            <a:ext cx="2016224" cy="141010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0"/>
          <p:cNvSpPr>
            <a:spLocks noGrp="1" noChangeArrowheads="1"/>
          </p:cNvSpPr>
          <p:nvPr>
            <p:ph sz="quarter" idx="2"/>
          </p:nvPr>
        </p:nvSpPr>
        <p:spPr>
          <a:xfrm>
            <a:off x="467544" y="2348880"/>
            <a:ext cx="8352928" cy="41847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u="sng" kern="0" dirty="0" smtClean="0">
                <a:solidFill>
                  <a:sysClr val="windowText" lastClr="000000"/>
                </a:solidFill>
              </a:rPr>
              <a:t>Зниження </a:t>
            </a: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захворюваності: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 smtClean="0">
                <a:solidFill>
                  <a:srgbClr val="800000"/>
                </a:solidFill>
              </a:rPr>
              <a:t>Гостра кишкова інфекція – </a:t>
            </a:r>
            <a:r>
              <a:rPr lang="uk-UA" sz="2400" b="1" kern="0" dirty="0" smtClean="0">
                <a:solidFill>
                  <a:schemeClr val="bg1"/>
                </a:solidFill>
              </a:rPr>
              <a:t>у 3,5 рази;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 smtClean="0">
                <a:solidFill>
                  <a:srgbClr val="800000"/>
                </a:solidFill>
              </a:rPr>
              <a:t>Грип – на </a:t>
            </a:r>
            <a:r>
              <a:rPr lang="uk-UA" sz="2400" b="1" u="sng" kern="0" dirty="0" smtClean="0">
                <a:solidFill>
                  <a:schemeClr val="bg1"/>
                </a:solidFill>
              </a:rPr>
              <a:t>48,9</a:t>
            </a:r>
            <a:r>
              <a:rPr lang="uk-UA" sz="2400" b="1" kern="0" dirty="0" smtClean="0">
                <a:solidFill>
                  <a:schemeClr val="bg1"/>
                </a:solidFill>
              </a:rPr>
              <a:t>%;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uk-UA" b="1" kern="0" dirty="0" smtClean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u="sng" kern="0" dirty="0" smtClean="0">
                <a:solidFill>
                  <a:schemeClr val="bg1"/>
                </a:solidFill>
              </a:rPr>
              <a:t>Збільшення захворюваності:</a:t>
            </a:r>
            <a:endParaRPr lang="uk-UA" b="1" u="sng" kern="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 smtClean="0">
                <a:solidFill>
                  <a:srgbClr val="800000"/>
                </a:solidFill>
              </a:rPr>
              <a:t>Віспа</a:t>
            </a:r>
            <a:r>
              <a:rPr lang="uk-UA" b="1" kern="0" dirty="0" smtClean="0">
                <a:solidFill>
                  <a:schemeClr val="bg1"/>
                </a:solidFill>
              </a:rPr>
              <a:t> </a:t>
            </a:r>
            <a:r>
              <a:rPr lang="uk-UA" b="1" kern="0" dirty="0">
                <a:solidFill>
                  <a:schemeClr val="bg1"/>
                </a:solidFill>
              </a:rPr>
              <a:t>– </a:t>
            </a:r>
            <a:r>
              <a:rPr lang="uk-UA" b="1" kern="0" dirty="0" smtClean="0">
                <a:solidFill>
                  <a:schemeClr val="bg1"/>
                </a:solidFill>
              </a:rPr>
              <a:t>у 8 разів</a:t>
            </a:r>
            <a:r>
              <a:rPr lang="uk-UA" b="1" kern="0" dirty="0">
                <a:solidFill>
                  <a:schemeClr val="bg1"/>
                </a:solidFill>
              </a:rPr>
              <a:t>;</a:t>
            </a:r>
            <a:endParaRPr lang="uk-UA" b="1" kern="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 smtClean="0">
                <a:solidFill>
                  <a:srgbClr val="800000"/>
                </a:solidFill>
              </a:rPr>
              <a:t>ГРВІ– </a:t>
            </a:r>
            <a:r>
              <a:rPr lang="uk-UA" b="1" kern="0" dirty="0">
                <a:solidFill>
                  <a:srgbClr val="800000"/>
                </a:solidFill>
              </a:rPr>
              <a:t>на </a:t>
            </a:r>
            <a:r>
              <a:rPr lang="uk-UA" b="1" u="sng" kern="0" dirty="0" smtClean="0">
                <a:solidFill>
                  <a:schemeClr val="bg1"/>
                </a:solidFill>
              </a:rPr>
              <a:t>19,5</a:t>
            </a:r>
            <a:r>
              <a:rPr lang="uk-UA" b="1" kern="0" dirty="0" smtClean="0">
                <a:solidFill>
                  <a:schemeClr val="bg1"/>
                </a:solidFill>
              </a:rPr>
              <a:t>%;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uk-UA" b="1" kern="0" dirty="0" smtClean="0">
                <a:solidFill>
                  <a:srgbClr val="800000"/>
                </a:solidFill>
              </a:rPr>
              <a:t>Вірусні гепатити – на </a:t>
            </a:r>
            <a:r>
              <a:rPr lang="uk-UA" b="1" kern="0" dirty="0" smtClean="0">
                <a:solidFill>
                  <a:schemeClr val="bg1"/>
                </a:solidFill>
              </a:rPr>
              <a:t>27,8%.</a:t>
            </a:r>
            <a:r>
              <a:rPr lang="uk-UA" b="1" kern="0" dirty="0" smtClean="0">
                <a:solidFill>
                  <a:srgbClr val="800000"/>
                </a:solidFill>
              </a:rPr>
              <a:t> </a:t>
            </a:r>
            <a:endParaRPr lang="uk-UA" b="1" kern="0" dirty="0">
              <a:solidFill>
                <a:srgbClr val="8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uk-UA" b="1" kern="0" dirty="0" smtClean="0">
              <a:solidFill>
                <a:srgbClr val="8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kumimoji="0" lang="uk-UA" b="1" i="0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  <a:p>
            <a:pPr marL="0" lvl="1" indent="0">
              <a:spcBef>
                <a:spcPts val="0"/>
              </a:spcBef>
              <a:buClrTx/>
              <a:buSzTx/>
              <a:buNone/>
            </a:pPr>
            <a:endParaRPr lang="uk-UA" sz="2400" b="1" kern="0" dirty="0" smtClean="0">
              <a:solidFill>
                <a:srgbClr val="0000CC"/>
              </a:solidFill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pic>
        <p:nvPicPr>
          <p:cNvPr id="7" name="Picture 66" descr="images (36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4878" y="3717032"/>
            <a:ext cx="3135594" cy="194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Мои документы\Downloads\random-160314165839-thumbnail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505"/>
            <a:ext cx="2691715" cy="1783861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9003" y="572413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Показники інфекційної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захворюваності </a:t>
            </a:r>
          </a:p>
        </p:txBody>
      </p:sp>
    </p:spTree>
    <p:extLst>
      <p:ext uri="{BB962C8B-B14F-4D97-AF65-F5344CB8AC3E}">
        <p14:creationId xmlns:p14="http://schemas.microsoft.com/office/powerpoint/2010/main" val="36435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0"/>
            <a:ext cx="5364633" cy="1124744"/>
          </a:xfrm>
        </p:spPr>
        <p:txBody>
          <a:bodyPr>
            <a:noAutofit/>
          </a:bodyPr>
          <a:lstStyle/>
          <a:p>
            <a:r>
              <a:rPr lang="uk-UA" sz="4000" u="sng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Імунізація населення </a:t>
            </a:r>
            <a:r>
              <a:rPr lang="uk-UA" sz="400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профщеплення</a:t>
            </a:r>
            <a:r>
              <a:rPr lang="uk-UA" sz="4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проти: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498376" y="4249460"/>
            <a:ext cx="2818656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chemeClr val="bg1"/>
                </a:solidFill>
              </a:rPr>
              <a:t>Дифтерії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sz="half" idx="3"/>
          </p:nvPr>
        </p:nvSpPr>
        <p:spPr>
          <a:xfrm>
            <a:off x="5461793" y="1519453"/>
            <a:ext cx="2818656" cy="511082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chemeClr val="bg1"/>
                </a:solidFill>
              </a:rPr>
              <a:t>Поліомієліту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sz="quarter" idx="2"/>
          </p:nvPr>
        </p:nvSpPr>
        <p:spPr>
          <a:xfrm>
            <a:off x="6264225" y="4296910"/>
            <a:ext cx="2016224" cy="429792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b="1" cap="none" dirty="0" smtClean="0">
                <a:solidFill>
                  <a:schemeClr val="bg1"/>
                </a:solidFill>
              </a:rPr>
              <a:t>Кору</a:t>
            </a:r>
            <a:endParaRPr lang="ru-RU" b="1" cap="none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4"/>
          </p:nvPr>
        </p:nvSpPr>
        <p:spPr>
          <a:xfrm>
            <a:off x="3082254" y="3572817"/>
            <a:ext cx="2818656" cy="456371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sz="2000" b="1" cap="none" dirty="0" smtClean="0">
                <a:solidFill>
                  <a:schemeClr val="bg1"/>
                </a:solidFill>
              </a:rPr>
              <a:t>Туберкульозу</a:t>
            </a:r>
            <a:endParaRPr lang="ru-RU" sz="20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660106"/>
              </p:ext>
            </p:extLst>
          </p:nvPr>
        </p:nvGraphicFramePr>
        <p:xfrm>
          <a:off x="3035496" y="4029188"/>
          <a:ext cx="3165024" cy="170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999185"/>
              </p:ext>
            </p:extLst>
          </p:nvPr>
        </p:nvGraphicFramePr>
        <p:xfrm>
          <a:off x="5073597" y="4727895"/>
          <a:ext cx="407117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224724"/>
              </p:ext>
            </p:extLst>
          </p:nvPr>
        </p:nvGraphicFramePr>
        <p:xfrm>
          <a:off x="0" y="4451025"/>
          <a:ext cx="3923928" cy="227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642885"/>
              </p:ext>
            </p:extLst>
          </p:nvPr>
        </p:nvGraphicFramePr>
        <p:xfrm>
          <a:off x="4032207" y="2196419"/>
          <a:ext cx="5112568" cy="225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5" descr="vacunas-niñ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6" y="242130"/>
            <a:ext cx="1764159" cy="1265885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beremennost-i-privivka-ot-grippa_22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" y="272925"/>
            <a:ext cx="1800200" cy="1246528"/>
          </a:xfrm>
          <a:prstGeom prst="rect">
            <a:avLst/>
          </a:prstGeom>
          <a:noFill/>
          <a:ln w="412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979342"/>
              </p:ext>
            </p:extLst>
          </p:nvPr>
        </p:nvGraphicFramePr>
        <p:xfrm>
          <a:off x="83599" y="1525031"/>
          <a:ext cx="3816424" cy="27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1941423" y="1512872"/>
            <a:ext cx="2016224" cy="429792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uk-UA" b="1" dirty="0" err="1" smtClean="0">
                <a:solidFill>
                  <a:schemeClr val="bg1"/>
                </a:solidFill>
              </a:rPr>
              <a:t>Кашлюка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039"/>
            <a:ext cx="6922680" cy="810775"/>
          </a:xfrm>
        </p:spPr>
        <p:txBody>
          <a:bodyPr>
            <a:noAutofit/>
          </a:bodyPr>
          <a:lstStyle/>
          <a:p>
            <a:r>
              <a:rPr lang="uk-UA" sz="4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Стаціонарна </a:t>
            </a:r>
            <a:r>
              <a:rPr lang="uk-UA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допомога</a:t>
            </a:r>
            <a:endParaRPr lang="ru-RU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2862579"/>
              </p:ext>
            </p:extLst>
          </p:nvPr>
        </p:nvGraphicFramePr>
        <p:xfrm>
          <a:off x="5004048" y="4077073"/>
          <a:ext cx="4139952" cy="271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02983379"/>
              </p:ext>
            </p:extLst>
          </p:nvPr>
        </p:nvGraphicFramePr>
        <p:xfrm>
          <a:off x="107504" y="1165666"/>
          <a:ext cx="4752528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9" descr="images (6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1" y="193186"/>
            <a:ext cx="1907705" cy="1067721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395677"/>
              </p:ext>
            </p:extLst>
          </p:nvPr>
        </p:nvGraphicFramePr>
        <p:xfrm>
          <a:off x="132224" y="4149080"/>
          <a:ext cx="3143632" cy="26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048899"/>
              </p:ext>
            </p:extLst>
          </p:nvPr>
        </p:nvGraphicFramePr>
        <p:xfrm>
          <a:off x="4698085" y="980728"/>
          <a:ext cx="4256504" cy="319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5" descr="images (5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07" y="4151111"/>
            <a:ext cx="2042156" cy="12843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5294" y="5435431"/>
            <a:ext cx="2042156" cy="1200932"/>
          </a:xfrm>
          <a:prstGeom prst="rect">
            <a:avLst/>
          </a:prstGeom>
          <a:noFill/>
          <a:ln w="34925">
            <a:solidFill>
              <a:srgbClr val="0000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6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68" y="0"/>
            <a:ext cx="9145016" cy="165618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І півріччя 2024 року в хірургічних </a:t>
            </a:r>
            <a:b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стаціонарах було прооперовано </a:t>
            </a:r>
            <a:b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3 948 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хворих (минулий рік </a:t>
            </a:r>
            <a:r>
              <a:rPr lang="uk-UA" sz="28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3 737</a:t>
            </a:r>
            <a:r>
              <a:rPr lang="uk-UA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33853415"/>
              </p:ext>
            </p:extLst>
          </p:nvPr>
        </p:nvGraphicFramePr>
        <p:xfrm>
          <a:off x="165595" y="1166193"/>
          <a:ext cx="5084877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742968"/>
              </p:ext>
            </p:extLst>
          </p:nvPr>
        </p:nvGraphicFramePr>
        <p:xfrm>
          <a:off x="5098232" y="3988570"/>
          <a:ext cx="4045768" cy="286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E:\Мои документы\Downloads\images (5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20" y="1886273"/>
            <a:ext cx="291232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 r="-81" b="15555"/>
          <a:stretch>
            <a:fillRect/>
          </a:stretch>
        </p:blipFill>
        <p:spPr>
          <a:xfrm>
            <a:off x="755576" y="4486054"/>
            <a:ext cx="3217081" cy="187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884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3" y="-41643"/>
            <a:ext cx="9142307" cy="548680"/>
          </a:xfrm>
        </p:spPr>
        <p:txBody>
          <a:bodyPr>
            <a:noAutofit/>
          </a:bodyPr>
          <a:lstStyle/>
          <a:p>
            <a:r>
              <a:rPr lang="uk-UA" sz="2600" u="sng" dirty="0">
                <a:solidFill>
                  <a:srgbClr val="0000FF"/>
                </a:solidFill>
                <a:effectLst/>
                <a:latin typeface="Times New Roman"/>
              </a:rPr>
              <a:t>Робота </a:t>
            </a:r>
            <a:r>
              <a:rPr lang="uk-UA" sz="2600" u="sng" dirty="0" smtClean="0">
                <a:solidFill>
                  <a:srgbClr val="0000FF"/>
                </a:solidFill>
                <a:effectLst/>
                <a:latin typeface="Times New Roman"/>
              </a:rPr>
              <a:t>акушерсько-гінекологічної та педіатричної служб</a:t>
            </a:r>
            <a:endParaRPr lang="ru-RU" sz="2600" u="sng" dirty="0">
              <a:solidFill>
                <a:srgbClr val="0000FF"/>
              </a:solidFill>
            </a:endParaRPr>
          </a:p>
        </p:txBody>
      </p:sp>
      <p:graphicFrame>
        <p:nvGraphicFramePr>
          <p:cNvPr id="8" name="Объект 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01251370"/>
              </p:ext>
            </p:extLst>
          </p:nvPr>
        </p:nvGraphicFramePr>
        <p:xfrm>
          <a:off x="4489584" y="2636912"/>
          <a:ext cx="465441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901532"/>
              </p:ext>
            </p:extLst>
          </p:nvPr>
        </p:nvGraphicFramePr>
        <p:xfrm>
          <a:off x="4650126" y="5351822"/>
          <a:ext cx="4499992" cy="150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679675"/>
              </p:ext>
            </p:extLst>
          </p:nvPr>
        </p:nvGraphicFramePr>
        <p:xfrm>
          <a:off x="5220072" y="4059898"/>
          <a:ext cx="3757075" cy="129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E:\Мои документы\Downloads\images (5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58" y="4221088"/>
            <a:ext cx="1559385" cy="98671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s (18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58" y="3140968"/>
            <a:ext cx="1407100" cy="91893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663245"/>
              </p:ext>
            </p:extLst>
          </p:nvPr>
        </p:nvGraphicFramePr>
        <p:xfrm>
          <a:off x="5508104" y="752868"/>
          <a:ext cx="3469043" cy="218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-179772" y="507037"/>
            <a:ext cx="4454161" cy="8640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u="sng" dirty="0" smtClean="0">
                <a:solidFill>
                  <a:schemeClr val="bg1"/>
                </a:solidFill>
                <a:effectLst/>
                <a:latin typeface="Times New Roman"/>
              </a:rPr>
              <a:t>За даними </a:t>
            </a:r>
          </a:p>
          <a:p>
            <a:r>
              <a:rPr lang="uk-UA" sz="2400" u="sng" dirty="0" smtClean="0">
                <a:solidFill>
                  <a:srgbClr val="FF0000"/>
                </a:solidFill>
                <a:effectLst/>
                <a:latin typeface="Times New Roman"/>
              </a:rPr>
              <a:t>Пологового будинку </a:t>
            </a:r>
          </a:p>
          <a:p>
            <a:r>
              <a:rPr lang="uk-UA" sz="2400" u="sng" dirty="0" smtClean="0">
                <a:solidFill>
                  <a:schemeClr val="bg1"/>
                </a:solidFill>
                <a:effectLst/>
                <a:latin typeface="Times New Roman"/>
              </a:rPr>
              <a:t>по місту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graphicFrame>
        <p:nvGraphicFramePr>
          <p:cNvPr id="14" name="Объект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06181640"/>
              </p:ext>
            </p:extLst>
          </p:nvPr>
        </p:nvGraphicFramePr>
        <p:xfrm>
          <a:off x="193080" y="1380130"/>
          <a:ext cx="4932040" cy="176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126247" y="381264"/>
            <a:ext cx="4023772" cy="5994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600" u="sng" dirty="0" smtClean="0">
                <a:solidFill>
                  <a:schemeClr val="bg1"/>
                </a:solidFill>
                <a:effectLst/>
                <a:latin typeface="Times New Roman"/>
              </a:rPr>
              <a:t>За даними </a:t>
            </a:r>
            <a:r>
              <a:rPr lang="uk-UA" sz="2600" u="sng" dirty="0" err="1" smtClean="0">
                <a:solidFill>
                  <a:srgbClr val="FF0000"/>
                </a:solidFill>
                <a:effectLst/>
                <a:latin typeface="Times New Roman"/>
              </a:rPr>
              <a:t>РАЦСу</a:t>
            </a:r>
            <a:endParaRPr lang="ru-RU" sz="2600" u="sng" dirty="0">
              <a:solidFill>
                <a:srgbClr val="FF0000"/>
              </a:solidFill>
            </a:endParaRPr>
          </a:p>
        </p:txBody>
      </p:sp>
      <p:graphicFrame>
        <p:nvGraphicFramePr>
          <p:cNvPr id="18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925481"/>
              </p:ext>
            </p:extLst>
          </p:nvPr>
        </p:nvGraphicFramePr>
        <p:xfrm>
          <a:off x="147027" y="4221088"/>
          <a:ext cx="367377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122007"/>
              </p:ext>
            </p:extLst>
          </p:nvPr>
        </p:nvGraphicFramePr>
        <p:xfrm>
          <a:off x="210424" y="3068960"/>
          <a:ext cx="367377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885267"/>
              </p:ext>
            </p:extLst>
          </p:nvPr>
        </p:nvGraphicFramePr>
        <p:xfrm>
          <a:off x="88225" y="5445224"/>
          <a:ext cx="4499992" cy="142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3" name="Picture 15" descr="скачанные файлы (3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22" y="566978"/>
            <a:ext cx="1366255" cy="95060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33727"/>
            <a:ext cx="4536504" cy="838464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smtClean="0">
                <a:solidFill>
                  <a:srgbClr val="0000FF"/>
                </a:solidFill>
              </a:rPr>
              <a:t>Амбулаторно-</a:t>
            </a:r>
            <a:r>
              <a:rPr lang="ru-RU" sz="2000" b="1" u="sng" dirty="0" err="1" smtClean="0">
                <a:solidFill>
                  <a:srgbClr val="0000FF"/>
                </a:solidFill>
              </a:rPr>
              <a:t>полікнінічна</a:t>
            </a:r>
            <a:r>
              <a:rPr lang="ru-RU" sz="2000" b="1" u="sng" dirty="0" smtClean="0">
                <a:solidFill>
                  <a:srgbClr val="0000FF"/>
                </a:solidFill>
              </a:rPr>
              <a:t> </a:t>
            </a:r>
            <a:r>
              <a:rPr lang="ru-RU" sz="2000" b="1" u="sng" dirty="0" err="1" smtClean="0">
                <a:solidFill>
                  <a:srgbClr val="0000FF"/>
                </a:solidFill>
              </a:rPr>
              <a:t>допомога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  <p:pic>
        <p:nvPicPr>
          <p:cNvPr id="1027" name="Picture 3" descr="E:\Мои документы\Downloads\skidka-10-na-procedury-v-medicinskom-centre-mir.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4280"/>
            <a:ext cx="2304256" cy="17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Downloads\bez_nazvaniy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56053"/>
            <a:ext cx="2376264" cy="16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4427984" y="2103362"/>
            <a:ext cx="4711711" cy="965598"/>
          </a:xfrm>
        </p:spPr>
        <p:txBody>
          <a:bodyPr>
            <a:normAutofit/>
          </a:bodyPr>
          <a:lstStyle/>
          <a:p>
            <a:pPr algn="ctr"/>
            <a:r>
              <a:rPr lang="uk-UA" sz="1600" b="1" u="sng" dirty="0" smtClean="0">
                <a:solidFill>
                  <a:schemeClr val="bg1"/>
                </a:solidFill>
              </a:rPr>
              <a:t>Проліковані в </a:t>
            </a:r>
          </a:p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денних стаціонарах та </a:t>
            </a:r>
          </a:p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стаціонарах вдома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646559598"/>
              </p:ext>
            </p:extLst>
          </p:nvPr>
        </p:nvGraphicFramePr>
        <p:xfrm>
          <a:off x="4751512" y="3068960"/>
          <a:ext cx="4392488" cy="349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Місце для вмісту 1"/>
          <p:cNvSpPr>
            <a:spLocks noGrp="1"/>
          </p:cNvSpPr>
          <p:nvPr>
            <p:ph sz="quarter" idx="2"/>
          </p:nvPr>
        </p:nvSpPr>
        <p:spPr>
          <a:xfrm>
            <a:off x="0" y="1990987"/>
            <a:ext cx="5004047" cy="3763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solidFill>
                  <a:schemeClr val="bg1"/>
                </a:solidFill>
              </a:rPr>
              <a:t>Заклади охорони здоров’я міста річний план (</a:t>
            </a:r>
            <a:r>
              <a:rPr lang="uk-UA" b="1" dirty="0" smtClean="0">
                <a:solidFill>
                  <a:schemeClr val="bg1"/>
                </a:solidFill>
              </a:rPr>
              <a:t>39956</a:t>
            </a:r>
            <a:r>
              <a:rPr lang="uk-UA" dirty="0" smtClean="0">
                <a:solidFill>
                  <a:schemeClr val="bg1"/>
                </a:solidFill>
              </a:rPr>
              <a:t>) флюорографічних та рентгенологічних з профілактичною метою оглядів за 1 півріччя 2024 року виконали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solidFill>
                  <a:schemeClr val="bg1"/>
                </a:solidFill>
              </a:rPr>
              <a:t>на </a:t>
            </a:r>
            <a:r>
              <a:rPr lang="uk-UA" b="1" dirty="0" smtClean="0">
                <a:solidFill>
                  <a:schemeClr val="bg1"/>
                </a:solidFill>
              </a:rPr>
              <a:t>48,1 %</a:t>
            </a:r>
            <a:r>
              <a:rPr lang="uk-UA" dirty="0" smtClean="0">
                <a:solidFill>
                  <a:schemeClr val="bg1"/>
                </a:solidFill>
              </a:rPr>
              <a:t> (41,4 % - 2023р.).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7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Захворюваність та летальність з підтвердженим діагнозом на </a:t>
            </a:r>
            <a:r>
              <a:rPr lang="en-US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з них:</a:t>
            </a:r>
            <a:r>
              <a:rPr lang="en-US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0000FF"/>
              </a:solidFill>
              <a:effectLst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sz="quarter" idx="2"/>
          </p:nvPr>
        </p:nvSpPr>
        <p:spPr>
          <a:xfrm>
            <a:off x="0" y="1354685"/>
            <a:ext cx="3995936" cy="3763963"/>
          </a:xfrm>
        </p:spPr>
        <p:txBody>
          <a:bodyPr>
            <a:noAutofit/>
          </a:bodyPr>
          <a:lstStyle/>
          <a:p>
            <a:pPr algn="ctr"/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01.07.2024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року в </a:t>
            </a:r>
            <a:r>
              <a:rPr lang="uk-UA" sz="2400" b="1" u="sng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інфеккційному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відділенні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КНП «ЦМЛ» з початку пандемії проліковано 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5442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хворих 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 підтвердженим діагнозом на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з них:</a:t>
            </a:r>
            <a:r>
              <a:rPr lang="en-US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u="sng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965568" y="4652538"/>
            <a:ext cx="345654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Одужало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4887 особи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Померло – 555 осіб           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4225412" y="1556792"/>
            <a:ext cx="4508823" cy="259228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uk-UA" sz="2000" b="1" u="sng" dirty="0">
                <a:solidFill>
                  <a:srgbClr val="660033"/>
                </a:solidFill>
                <a:cs typeface="Times New Roman" pitchFamily="18" charset="0"/>
              </a:rPr>
              <a:t>Станом на </a:t>
            </a:r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01.07.2024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зроблено</a:t>
            </a:r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uk-UA" sz="2000" b="1" u="sng" dirty="0" smtClean="0">
                <a:solidFill>
                  <a:srgbClr val="0000FF"/>
                </a:solidFill>
                <a:cs typeface="Times New Roman" pitchFamily="18" charset="0"/>
              </a:rPr>
              <a:t>257 100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щеплень, в 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itchFamily="18" charset="0"/>
              </a:rPr>
              <a:t>т.ч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І-ю дозою – 114 311,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ІІ-дозою –107 469,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І-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itchFamily="18" charset="0"/>
              </a:rPr>
              <a:t>бустерною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29 623,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ІІ-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itchFamily="18" charset="0"/>
              </a:rPr>
              <a:t>бустерною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5 583.</a:t>
            </a:r>
            <a:endParaRPr lang="uk-UA" sz="2400" b="1" u="sng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algn="ctr"/>
            <a:endParaRPr lang="uk-UA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75" y="4437112"/>
            <a:ext cx="3096185" cy="2052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1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1944216"/>
          </a:xfrm>
          <a:prstGeom prst="rect">
            <a:avLst/>
          </a:prstGeom>
          <a:ln w="88900" cap="flat">
            <a:solidFill>
              <a:srgbClr val="FFFF00"/>
            </a:solidFill>
          </a:ln>
          <a:effectLst>
            <a:glow rad="165100">
              <a:srgbClr val="0000FF">
                <a:alpha val="40000"/>
              </a:srgbClr>
            </a:glow>
            <a:innerShdw blurRad="114300">
              <a:srgbClr val="33CC33"/>
            </a:innerShdw>
          </a:effec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І півріччі 202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року налічується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закладів охорони здоров</a:t>
            </a:r>
            <a:r>
              <a:rPr lang="en-US" sz="3200" b="1" kern="0" noProof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kern="0" noProof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із загальним ліжковим фондом  - </a:t>
            </a:r>
            <a:r>
              <a:rPr kumimoji="0" lang="uk-UA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uk-UA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ліжок.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\\Ksy\обмен\фото открітие\гемодиализ\1505994835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90" y="4818407"/>
            <a:ext cx="2439460" cy="17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Ksy\обмен\фото открітие\перинат\1505216538_img_1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34" y="2433878"/>
            <a:ext cx="2522284" cy="17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:\Мои документы\Ксю папка 2017\2017\фото на слайди\інс\pjkp8yn7om0h97aeayvo18g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4" y="2564904"/>
            <a:ext cx="2487766" cy="16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Ksy\обмен\фото открітие\перинат\1505216495_img_1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4" y="4818407"/>
            <a:ext cx="2460302" cy="16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213294" y="3393641"/>
            <a:ext cx="2820144" cy="2470107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2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Медичне забезпечення ВПО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32786"/>
              </p:ext>
            </p:extLst>
          </p:nvPr>
        </p:nvGraphicFramePr>
        <p:xfrm>
          <a:off x="113648" y="1561263"/>
          <a:ext cx="8916703" cy="230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384"/>
                <a:gridCol w="614131"/>
                <a:gridCol w="696802"/>
                <a:gridCol w="708612"/>
                <a:gridCol w="724359"/>
                <a:gridCol w="755852"/>
                <a:gridCol w="696802"/>
                <a:gridCol w="755852"/>
                <a:gridCol w="696802"/>
                <a:gridCol w="755852"/>
                <a:gridCol w="1027489"/>
                <a:gridCol w="885766"/>
              </a:tblGrid>
              <a:tr h="9509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Проведено медоглядів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Проведено ФОГК(осіб)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Амбулаторна допомога(осіб)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Госпіталізовано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Звернення до ЕМД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Зареєстровано вагітних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u="none" strike="noStrike" dirty="0">
                          <a:effectLst/>
                        </a:rPr>
                        <a:t>Народжено дітей</a:t>
                      </a:r>
                      <a:endParaRPr lang="uk-UA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17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Всього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 т.ч. дітей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    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1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11836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6366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19980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6490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3812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4396105" cy="2471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2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383580" y="1166093"/>
            <a:ext cx="6041852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Виконання бюджету</a:t>
            </a:r>
          </a:p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І півріччя 2024 рік</a:t>
            </a:r>
            <a:endParaRPr lang="uk-UA" sz="36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" name="Picture 3" descr="E:\Мои документы\Downloads\IMG_3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09" y="4005064"/>
            <a:ext cx="3778957" cy="22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Мои документы\Downloads\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4" y="4005064"/>
            <a:ext cx="3527482" cy="22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зарплата у медиков в 2017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62064"/>
            <a:ext cx="2955892" cy="16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ои документы\Downloads\vz26-27_Страница_01_Изображение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06" y="3193098"/>
            <a:ext cx="1800199" cy="16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59" y="4788885"/>
            <a:ext cx="2216699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761" y="258876"/>
            <a:ext cx="9059717" cy="2017996"/>
          </a:xfrm>
          <a:prstGeom prst="rect">
            <a:avLst/>
          </a:prstGeom>
          <a:gradFill rotWithShape="0">
            <a:gsLst>
              <a:gs pos="0">
                <a:srgbClr val="8D89A4">
                  <a:hueOff val="0"/>
                  <a:satOff val="0"/>
                  <a:lumOff val="0"/>
                  <a:alphaOff val="0"/>
                  <a:shade val="60000"/>
                </a:srgbClr>
              </a:gs>
              <a:gs pos="33000">
                <a:srgbClr val="8D89A4">
                  <a:hueOff val="0"/>
                  <a:satOff val="0"/>
                  <a:lumOff val="0"/>
                  <a:alphaOff val="0"/>
                  <a:tint val="86500"/>
                </a:srgbClr>
              </a:gs>
              <a:gs pos="46750">
                <a:srgbClr val="8D89A4">
                  <a:hueOff val="0"/>
                  <a:satOff val="0"/>
                  <a:lumOff val="0"/>
                  <a:alphaOff val="0"/>
                  <a:tint val="71000"/>
                  <a:satMod val="112000"/>
                </a:srgbClr>
              </a:gs>
              <a:gs pos="53000">
                <a:srgbClr val="8D89A4">
                  <a:hueOff val="0"/>
                  <a:satOff val="0"/>
                  <a:lumOff val="0"/>
                  <a:alphaOff val="0"/>
                  <a:tint val="71000"/>
                  <a:satMod val="112000"/>
                </a:srgbClr>
              </a:gs>
              <a:gs pos="68000">
                <a:srgbClr val="8D89A4">
                  <a:hueOff val="0"/>
                  <a:satOff val="0"/>
                  <a:lumOff val="0"/>
                  <a:alphaOff val="0"/>
                  <a:tint val="86000"/>
                </a:srgbClr>
              </a:gs>
              <a:gs pos="100000">
                <a:srgbClr val="8D89A4">
                  <a:hueOff val="0"/>
                  <a:satOff val="0"/>
                  <a:lumOff val="0"/>
                  <a:alphaOff val="0"/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/>
            <a:r>
              <a:rPr lang="uk-UA" sz="2800" b="1" dirty="0">
                <a:solidFill>
                  <a:sysClr val="windowText" lastClr="000000"/>
                </a:solidFill>
              </a:rPr>
              <a:t>Станом на 01 липня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2024 </a:t>
            </a:r>
            <a:r>
              <a:rPr lang="uk-UA" sz="2800" b="1" dirty="0">
                <a:solidFill>
                  <a:sysClr val="windowText" lastClr="000000"/>
                </a:solidFill>
              </a:rPr>
              <a:t>року на галузь «Охорона здоров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/>
              </a:rPr>
              <a:t>’</a:t>
            </a:r>
            <a:r>
              <a:rPr lang="uk-UA" sz="2800" b="1" dirty="0">
                <a:solidFill>
                  <a:sysClr val="windowText" lastClr="000000"/>
                </a:solidFill>
              </a:rPr>
              <a:t>я» м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. Кропивницького </a:t>
            </a:r>
            <a:r>
              <a:rPr lang="uk-UA" sz="2800" b="1" dirty="0">
                <a:solidFill>
                  <a:sysClr val="windowText" lastClr="000000"/>
                </a:solidFill>
              </a:rPr>
              <a:t>на </a:t>
            </a:r>
            <a:r>
              <a:rPr lang="uk-UA" sz="2800" b="1" dirty="0" smtClean="0">
                <a:solidFill>
                  <a:sysClr val="windowText" lastClr="000000"/>
                </a:solidFill>
              </a:rPr>
              <a:t>2024 </a:t>
            </a:r>
            <a:r>
              <a:rPr lang="uk-UA" sz="2800" b="1" dirty="0">
                <a:solidFill>
                  <a:sysClr val="windowText" lastClr="000000"/>
                </a:solidFill>
              </a:rPr>
              <a:t>рік по загальному фонду затверджено з усіма уточненнями обсяг видатків у сумі </a:t>
            </a:r>
            <a:r>
              <a:rPr lang="uk-UA" sz="2800" b="1" u="sng" dirty="0" smtClean="0">
                <a:solidFill>
                  <a:srgbClr val="C00000"/>
                </a:solidFill>
              </a:rPr>
              <a:t>92 491,4 </a:t>
            </a:r>
            <a:r>
              <a:rPr lang="uk-UA" sz="2800" b="1" dirty="0" err="1" smtClean="0">
                <a:solidFill>
                  <a:schemeClr val="bg1"/>
                </a:solidFill>
              </a:rPr>
              <a:t>т</a:t>
            </a:r>
            <a:r>
              <a:rPr lang="uk-UA" sz="2800" b="1" dirty="0" err="1" smtClean="0">
                <a:solidFill>
                  <a:sysClr val="windowText" lastClr="000000"/>
                </a:solidFill>
              </a:rPr>
              <a:t>ис.грн</a:t>
            </a:r>
            <a:r>
              <a:rPr lang="uk-UA" sz="2800" b="1" dirty="0">
                <a:solidFill>
                  <a:sysClr val="windowText" lastClr="000000"/>
                </a:solidFill>
              </a:rPr>
              <a:t>. у т.ч.:</a:t>
            </a: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762" y="2276872"/>
            <a:ext cx="9102000" cy="30963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96552" y="2563019"/>
            <a:ext cx="10369152" cy="10692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кошти місцевого бюджету у сумі </a:t>
            </a:r>
            <a:r>
              <a:rPr lang="uk-UA" sz="3000" b="1" u="sng" dirty="0" smtClean="0">
                <a:solidFill>
                  <a:srgbClr val="FF0000"/>
                </a:solidFill>
              </a:rPr>
              <a:t>92 491,4, </a:t>
            </a:r>
            <a:r>
              <a:rPr lang="uk-UA" sz="3000" b="1" dirty="0" err="1" smtClean="0">
                <a:solidFill>
                  <a:schemeClr val="accent6">
                    <a:lumMod val="50000"/>
                  </a:schemeClr>
                </a:solidFill>
              </a:rPr>
              <a:t>тис.грн</a:t>
            </a:r>
            <a:r>
              <a:rPr lang="uk-UA" sz="3000" b="1" dirty="0" smtClean="0">
                <a:solidFill>
                  <a:schemeClr val="accent6">
                    <a:lumMod val="50000"/>
                  </a:schemeClr>
                </a:solidFill>
              </a:rPr>
              <a:t>.;</a:t>
            </a:r>
          </a:p>
        </p:txBody>
      </p:sp>
      <p:pic>
        <p:nvPicPr>
          <p:cNvPr id="12" name="Picture 5" descr="E:\Мои документы\Downloads\thumb_630943_news_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9506" y="4958012"/>
            <a:ext cx="2585054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Мои документы\Downloads\2b53ad6ffaee2cb96f90ed5dbf9ce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064" y="4788885"/>
            <a:ext cx="2613984" cy="1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124375" y="3380405"/>
            <a:ext cx="8964488" cy="10760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На січень-червень 2024 року затверджені призначення на загальну суму </a:t>
            </a:r>
            <a:r>
              <a:rPr lang="uk-UA" sz="2800" u="sng" dirty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4</a:t>
            </a:r>
            <a:r>
              <a:rPr lang="uk-UA" sz="28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6 004,8 </a:t>
            </a:r>
            <a:r>
              <a:rPr lang="uk-UA" sz="2200" dirty="0" err="1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.</a:t>
            </a:r>
            <a:endParaRPr lang="ru-RU" sz="2200" dirty="0">
              <a:ln w="5080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6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 noGrp="1"/>
          </p:cNvSpPr>
          <p:nvPr>
            <p:ph type="title"/>
          </p:nvPr>
        </p:nvSpPr>
        <p:spPr>
          <a:xfrm>
            <a:off x="17330" y="116632"/>
            <a:ext cx="9126670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Профінансовано  галузь охорони здоров'я м.Кропивницького за 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/>
            </a:r>
            <a:b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І півріччя 2024 р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на загальну суму </a:t>
            </a:r>
            <a:r>
              <a:rPr lang="uk-UA" sz="28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38 012,1</a:t>
            </a: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тис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грн., 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/>
            </a:r>
            <a:b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що становить </a:t>
            </a:r>
            <a:r>
              <a:rPr lang="uk-UA" sz="22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82,6%</a:t>
            </a:r>
            <a:r>
              <a:rPr lang="uk-UA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uk-UA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до плану на </a:t>
            </a:r>
            <a:r>
              <a:rPr lang="uk-UA" sz="22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січень-червень 2024 </a:t>
            </a:r>
            <a:r>
              <a:rPr lang="uk-UA" sz="2200" u="sng" dirty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р. </a:t>
            </a:r>
            <a:endParaRPr lang="ru-RU" sz="2200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4487" y="1628800"/>
            <a:ext cx="896448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З загальної суми профінансованих видатків загального фонду </a:t>
            </a:r>
            <a:b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спрямовано на:</a:t>
            </a:r>
            <a:endParaRPr lang="ru-RU" sz="2200" dirty="0">
              <a:ln w="5080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108520" y="2276872"/>
            <a:ext cx="9300471" cy="3240360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</a:rPr>
              <a:t>оплату праці з нарахуваннями – 1 349,6 тис. грн (3,6 %);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придбання медикаментів та перев’язувальних матеріалів –                        3 373,1 тис. грн (8,9 %);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придбання </a:t>
            </a:r>
            <a:r>
              <a:rPr lang="uk-UA" sz="2000" b="1" dirty="0">
                <a:solidFill>
                  <a:schemeClr val="bg1"/>
                </a:solidFill>
              </a:rPr>
              <a:t>продуктів харчування – 98,9  тис. грн (0,3 %);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оплату </a:t>
            </a:r>
            <a:r>
              <a:rPr lang="uk-UA" sz="2000" b="1" dirty="0">
                <a:solidFill>
                  <a:schemeClr val="bg1"/>
                </a:solidFill>
              </a:rPr>
              <a:t>енергоносіїв та комунальних послуг – 28 489,5 тис. грн (75,5 %);   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відшкодування </a:t>
            </a:r>
            <a:r>
              <a:rPr lang="uk-UA" sz="2000" b="1" dirty="0">
                <a:solidFill>
                  <a:schemeClr val="bg1"/>
                </a:solidFill>
              </a:rPr>
              <a:t>витрат, пов’язаних з відпуском лікарських засобів за рецептами лікарів безоплатно і на пільгових умовах громадянам, які мають на це право відповідно до законодавства, пільгове зубопротезування –                     4 200,1  тис. грн (11,1 %);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придбання предметів, матеріалів та інвентарю – 29,9 тис. грн (0,1 %);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оплату послуг (крім комунальних) – 5,8 тис. грн;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інші видатки (податки та збори) – 190,0 тис. грн (0,5 %).</a:t>
            </a:r>
          </a:p>
        </p:txBody>
      </p:sp>
      <p:pic>
        <p:nvPicPr>
          <p:cNvPr id="6" name="Picture 2" descr="E:\Мои документы\Downloads\48388943-Здоровье-и-медицин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15" y="5229200"/>
            <a:ext cx="2306560" cy="152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92333"/>
            <a:ext cx="898294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По спеціальному фонду 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міського бюджету </a:t>
            </a:r>
            <a:b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0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(бюджет розвитку)</a:t>
            </a:r>
            <a:r>
              <a:rPr lang="uk-UA" sz="2000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uk-UA" sz="20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на галузь охорони здоров</a:t>
            </a:r>
            <a:r>
              <a:rPr lang="en-US" sz="20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’</a:t>
            </a:r>
            <a:r>
              <a:rPr lang="uk-UA" sz="20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я 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на </a:t>
            </a:r>
            <a:r>
              <a:rPr lang="uk-UA" sz="2000" u="sng" dirty="0" smtClean="0">
                <a:ln w="50800"/>
                <a:solidFill>
                  <a:srgbClr val="0000CC"/>
                </a:solidFill>
                <a:effectLst/>
                <a:latin typeface="Times New Roman" pitchFamily="18" charset="0"/>
              </a:rPr>
              <a:t>2024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 рік затверджено кошторисні призначення на </a:t>
            </a:r>
            <a:r>
              <a:rPr lang="uk-UA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загальну 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суму </a:t>
            </a:r>
            <a:r>
              <a:rPr lang="uk-UA" sz="20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43 951,8 </a:t>
            </a:r>
            <a:r>
              <a:rPr lang="uk-UA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</a:t>
            </a:r>
            <a:endParaRPr lang="ru-RU" sz="20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109721" y="1141490"/>
            <a:ext cx="9324528" cy="36454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lvl="0" indent="0" algn="ctr">
              <a:buClr>
                <a:srgbClr val="C00000"/>
              </a:buClr>
              <a:buSzPct val="100000"/>
              <a:buNone/>
            </a:pPr>
            <a:r>
              <a:rPr lang="uk-UA" sz="2400" b="1" u="sng" dirty="0" smtClean="0">
                <a:solidFill>
                  <a:srgbClr val="800000"/>
                </a:solidFill>
              </a:rPr>
              <a:t>На січень-липень 2024 року </a:t>
            </a:r>
            <a:r>
              <a:rPr lang="uk-UA" sz="2400" b="1" u="sng" dirty="0">
                <a:solidFill>
                  <a:srgbClr val="800000"/>
                </a:solidFill>
              </a:rPr>
              <a:t>затверджені планові  </a:t>
            </a:r>
            <a:r>
              <a:rPr lang="uk-UA" sz="2400" b="1" u="sng" dirty="0" smtClean="0">
                <a:solidFill>
                  <a:srgbClr val="800000"/>
                </a:solidFill>
              </a:rPr>
              <a:t>призначення </a:t>
            </a:r>
            <a:r>
              <a:rPr lang="uk-UA" sz="2400" b="1" u="sng" dirty="0">
                <a:solidFill>
                  <a:srgbClr val="800000"/>
                </a:solidFill>
              </a:rPr>
              <a:t>по бюджету розвитку у </a:t>
            </a:r>
            <a:r>
              <a:rPr lang="uk-UA" sz="2400" b="1" u="sng" dirty="0" smtClean="0">
                <a:solidFill>
                  <a:srgbClr val="800000"/>
                </a:solidFill>
              </a:rPr>
              <a:t>сумі  </a:t>
            </a:r>
            <a:r>
              <a:rPr lang="uk-UA" sz="2400" b="1" dirty="0" smtClean="0">
                <a:solidFill>
                  <a:srgbClr val="800000"/>
                </a:solidFill>
              </a:rPr>
              <a:t> </a:t>
            </a:r>
            <a:r>
              <a:rPr lang="uk-UA" sz="2400" b="1" u="sng" dirty="0" smtClean="0">
                <a:solidFill>
                  <a:srgbClr val="FF0000"/>
                </a:solidFill>
              </a:rPr>
              <a:t>11 </a:t>
            </a:r>
            <a:r>
              <a:rPr lang="uk-UA" sz="2400" b="1" u="sng" dirty="0">
                <a:solidFill>
                  <a:srgbClr val="FF0000"/>
                </a:solidFill>
              </a:rPr>
              <a:t>4</a:t>
            </a:r>
            <a:r>
              <a:rPr lang="uk-UA" sz="2400" b="1" u="sng" dirty="0" smtClean="0">
                <a:solidFill>
                  <a:srgbClr val="FF0000"/>
                </a:solidFill>
              </a:rPr>
              <a:t>00,0 </a:t>
            </a:r>
            <a:r>
              <a:rPr lang="uk-UA" sz="2400" b="1" dirty="0" err="1" smtClean="0">
                <a:solidFill>
                  <a:srgbClr val="800000"/>
                </a:solidFill>
              </a:rPr>
              <a:t>тис.грн</a:t>
            </a:r>
            <a:r>
              <a:rPr lang="uk-UA" sz="2400" b="1" dirty="0" smtClean="0">
                <a:solidFill>
                  <a:srgbClr val="800000"/>
                </a:solidFill>
              </a:rPr>
              <a:t>.</a:t>
            </a:r>
          </a:p>
          <a:p>
            <a:pPr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</a:rPr>
              <a:t>профінансовано </a:t>
            </a:r>
            <a:r>
              <a:rPr lang="uk-UA" sz="2000" b="1" dirty="0" smtClean="0">
                <a:solidFill>
                  <a:schemeClr val="bg1"/>
                </a:solidFill>
              </a:rPr>
              <a:t>та використано із спеціального фонду міського   бюджету (</a:t>
            </a:r>
            <a:r>
              <a:rPr lang="uk-UA" sz="2000" b="1" u="sng" dirty="0" smtClean="0">
                <a:solidFill>
                  <a:schemeClr val="bg1"/>
                </a:solidFill>
              </a:rPr>
              <a:t>бюджет розвитку</a:t>
            </a:r>
            <a:r>
              <a:rPr lang="uk-UA" sz="2000" b="1" dirty="0" smtClean="0">
                <a:solidFill>
                  <a:schemeClr val="bg1"/>
                </a:solidFill>
              </a:rPr>
              <a:t>) кошти  у сумі  </a:t>
            </a:r>
            <a:r>
              <a:rPr lang="uk-UA" sz="2000" b="1" u="sng" dirty="0">
                <a:solidFill>
                  <a:srgbClr val="0000FF"/>
                </a:solidFill>
              </a:rPr>
              <a:t>1</a:t>
            </a:r>
            <a:r>
              <a:rPr lang="uk-UA" sz="2000" b="1" u="sng" dirty="0" smtClean="0">
                <a:solidFill>
                  <a:srgbClr val="0000FF"/>
                </a:solidFill>
              </a:rPr>
              <a:t> 229,9 </a:t>
            </a:r>
            <a:r>
              <a:rPr lang="uk-UA" sz="2000" b="1" dirty="0" smtClean="0">
                <a:solidFill>
                  <a:schemeClr val="bg1"/>
                </a:solidFill>
              </a:rPr>
              <a:t>тис</a:t>
            </a:r>
            <a:r>
              <a:rPr lang="uk-UA" sz="2000" b="1" dirty="0">
                <a:solidFill>
                  <a:schemeClr val="bg1"/>
                </a:solidFill>
              </a:rPr>
              <a:t>. </a:t>
            </a:r>
            <a:r>
              <a:rPr lang="uk-UA" sz="2000" b="1" dirty="0" smtClean="0">
                <a:solidFill>
                  <a:schemeClr val="bg1"/>
                </a:solidFill>
              </a:rPr>
              <a:t>грн.,  що </a:t>
            </a:r>
            <a:r>
              <a:rPr lang="uk-UA" sz="2000" b="1" u="sng" dirty="0" smtClean="0">
                <a:solidFill>
                  <a:schemeClr val="bg1"/>
                </a:solidFill>
              </a:rPr>
              <a:t>10,8% </a:t>
            </a:r>
            <a:r>
              <a:rPr lang="uk-UA" sz="2000" b="1" dirty="0" smtClean="0">
                <a:solidFill>
                  <a:schemeClr val="bg1"/>
                </a:solidFill>
              </a:rPr>
              <a:t>  від  затверджених  планових  призначень на  </a:t>
            </a:r>
            <a:r>
              <a:rPr lang="uk-UA" sz="2000" b="1" u="sng" dirty="0" smtClean="0">
                <a:solidFill>
                  <a:schemeClr val="bg1"/>
                </a:solidFill>
              </a:rPr>
              <a:t>1 півріччя 2024 року: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uk-UA" sz="1900" b="1" u="sng" dirty="0" smtClean="0">
                <a:solidFill>
                  <a:srgbClr val="800000"/>
                </a:solidFill>
              </a:rPr>
              <a:t>Придбано аналізатор гематологічний для КНП «МЛШМД» КМР на загальну суму </a:t>
            </a:r>
            <a:r>
              <a:rPr lang="uk-UA" sz="1900" b="1" u="sng" dirty="0" smtClean="0">
                <a:solidFill>
                  <a:srgbClr val="0000CC"/>
                </a:solidFill>
              </a:rPr>
              <a:t>1 100,0 </a:t>
            </a:r>
            <a:r>
              <a:rPr lang="uk-UA" sz="1900" b="1" u="sng" dirty="0" smtClean="0">
                <a:solidFill>
                  <a:srgbClr val="800000"/>
                </a:solidFill>
              </a:rPr>
              <a:t>тис. грн</a:t>
            </a:r>
            <a:r>
              <a:rPr lang="uk-UA" sz="1900" b="1" u="sng" dirty="0">
                <a:solidFill>
                  <a:srgbClr val="800000"/>
                </a:solidFill>
              </a:rPr>
              <a:t>;</a:t>
            </a:r>
            <a:endParaRPr lang="uk-UA" sz="1900" b="1" u="sng" dirty="0" smtClean="0">
              <a:solidFill>
                <a:srgbClr val="800000"/>
              </a:solidFill>
            </a:endParaRP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uk-UA" sz="1900" b="1" u="sng" dirty="0" smtClean="0">
                <a:solidFill>
                  <a:srgbClr val="800000"/>
                </a:solidFill>
              </a:rPr>
              <a:t>Капітальний ремонт </a:t>
            </a:r>
            <a:r>
              <a:rPr lang="uk-UA" sz="1900" b="1" u="sng" dirty="0" err="1" smtClean="0">
                <a:solidFill>
                  <a:srgbClr val="800000"/>
                </a:solidFill>
              </a:rPr>
              <a:t>ренгенкабінету</a:t>
            </a:r>
            <a:r>
              <a:rPr lang="uk-UA" sz="1900" b="1" u="sng" dirty="0" smtClean="0">
                <a:solidFill>
                  <a:srgbClr val="800000"/>
                </a:solidFill>
              </a:rPr>
              <a:t> для КНП «ЦМЛ» КМР  на суму        </a:t>
            </a:r>
            <a:r>
              <a:rPr lang="uk-UA" sz="1900" b="1" u="sng" dirty="0" smtClean="0">
                <a:solidFill>
                  <a:srgbClr val="0000CC"/>
                </a:solidFill>
              </a:rPr>
              <a:t>77,8</a:t>
            </a:r>
            <a:r>
              <a:rPr lang="uk-UA" sz="1900" b="1" u="sng" dirty="0" smtClean="0">
                <a:solidFill>
                  <a:srgbClr val="800000"/>
                </a:solidFill>
              </a:rPr>
              <a:t> тис. грн;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uk-UA" sz="1900" b="1" u="sng" dirty="0" smtClean="0">
                <a:solidFill>
                  <a:srgbClr val="800000"/>
                </a:solidFill>
              </a:rPr>
              <a:t>Облаштування захисної споруди для КНП «Поліклінічне об’єднання» КМР на суму </a:t>
            </a:r>
            <a:r>
              <a:rPr lang="uk-UA" sz="1900" b="1" u="sng" dirty="0" smtClean="0">
                <a:solidFill>
                  <a:srgbClr val="0000CC"/>
                </a:solidFill>
              </a:rPr>
              <a:t>52,1 </a:t>
            </a:r>
            <a:r>
              <a:rPr lang="uk-UA" sz="1900" b="1" u="sng" dirty="0" smtClean="0">
                <a:solidFill>
                  <a:srgbClr val="800000"/>
                </a:solidFill>
              </a:rPr>
              <a:t>тис. грн.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endParaRPr lang="uk-UA" sz="1600" b="1" u="sng" dirty="0" smtClean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28" y="4682637"/>
            <a:ext cx="1127326" cy="17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43" y="4786983"/>
            <a:ext cx="1224136" cy="183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" y="5643776"/>
            <a:ext cx="2956951" cy="117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5" descr="Кардиограф 1-канальный МІДАС-ЕК1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Кропивницький отримав три апарати штучної вентиляції леген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75" y="5299573"/>
            <a:ext cx="2338540" cy="93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41" y="5185861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15" y="4682637"/>
            <a:ext cx="990124" cy="98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4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7" y="1113573"/>
            <a:ext cx="82296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Закладами охорони здоров</a:t>
            </a:r>
            <a:r>
              <a:rPr lang="en-US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’</a:t>
            </a:r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я  м.Кропивницького </a:t>
            </a:r>
            <a:r>
              <a:rPr lang="uk-UA" sz="1600" u="sng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використано </a:t>
            </a:r>
            <a:r>
              <a:rPr lang="uk-UA" sz="1600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 </a:t>
            </a:r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коштів </a:t>
            </a:r>
            <a:r>
              <a:rPr lang="uk-UA" sz="16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НСЗУ</a:t>
            </a:r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на загальну суму – </a:t>
            </a:r>
            <a:r>
              <a:rPr lang="uk-UA" sz="16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359 620,1 </a:t>
            </a:r>
            <a:r>
              <a:rPr lang="uk-UA" sz="1600" dirty="0" err="1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16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.:</a:t>
            </a:r>
            <a:endParaRPr lang="ru-RU" sz="160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5" descr="E:\Мои документы\Downloads\images (10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37" y="5341554"/>
            <a:ext cx="2160240" cy="143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0" y="80532"/>
            <a:ext cx="911928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За</a:t>
            </a:r>
            <a:r>
              <a:rPr lang="uk-UA" sz="2000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 І півріччя 2024  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року до комунальних некомерційних підприємств галузі охорони здоров</a:t>
            </a:r>
            <a:r>
              <a:rPr lang="en-US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’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я м.Кропивницького </a:t>
            </a:r>
            <a:r>
              <a:rPr lang="uk-UA" sz="20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від НСЗУ </a:t>
            </a:r>
            <a:r>
              <a:rPr lang="uk-UA" sz="2000" u="sng" dirty="0" smtClean="0">
                <a:ln w="50800"/>
                <a:solidFill>
                  <a:srgbClr val="800000"/>
                </a:solidFill>
                <a:effectLst/>
                <a:latin typeface="Times New Roman" pitchFamily="18" charset="0"/>
              </a:rPr>
              <a:t>надійшло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коштів на загальну суму – </a:t>
            </a:r>
            <a:r>
              <a:rPr lang="uk-UA" sz="20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334 493,0 </a:t>
            </a:r>
            <a:r>
              <a:rPr lang="uk-UA" sz="2000" dirty="0" err="1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  <a:endParaRPr lang="ru-RU" sz="2000" dirty="0">
              <a:ln w="50800"/>
              <a:solidFill>
                <a:srgbClr val="0000FF"/>
              </a:solidFill>
              <a:effectLst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1772816"/>
            <a:ext cx="9164694" cy="428751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chemeClr val="bg1"/>
                </a:solidFill>
              </a:rPr>
              <a:t>оплату праці з нарахуваннями – 307 754,7 тис. грн (85,6 %);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придбання медикаментів та перев’язувальних матеріалів – </a:t>
            </a:r>
            <a:r>
              <a:rPr lang="uk-UA" sz="2000" b="1" dirty="0" smtClean="0">
                <a:solidFill>
                  <a:schemeClr val="bg1"/>
                </a:solidFill>
              </a:rPr>
              <a:t>27</a:t>
            </a:r>
            <a:r>
              <a:rPr lang="uk-UA" sz="2000" b="1" dirty="0">
                <a:solidFill>
                  <a:schemeClr val="bg1"/>
                </a:solidFill>
              </a:rPr>
              <a:t> 630,1  тис. грн (7,7 %);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придбання </a:t>
            </a:r>
            <a:r>
              <a:rPr lang="uk-UA" sz="2000" b="1" dirty="0">
                <a:solidFill>
                  <a:schemeClr val="bg1"/>
                </a:solidFill>
              </a:rPr>
              <a:t>продуктів харчування – 2 464,6  тис. грн (0,7 %);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оплату </a:t>
            </a:r>
            <a:r>
              <a:rPr lang="uk-UA" sz="2000" b="1" dirty="0">
                <a:solidFill>
                  <a:schemeClr val="bg1"/>
                </a:solidFill>
              </a:rPr>
              <a:t>енергоносіїв та комунальних послуг – 90,7 тис грн;  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придбання </a:t>
            </a:r>
            <a:r>
              <a:rPr lang="uk-UA" sz="2000" b="1" dirty="0">
                <a:solidFill>
                  <a:schemeClr val="bg1"/>
                </a:solidFill>
              </a:rPr>
              <a:t>предметів, матеріалів та інвентарю – 6 375,2 тис. грн (1,8 %);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оплату </a:t>
            </a:r>
            <a:r>
              <a:rPr lang="uk-UA" sz="2000" b="1" dirty="0">
                <a:solidFill>
                  <a:schemeClr val="bg1"/>
                </a:solidFill>
              </a:rPr>
              <a:t>послуг (крім комунальних) – 6 319,4 тис. грн (1,8 %);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інші </a:t>
            </a:r>
            <a:r>
              <a:rPr lang="uk-UA" sz="2000" b="1" dirty="0">
                <a:solidFill>
                  <a:schemeClr val="bg1"/>
                </a:solidFill>
              </a:rPr>
              <a:t>видатки (податки та збори) – 267,7 тис. грн;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навчання  </a:t>
            </a:r>
            <a:r>
              <a:rPr lang="uk-UA" sz="2000" b="1" dirty="0">
                <a:solidFill>
                  <a:schemeClr val="bg1"/>
                </a:solidFill>
              </a:rPr>
              <a:t>персоналу – 76,8 тис. грн;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виплату </a:t>
            </a:r>
            <a:r>
              <a:rPr lang="uk-UA" sz="2000" b="1" dirty="0">
                <a:solidFill>
                  <a:schemeClr val="bg1"/>
                </a:solidFill>
              </a:rPr>
              <a:t>пенсій і допомоги (відшкодування Пенсійному фонду виплат по пільгових пенсіях при достроковому виході на пенсію) – 785,2 тис. грн.  (0,2 %);   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відшкодування витрат, пов’язаних з відпуском лікарських засобів за рецептами лікарів безоплатно і на пільгових умовах громадянам, які мають на це право відповідно до законодавства – 6,9 тис. грн;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придбання обладнання і предметів довготривалого користування –  </a:t>
            </a:r>
            <a:r>
              <a:rPr lang="uk-UA" sz="2000" b="1" dirty="0" smtClean="0">
                <a:solidFill>
                  <a:schemeClr val="bg1"/>
                </a:solidFill>
              </a:rPr>
              <a:t>6</a:t>
            </a:r>
            <a:r>
              <a:rPr lang="uk-UA" sz="2000" b="1" dirty="0">
                <a:solidFill>
                  <a:schemeClr val="bg1"/>
                </a:solidFill>
              </a:rPr>
              <a:t> 744,1 тис. грн (1,9 %).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реконструкція та реставрація – 554,7 тис. грн (0,2%);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капітальний ремонт – 550,0 тис. грн (0,1 </a:t>
            </a:r>
            <a:r>
              <a:rPr lang="uk-UA" sz="2000" b="1" dirty="0" smtClean="0">
                <a:solidFill>
                  <a:schemeClr val="bg1"/>
                </a:solidFill>
              </a:rPr>
              <a:t>%).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101258" y="6016867"/>
            <a:ext cx="6784291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Станом </a:t>
            </a:r>
            <a:r>
              <a:rPr lang="uk-UA" sz="2000" dirty="0" smtClean="0">
                <a:ln w="50800"/>
                <a:solidFill>
                  <a:srgbClr val="0000CC"/>
                </a:solidFill>
                <a:effectLst/>
                <a:latin typeface="Times New Roman" pitchFamily="18" charset="0"/>
              </a:rPr>
              <a:t>на</a:t>
            </a:r>
            <a:r>
              <a:rPr lang="uk-UA" sz="20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 01.07.2024 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року залишки коштів НСЗУ становили </a:t>
            </a:r>
            <a:r>
              <a:rPr lang="uk-UA" sz="20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113 418,9 </a:t>
            </a:r>
            <a:r>
              <a:rPr lang="uk-UA" sz="2000" dirty="0" err="1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0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., </a:t>
            </a:r>
          </a:p>
        </p:txBody>
      </p:sp>
    </p:spTree>
    <p:extLst>
      <p:ext uri="{BB962C8B-B14F-4D97-AF65-F5344CB8AC3E}">
        <p14:creationId xmlns:p14="http://schemas.microsoft.com/office/powerpoint/2010/main" val="7604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033101"/>
              </p:ext>
            </p:extLst>
          </p:nvPr>
        </p:nvGraphicFramePr>
        <p:xfrm>
          <a:off x="0" y="116633"/>
          <a:ext cx="9144000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72561"/>
            <a:ext cx="8928991" cy="4585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600" b="1" dirty="0">
                <a:solidFill>
                  <a:schemeClr val="bg1"/>
                </a:solidFill>
              </a:rPr>
              <a:t>дітей віком  від 3-х років, хворих на </a:t>
            </a:r>
            <a:r>
              <a:rPr lang="uk-UA" sz="1600" b="1" dirty="0" err="1">
                <a:solidFill>
                  <a:schemeClr val="bg1"/>
                </a:solidFill>
              </a:rPr>
              <a:t>фенілкетонурію</a:t>
            </a:r>
            <a:r>
              <a:rPr lang="uk-UA" sz="1600" b="1" dirty="0">
                <a:solidFill>
                  <a:schemeClr val="bg1"/>
                </a:solidFill>
              </a:rPr>
              <a:t>, препаратами дієтичного харчування – 747,0 тис. грн;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</a:rPr>
              <a:t>дітей з інвалідністю  медичними виробами (підгузками та ін.) -     261,2 тис. грн;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</a:rPr>
              <a:t>осіб з інвалідністю медичними виробами (кало-, сечоприймачами та ін.) -  1 210,2 тис. грн;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</a:rPr>
              <a:t>пільгових категорій населення безкоштовним зубопротезуванням та лікуванням стоматологічних </a:t>
            </a:r>
            <a:r>
              <a:rPr lang="uk-UA" sz="1600" b="1" dirty="0" smtClean="0">
                <a:solidFill>
                  <a:schemeClr val="bg1"/>
                </a:solidFill>
              </a:rPr>
              <a:t>захворювань</a:t>
            </a:r>
            <a:r>
              <a:rPr lang="uk-UA" sz="1600" b="1" dirty="0">
                <a:solidFill>
                  <a:schemeClr val="bg1"/>
                </a:solidFill>
              </a:rPr>
              <a:t> </a:t>
            </a:r>
            <a:r>
              <a:rPr lang="uk-UA" sz="1600" b="1" dirty="0" smtClean="0">
                <a:solidFill>
                  <a:schemeClr val="bg1"/>
                </a:solidFill>
              </a:rPr>
              <a:t>– </a:t>
            </a:r>
            <a:r>
              <a:rPr lang="uk-UA" sz="1600" b="1" dirty="0">
                <a:solidFill>
                  <a:schemeClr val="bg1"/>
                </a:solidFill>
              </a:rPr>
              <a:t>849,2 тис. грн;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</a:rPr>
              <a:t>стаціонарної та амбулаторної медичної допомоги ветеранів війни, учасникам бойових дій в АТО/ООС </a:t>
            </a:r>
            <a:r>
              <a:rPr lang="uk-UA" sz="1600" b="1" dirty="0" smtClean="0">
                <a:solidFill>
                  <a:schemeClr val="bg1"/>
                </a:solidFill>
              </a:rPr>
              <a:t>та </a:t>
            </a:r>
            <a:r>
              <a:rPr lang="uk-UA" sz="1600" b="1" dirty="0">
                <a:solidFill>
                  <a:schemeClr val="bg1"/>
                </a:solidFill>
              </a:rPr>
              <a:t>членам їх сімей – 171,8 тис. грн;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</a:rPr>
              <a:t>дітей, хворих на цукровий діабет, ланцетами та інсуліновими голками – 578,0 тис. грн;</a:t>
            </a:r>
          </a:p>
          <a:p>
            <a:pPr algn="just"/>
            <a:r>
              <a:rPr lang="uk-UA" sz="1600" b="1" dirty="0" smtClean="0">
                <a:solidFill>
                  <a:schemeClr val="bg1"/>
                </a:solidFill>
              </a:rPr>
              <a:t>проведення </a:t>
            </a:r>
            <a:r>
              <a:rPr lang="uk-UA" sz="1600" b="1" dirty="0">
                <a:solidFill>
                  <a:schemeClr val="bg1"/>
                </a:solidFill>
              </a:rPr>
              <a:t>медичних оглядів та тестування працівників бюджетних закладів – 286,6 тис. грн;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</a:rPr>
              <a:t>підтримки комунальних некомерційних підприємств  - 29 294,9 тис. грн;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</a:rPr>
              <a:t>і</a:t>
            </a:r>
            <a:r>
              <a:rPr lang="ru-RU" sz="1600" b="1" dirty="0" err="1">
                <a:solidFill>
                  <a:schemeClr val="bg1"/>
                </a:solidFill>
              </a:rPr>
              <a:t>нформаційно-технічне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забезпечення</a:t>
            </a:r>
            <a:r>
              <a:rPr lang="ru-RU" sz="1600" b="1" dirty="0">
                <a:solidFill>
                  <a:schemeClr val="bg1"/>
                </a:solidFill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</a:rPr>
              <a:t>медична</a:t>
            </a:r>
            <a:r>
              <a:rPr lang="ru-RU" sz="1600" b="1" dirty="0">
                <a:solidFill>
                  <a:schemeClr val="bg1"/>
                </a:solidFill>
              </a:rPr>
              <a:t> статистика по </a:t>
            </a:r>
            <a:r>
              <a:rPr lang="ru-RU" sz="1600" b="1" dirty="0" err="1">
                <a:solidFill>
                  <a:schemeClr val="bg1"/>
                </a:solidFill>
              </a:rPr>
              <a:t>галузі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охорони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здоров'я</a:t>
            </a:r>
            <a:r>
              <a:rPr lang="uk-UA" sz="1600" b="1" dirty="0">
                <a:solidFill>
                  <a:schemeClr val="bg1"/>
                </a:solidFill>
              </a:rPr>
              <a:t>  - 769,8 тис. грн;</a:t>
            </a:r>
          </a:p>
          <a:p>
            <a:pPr algn="just"/>
            <a:r>
              <a:rPr lang="ru-RU" sz="1600" b="1" dirty="0" err="1">
                <a:solidFill>
                  <a:schemeClr val="bg1"/>
                </a:solidFill>
              </a:rPr>
              <a:t>зміцнення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матеріально-технічної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бази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закладів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охорони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здоров'я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міста</a:t>
            </a:r>
            <a:r>
              <a:rPr lang="uk-UA" sz="1600" b="1" dirty="0">
                <a:solidFill>
                  <a:schemeClr val="bg1"/>
                </a:solidFill>
              </a:rPr>
              <a:t> -  1 229,9 тис. грн.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endParaRPr lang="ru-RU" sz="1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554484" y="1340768"/>
            <a:ext cx="6041852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4000" dirty="0" smtClean="0">
                <a:solidFill>
                  <a:srgbClr val="0000FF"/>
                </a:solidFill>
                <a:effectLst/>
                <a:latin typeface="+mn-lt"/>
              </a:rPr>
              <a:t>Аналіз роботи за зверненнями громадян</a:t>
            </a:r>
            <a:endParaRPr lang="uk-UA" sz="40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098" name="Picture 2" descr="E:\Мои документы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42" y="3169568"/>
            <a:ext cx="1667135" cy="14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19571"/>
            <a:ext cx="7308304" cy="1072307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</a:t>
            </a:r>
            <a:r>
              <a:rPr lang="uk-UA" sz="3600" dirty="0" smtClean="0">
                <a:solidFill>
                  <a:srgbClr val="0000FF"/>
                </a:solidFill>
                <a:effectLst/>
                <a:latin typeface="Times New Roman"/>
              </a:rPr>
              <a:t>звернень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7170" name="Picture 2" descr="E:\Мои документы\Downloads\Semei--nyii---vr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8" y="93982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85319" y="1644974"/>
            <a:ext cx="3192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 І </a:t>
            </a:r>
            <a:r>
              <a:rPr lang="uk-UA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півріччя </a:t>
            </a: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року надійшло </a:t>
            </a:r>
            <a:r>
              <a:rPr lang="uk-UA" b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148 </a:t>
            </a: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звернень.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Звернення надійшли через</a:t>
            </a:r>
            <a:r>
              <a:rPr lang="uk-UA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58584010"/>
              </p:ext>
            </p:extLst>
          </p:nvPr>
        </p:nvGraphicFramePr>
        <p:xfrm>
          <a:off x="265686" y="2568305"/>
          <a:ext cx="4162298" cy="237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12816857"/>
              </p:ext>
            </p:extLst>
          </p:nvPr>
        </p:nvGraphicFramePr>
        <p:xfrm>
          <a:off x="4509084" y="1844824"/>
          <a:ext cx="4572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6145707" y="136469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видами: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97916778"/>
              </p:ext>
            </p:extLst>
          </p:nvPr>
        </p:nvGraphicFramePr>
        <p:xfrm>
          <a:off x="2267744" y="5311449"/>
          <a:ext cx="5040560" cy="137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Прямокутник 11"/>
          <p:cNvSpPr/>
          <p:nvPr/>
        </p:nvSpPr>
        <p:spPr>
          <a:xfrm>
            <a:off x="2843808" y="4819575"/>
            <a:ext cx="2957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результатами розгляду: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176" y="9925"/>
            <a:ext cx="7416824" cy="682771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по характеру звернень: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4" name="Picture 6" descr="images (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89"/>
            <a:ext cx="1743152" cy="10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1850656" y="786462"/>
            <a:ext cx="5832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питання, що порушуються у зверненнях громадян</a:t>
            </a:r>
            <a:r>
              <a:rPr lang="uk-UA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88916474"/>
              </p:ext>
            </p:extLst>
          </p:nvPr>
        </p:nvGraphicFramePr>
        <p:xfrm>
          <a:off x="1815304" y="1432793"/>
          <a:ext cx="6069064" cy="534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11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2" y="0"/>
            <a:ext cx="9144000" cy="1916832"/>
          </a:xfrm>
        </p:spPr>
        <p:txBody>
          <a:bodyPr>
            <a:normAutofit fontScale="90000"/>
          </a:bodyPr>
          <a:lstStyle/>
          <a:p>
            <a:r>
              <a:rPr lang="uk-UA" sz="65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Кадрова </a:t>
            </a:r>
            <a:r>
              <a:rPr lang="uk-UA" sz="65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uk-UA" sz="65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5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Число штатних посад </a:t>
            </a:r>
            <a:r>
              <a:rPr lang="uk-UA" sz="2700" b="1" dirty="0" smtClean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всіх працівників </a:t>
            </a:r>
            <a:r>
              <a:rPr lang="uk-UA" sz="2400" b="1" dirty="0" smtClean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– </a:t>
            </a:r>
            <a:r>
              <a:rPr lang="en-US" sz="2700" u="sng" dirty="0" smtClean="0">
                <a:solidFill>
                  <a:srgbClr val="FF0000"/>
                </a:solidFill>
                <a:effectLst/>
                <a:latin typeface="Times New Roman"/>
              </a:rPr>
              <a:t>2918,25</a:t>
            </a:r>
            <a:r>
              <a:rPr lang="uk-UA" sz="2700" b="1" u="sng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,</a:t>
            </a:r>
            <a:r>
              <a:rPr lang="uk-UA" sz="2700" b="1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 </a:t>
            </a:r>
            <a:r>
              <a:rPr lang="uk-UA" sz="2700" dirty="0">
                <a:solidFill>
                  <a:prstClr val="black">
                    <a:lumMod val="50000"/>
                  </a:prstClr>
                </a:solidFill>
                <a:effectLst/>
              </a:rPr>
              <a:t>в минулому </a:t>
            </a:r>
            <a:r>
              <a:rPr lang="uk-UA" sz="2700" dirty="0" smtClean="0">
                <a:solidFill>
                  <a:prstClr val="black">
                    <a:lumMod val="50000"/>
                  </a:prstClr>
                </a:solidFill>
                <a:effectLst/>
              </a:rPr>
              <a:t>році – </a:t>
            </a:r>
            <a:r>
              <a:rPr lang="uk-UA" sz="2000" b="1" dirty="0" smtClean="0">
                <a:ln w="6350"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2700" b="1" u="sng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30</a:t>
            </a:r>
            <a:r>
              <a:rPr lang="en-US" sz="2700" b="1" u="sng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62</a:t>
            </a:r>
            <a:r>
              <a:rPr lang="uk-UA" sz="2700" b="1" u="sng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,</a:t>
            </a:r>
            <a:r>
              <a:rPr lang="en-US" sz="2700" b="1" u="sng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0</a:t>
            </a:r>
            <a: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</a:br>
            <a:endParaRPr lang="ru-RU" sz="27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67762" y="1484784"/>
            <a:ext cx="3779912" cy="1224136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Забезпеченість медичними працівниками населення </a:t>
            </a:r>
          </a:p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uk-UA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тис.нас</a:t>
            </a:r>
            <a:r>
              <a:rPr lang="uk-UA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251520" y="1700808"/>
            <a:ext cx="3312368" cy="5977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Число фізичних осіб медичних працівників</a:t>
            </a:r>
            <a:endParaRPr lang="ru-RU" sz="2000" b="1" dirty="0">
              <a:solidFill>
                <a:srgbClr val="000099"/>
              </a:solidFill>
            </a:endParaRPr>
          </a:p>
        </p:txBody>
      </p:sp>
      <p:graphicFrame>
        <p:nvGraphicFramePr>
          <p:cNvPr id="14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11162281"/>
              </p:ext>
            </p:extLst>
          </p:nvPr>
        </p:nvGraphicFramePr>
        <p:xfrm>
          <a:off x="4283968" y="2780928"/>
          <a:ext cx="4857667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248315"/>
              </p:ext>
            </p:extLst>
          </p:nvPr>
        </p:nvGraphicFramePr>
        <p:xfrm>
          <a:off x="-252536" y="2370559"/>
          <a:ext cx="5040560" cy="411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68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Мои документы\Downloads\16-07-13-oxorona-zdoroviy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68" y="2060848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Мои документы\Downloads\скачанные файлы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6" y="2852936"/>
            <a:ext cx="2808312" cy="26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Мои документы\Downloads\скачанные файлы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25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" y="22385"/>
            <a:ext cx="8229600" cy="1296144"/>
          </a:xfrm>
          <a:noFill/>
        </p:spPr>
        <p:txBody>
          <a:bodyPr>
            <a:noAutofit/>
          </a:bodyPr>
          <a:lstStyle/>
          <a:p>
            <a:r>
              <a:rPr lang="uk-UA" sz="4400" u="sng" dirty="0" smtClean="0">
                <a:solidFill>
                  <a:srgbClr val="0000FF"/>
                </a:solidFill>
                <a:effectLst/>
                <a:latin typeface="Times New Roman"/>
              </a:rPr>
              <a:t>Забезпеченість лікарями первинної ланки</a:t>
            </a:r>
            <a:endParaRPr lang="ru-RU" sz="4400" u="sng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79431654"/>
              </p:ext>
            </p:extLst>
          </p:nvPr>
        </p:nvGraphicFramePr>
        <p:xfrm>
          <a:off x="485800" y="1556791"/>
          <a:ext cx="42119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334624"/>
              </p:ext>
            </p:extLst>
          </p:nvPr>
        </p:nvGraphicFramePr>
        <p:xfrm>
          <a:off x="4824028" y="1268760"/>
          <a:ext cx="3959932" cy="325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 descr="E:\Мои документы\Downloads\images (2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1" y="4581128"/>
            <a:ext cx="3215843" cy="2031106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480890"/>
              </p:ext>
            </p:extLst>
          </p:nvPr>
        </p:nvGraphicFramePr>
        <p:xfrm>
          <a:off x="4044090" y="4401607"/>
          <a:ext cx="4932826" cy="260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9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18927195"/>
              </p:ext>
            </p:extLst>
          </p:nvPr>
        </p:nvGraphicFramePr>
        <p:xfrm>
          <a:off x="179512" y="116445"/>
          <a:ext cx="8641011" cy="57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6336" name="Picture 16" descr="depositphotos_10599917-stock-photo-collage-of-young-doctors-a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848" y="4999958"/>
            <a:ext cx="2880320" cy="1858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3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56"/>
            <a:ext cx="8568952" cy="1051980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rgbClr val="0000FF"/>
                </a:solidFill>
                <a:effectLst/>
                <a:latin typeface="Times New Roman"/>
              </a:rPr>
              <a:t>Показники</a:t>
            </a:r>
            <a:r>
              <a:rPr lang="uk-UA" sz="60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6000" b="1" dirty="0">
                <a:solidFill>
                  <a:srgbClr val="0000FF"/>
                </a:solidFill>
                <a:effectLst/>
                <a:latin typeface="Times New Roman"/>
              </a:rPr>
              <a:t>демографії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9856" y="1134521"/>
            <a:ext cx="5436096" cy="1440159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>
                <a:solidFill>
                  <a:srgbClr val="002060"/>
                </a:solidFill>
              </a:rPr>
              <a:t>Чисельність постійного населення         </a:t>
            </a: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 </a:t>
            </a:r>
            <a:r>
              <a:rPr lang="uk-UA" sz="2400" b="1" cap="none" dirty="0">
                <a:solidFill>
                  <a:srgbClr val="002060"/>
                </a:solidFill>
              </a:rPr>
              <a:t>м. </a:t>
            </a:r>
            <a:r>
              <a:rPr lang="uk-UA" sz="2400" b="1" cap="none" dirty="0" smtClean="0">
                <a:solidFill>
                  <a:srgbClr val="002060"/>
                </a:solidFill>
              </a:rPr>
              <a:t>Кропивницького з </a:t>
            </a:r>
            <a:r>
              <a:rPr lang="uk-UA" sz="2400" b="1" cap="none" dirty="0">
                <a:solidFill>
                  <a:srgbClr val="002060"/>
                </a:solidFill>
              </a:rPr>
              <a:t>с. Новим </a:t>
            </a:r>
            <a:endParaRPr lang="uk-UA" sz="2400" b="1" cap="none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становить </a:t>
            </a:r>
            <a:r>
              <a:rPr lang="uk-UA" sz="2400" b="1" u="sng" cap="none" dirty="0" smtClean="0">
                <a:solidFill>
                  <a:srgbClr val="FF0000"/>
                </a:solidFill>
              </a:rPr>
              <a:t>224 340 </a:t>
            </a:r>
            <a:r>
              <a:rPr lang="uk-UA" sz="2400" b="1" cap="none" dirty="0" smtClean="0">
                <a:solidFill>
                  <a:srgbClr val="002060"/>
                </a:solidFill>
              </a:rPr>
              <a:t>осіб</a:t>
            </a:r>
            <a:endParaRPr lang="ru-RU" sz="2400" b="1" cap="none" dirty="0">
              <a:solidFill>
                <a:srgbClr val="002060"/>
              </a:solidFill>
            </a:endParaRPr>
          </a:p>
          <a:p>
            <a:endParaRPr lang="ru-RU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9667116"/>
              </p:ext>
            </p:extLst>
          </p:nvPr>
        </p:nvGraphicFramePr>
        <p:xfrm>
          <a:off x="251520" y="2653870"/>
          <a:ext cx="8568952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72" y="954623"/>
            <a:ext cx="2195736" cy="15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140" y="81609"/>
            <a:ext cx="7610204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uk-UA" sz="4400" dirty="0">
                <a:ln>
                  <a:noFill/>
                </a:ln>
                <a:solidFill>
                  <a:schemeClr val="bg1"/>
                </a:solidFill>
                <a:effectLst/>
              </a:rPr>
              <a:t>Структура смертності дорослого населення 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31158657"/>
              </p:ext>
            </p:extLst>
          </p:nvPr>
        </p:nvGraphicFramePr>
        <p:xfrm>
          <a:off x="630941" y="3980024"/>
          <a:ext cx="61206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94" y="653109"/>
            <a:ext cx="2396044" cy="145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94" y="2679259"/>
            <a:ext cx="2394721" cy="158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94" y="4831290"/>
            <a:ext cx="2439018" cy="158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01160117"/>
              </p:ext>
            </p:extLst>
          </p:nvPr>
        </p:nvGraphicFramePr>
        <p:xfrm>
          <a:off x="611560" y="1352704"/>
          <a:ext cx="61206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608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29" name="Picture 3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2896" y="31836"/>
            <a:ext cx="1366341" cy="9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800425" y="97385"/>
            <a:ext cx="597666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200" u="sng" dirty="0" smtClean="0">
                <a:ln w="50800"/>
                <a:solidFill>
                  <a:schemeClr val="bg1"/>
                </a:solidFill>
                <a:effectLst/>
                <a:latin typeface="Times New Roman"/>
              </a:rPr>
              <a:t>Кількість зареєстрованих декларацій з пацієнтами на  01.07.2024</a:t>
            </a:r>
            <a:endParaRPr lang="ru-RU" sz="2200" u="sng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72319" cy="96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31391"/>
              </p:ext>
            </p:extLst>
          </p:nvPr>
        </p:nvGraphicFramePr>
        <p:xfrm>
          <a:off x="786159" y="1014474"/>
          <a:ext cx="7364227" cy="263409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2665"/>
                <a:gridCol w="1787575"/>
                <a:gridCol w="1099531"/>
                <a:gridCol w="1296144"/>
                <a:gridCol w="1728192"/>
                <a:gridCol w="1080120"/>
              </a:tblGrid>
              <a:tr h="9753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Назва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АЗПСМ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Чисельність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постійного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населення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лікарів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зареєстрованих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пацієнтом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системі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Health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одного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№1"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68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</a:rPr>
                        <a:t>92028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1353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№2"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uk-UA" sz="1600" u="none" strike="noStrike" dirty="0" smtClean="0">
                          <a:effectLst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55575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1462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"АЗПСМ"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</a:rPr>
                        <a:t>9935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1655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826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"КЗПО"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</a:rPr>
                        <a:t>1475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1475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56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224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340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113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159013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1407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929286"/>
              </p:ext>
            </p:extLst>
          </p:nvPr>
        </p:nvGraphicFramePr>
        <p:xfrm>
          <a:off x="1456963" y="4107616"/>
          <a:ext cx="6749837" cy="257366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70482"/>
                <a:gridCol w="2169488"/>
                <a:gridCol w="1248054"/>
                <a:gridCol w="1241349"/>
                <a:gridCol w="1420464"/>
              </a:tblGrid>
              <a:tr h="400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200" dirty="0">
                          <a:effectLst/>
                        </a:rPr>
                        <a:t>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ЗОЗ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01.07.2024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01.07.2023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01.07.2022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3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КНП</a:t>
                      </a:r>
                      <a:r>
                        <a:rPr lang="ru-RU" sz="1400" dirty="0">
                          <a:effectLst/>
                        </a:rPr>
                        <a:t> "ЦПМСД </a:t>
                      </a:r>
                      <a:r>
                        <a:rPr lang="uk-UA" sz="1400" dirty="0">
                          <a:effectLst/>
                        </a:rPr>
                        <a:t>№1»</a:t>
                      </a:r>
                      <a:endParaRPr lang="uk-UA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 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92028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101858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113097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</a:t>
                      </a:r>
                      <a:r>
                        <a:rPr lang="uk-UA" sz="1400" dirty="0">
                          <a:effectLst/>
                        </a:rPr>
                        <a:t>НП</a:t>
                      </a:r>
                      <a:r>
                        <a:rPr lang="ru-RU" sz="1400" dirty="0">
                          <a:effectLst/>
                        </a:rPr>
                        <a:t>"ЦПМСД №2"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55575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58595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63097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КНП"АЗПСМ"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9935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10086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10564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КНП "</a:t>
                      </a:r>
                      <a:r>
                        <a:rPr lang="uk-UA" sz="1400" dirty="0">
                          <a:effectLst/>
                        </a:rPr>
                        <a:t>ПО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1475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2571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 -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</a:t>
                      </a:r>
                      <a:r>
                        <a:rPr lang="ru-RU" sz="1800" dirty="0" err="1">
                          <a:effectLst/>
                        </a:rPr>
                        <a:t>місту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0" dirty="0" smtClean="0">
                          <a:effectLst/>
                          <a:latin typeface="+mn-lt"/>
                          <a:ea typeface="+mn-ea"/>
                        </a:rPr>
                        <a:t>159013</a:t>
                      </a:r>
                      <a:endParaRPr lang="uk-UA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effectLst/>
                        </a:rPr>
                        <a:t>186758</a:t>
                      </a:r>
                      <a:endParaRPr lang="uk-UA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i="0" dirty="0">
                          <a:effectLst/>
                        </a:rPr>
                        <a:t>193568</a:t>
                      </a:r>
                      <a:endParaRPr lang="uk-UA" sz="16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6159" y="3617142"/>
            <a:ext cx="8091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Порівняльна кількість декларацій по місту 2022-2024рр.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1218"/>
            <a:ext cx="7139136" cy="176391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та захворюваності серед </a:t>
            </a:r>
            <a: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/>
            </a:r>
            <a:b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</a:br>
            <a:r>
              <a:rPr lang="uk-UA" sz="3600" u="sng" dirty="0" smtClean="0">
                <a:solidFill>
                  <a:srgbClr val="0000FF"/>
                </a:solidFill>
                <a:effectLst/>
                <a:latin typeface="Times New Roman"/>
              </a:rPr>
              <a:t>дорослого 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/>
              </a:rPr>
              <a:t>населення </a:t>
            </a:r>
            <a: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</a:b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(на </a:t>
            </a:r>
            <a:r>
              <a:rPr lang="uk-UA" sz="27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474840" cy="5348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Поширеність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2204864"/>
            <a:ext cx="4391471" cy="52208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захворюваність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9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2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7704212" cy="10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Мои документы\Downloads\images (8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3" y="259189"/>
            <a:ext cx="2074777" cy="17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668711"/>
              </p:ext>
            </p:extLst>
          </p:nvPr>
        </p:nvGraphicFramePr>
        <p:xfrm>
          <a:off x="336153" y="2614227"/>
          <a:ext cx="4834880" cy="325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09826038"/>
              </p:ext>
            </p:extLst>
          </p:nvPr>
        </p:nvGraphicFramePr>
        <p:xfrm>
          <a:off x="5097117" y="2518071"/>
          <a:ext cx="4331011" cy="345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5">
      <a:dk1>
        <a:sysClr val="windowText" lastClr="000000"/>
      </a:dk1>
      <a:lt1>
        <a:sysClr val="window" lastClr="FFFFFF"/>
      </a:lt1>
      <a:dk2>
        <a:srgbClr val="00B0F0"/>
      </a:dk2>
      <a:lt2>
        <a:srgbClr val="00B0F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B4DBF"/>
      </a:accent6>
      <a:hlink>
        <a:srgbClr val="FFFFFF"/>
      </a:hlink>
      <a:folHlink>
        <a:srgbClr val="FF000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13276</TotalTime>
  <Words>1108</Words>
  <Application>Microsoft Office PowerPoint</Application>
  <PresentationFormat>Екран (4:3)</PresentationFormat>
  <Paragraphs>368</Paragraphs>
  <Slides>30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9" baseType="lpstr">
      <vt:lpstr>Arial</vt:lpstr>
      <vt:lpstr>Book Antiqua</vt:lpstr>
      <vt:lpstr>Calibri</vt:lpstr>
      <vt:lpstr>Garamond</vt:lpstr>
      <vt:lpstr>Times New Roman</vt:lpstr>
      <vt:lpstr>Wingdings</vt:lpstr>
      <vt:lpstr>Wingdings 2</vt:lpstr>
      <vt:lpstr>Wingdings 3</vt:lpstr>
      <vt:lpstr>Апекс</vt:lpstr>
      <vt:lpstr>Підсумки роботи  закладів охорони здоров’я міста Кропивницького за І півріччя 2024 р.</vt:lpstr>
      <vt:lpstr>Презентація PowerPoint</vt:lpstr>
      <vt:lpstr>Кадрова ситуація Число штатних посад всіх працівників – 2918,25, в минулому році –  3062,0 </vt:lpstr>
      <vt:lpstr>Забезпеченість лікарями первинної ланки</vt:lpstr>
      <vt:lpstr>Презентація PowerPoint</vt:lpstr>
      <vt:lpstr>Показники демографії</vt:lpstr>
      <vt:lpstr>Структура смертності дорослого населення </vt:lpstr>
      <vt:lpstr>Презентація PowerPoint</vt:lpstr>
      <vt:lpstr>Показники поширеності та захворюваності серед  дорослого населення  (на 100 тис. відповідного населення)</vt:lpstr>
      <vt:lpstr>Серед підлітків показники поширеності  та захворюваності  (на 100 тис. відповідного населення)</vt:lpstr>
      <vt:lpstr>Презентація PowerPoint</vt:lpstr>
      <vt:lpstr>Показники   онкологічної служби</vt:lpstr>
      <vt:lpstr>Презентація PowerPoint</vt:lpstr>
      <vt:lpstr>Імунізація населення профщеплення проти:</vt:lpstr>
      <vt:lpstr>Стаціонарна допомога</vt:lpstr>
      <vt:lpstr>За І півріччя 2024 року в хірургічних  стаціонарах було прооперовано  3 948 хворих (минулий рік 3 737)</vt:lpstr>
      <vt:lpstr>Робота акушерсько-гінекологічної та педіатричної служб</vt:lpstr>
      <vt:lpstr>Презентація PowerPoint</vt:lpstr>
      <vt:lpstr>Захворюваність та летальність з підтвердженим діагнозом на COVID-19, з них:  </vt:lpstr>
      <vt:lpstr>Медичне забезпечення ВПО</vt:lpstr>
      <vt:lpstr>Презентація PowerPoint</vt:lpstr>
      <vt:lpstr>Презентація PowerPoint</vt:lpstr>
      <vt:lpstr>Профінансовано  галузь охорони здоров'я м.Кропивницького за  І півріччя 2024 р. на загальну суму 38 012,1 тис. грн.,  що становить 82,6% до плану на січень-червень 2024 р. </vt:lpstr>
      <vt:lpstr>По спеціальному фонду міського бюджету  (бюджет розвитку) на галузь охорони здоров’я на 2024 рік затверджено кошторисні призначення на загальну суму 43 951,8 тис.грн. </vt:lpstr>
      <vt:lpstr>Закладами охорони здоров’я  м.Кропивницького використано  коштів НСЗУ на загальну суму – 359 620,1 тис.грн.:</vt:lpstr>
      <vt:lpstr>Презентація PowerPoint</vt:lpstr>
      <vt:lpstr>Презентація PowerPoint</vt:lpstr>
      <vt:lpstr>Розподіл звернень</vt:lpstr>
      <vt:lpstr>Розподіл по характеру звернень: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здоров</dc:creator>
  <cp:lastModifiedBy>User</cp:lastModifiedBy>
  <cp:revision>843</cp:revision>
  <dcterms:created xsi:type="dcterms:W3CDTF">2018-04-12T09:56:02Z</dcterms:created>
  <dcterms:modified xsi:type="dcterms:W3CDTF">2024-08-21T10:06:22Z</dcterms:modified>
</cp:coreProperties>
</file>